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32"/>
  </p:notesMasterIdLst>
  <p:handoutMasterIdLst>
    <p:handoutMasterId r:id="rId33"/>
  </p:handoutMasterIdLst>
  <p:sldIdLst>
    <p:sldId id="256" r:id="rId5"/>
    <p:sldId id="616" r:id="rId6"/>
    <p:sldId id="835" r:id="rId7"/>
    <p:sldId id="658" r:id="rId8"/>
    <p:sldId id="801" r:id="rId9"/>
    <p:sldId id="802" r:id="rId10"/>
    <p:sldId id="840" r:id="rId11"/>
    <p:sldId id="842" r:id="rId12"/>
    <p:sldId id="854" r:id="rId13"/>
    <p:sldId id="856" r:id="rId14"/>
    <p:sldId id="877" r:id="rId15"/>
    <p:sldId id="873" r:id="rId16"/>
    <p:sldId id="857" r:id="rId17"/>
    <p:sldId id="869" r:id="rId18"/>
    <p:sldId id="870" r:id="rId19"/>
    <p:sldId id="868" r:id="rId20"/>
    <p:sldId id="875" r:id="rId21"/>
    <p:sldId id="874" r:id="rId22"/>
    <p:sldId id="872" r:id="rId23"/>
    <p:sldId id="867" r:id="rId24"/>
    <p:sldId id="871" r:id="rId25"/>
    <p:sldId id="859" r:id="rId26"/>
    <p:sldId id="863" r:id="rId27"/>
    <p:sldId id="865" r:id="rId28"/>
    <p:sldId id="866" r:id="rId29"/>
    <p:sldId id="876" r:id="rId30"/>
    <p:sldId id="800" r:id="rId31"/>
  </p:sldIdLst>
  <p:sldSz cx="9144000" cy="6858000" type="screen4x3"/>
  <p:notesSz cx="7315200" cy="96012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A5"/>
    <a:srgbClr val="FF99FF"/>
    <a:srgbClr val="0BBFD7"/>
    <a:srgbClr val="FFFF00"/>
    <a:srgbClr val="FF4A00"/>
    <a:srgbClr val="D2E04C"/>
    <a:srgbClr val="FF66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141" autoAdjust="0"/>
  </p:normalViewPr>
  <p:slideViewPr>
    <p:cSldViewPr>
      <p:cViewPr varScale="1">
        <p:scale>
          <a:sx n="68" d="100"/>
          <a:sy n="68" d="100"/>
        </p:scale>
        <p:origin x="1867"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034"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169920" cy="480060"/>
          </a:xfrm>
          <a:prstGeom prst="rect">
            <a:avLst/>
          </a:prstGeom>
        </p:spPr>
        <p:txBody>
          <a:bodyPr vert="horz" lIns="96614" tIns="48307" rIns="96614" bIns="48307" rtlCol="0"/>
          <a:lstStyle>
            <a:lvl1pPr algn="l">
              <a:defRPr sz="1200"/>
            </a:lvl1pPr>
          </a:lstStyle>
          <a:p>
            <a:endParaRPr lang="en-US"/>
          </a:p>
        </p:txBody>
      </p:sp>
      <p:sp>
        <p:nvSpPr>
          <p:cNvPr id="3" name="Date Placeholder 2"/>
          <p:cNvSpPr>
            <a:spLocks noGrp="1"/>
          </p:cNvSpPr>
          <p:nvPr>
            <p:ph type="dt" sz="quarter" idx="1"/>
          </p:nvPr>
        </p:nvSpPr>
        <p:spPr>
          <a:xfrm>
            <a:off x="4143589" y="2"/>
            <a:ext cx="3169920" cy="480060"/>
          </a:xfrm>
          <a:prstGeom prst="rect">
            <a:avLst/>
          </a:prstGeom>
        </p:spPr>
        <p:txBody>
          <a:bodyPr vert="horz" lIns="96614" tIns="48307" rIns="96614" bIns="48307" rtlCol="0"/>
          <a:lstStyle>
            <a:lvl1pPr algn="r">
              <a:defRPr sz="1200"/>
            </a:lvl1pPr>
          </a:lstStyle>
          <a:p>
            <a:r>
              <a:rPr lang="en-US"/>
              <a:t>11/7/2019</a:t>
            </a:r>
          </a:p>
        </p:txBody>
      </p:sp>
      <p:sp>
        <p:nvSpPr>
          <p:cNvPr id="4" name="Footer Placeholder 3"/>
          <p:cNvSpPr>
            <a:spLocks noGrp="1"/>
          </p:cNvSpPr>
          <p:nvPr>
            <p:ph type="ftr" sz="quarter" idx="2"/>
          </p:nvPr>
        </p:nvSpPr>
        <p:spPr>
          <a:xfrm>
            <a:off x="2" y="9119478"/>
            <a:ext cx="3169920" cy="480060"/>
          </a:xfrm>
          <a:prstGeom prst="rect">
            <a:avLst/>
          </a:prstGeom>
        </p:spPr>
        <p:txBody>
          <a:bodyPr vert="horz" lIns="96614" tIns="48307" rIns="96614" bIns="48307" rtlCol="0" anchor="b"/>
          <a:lstStyle>
            <a:lvl1pPr algn="l">
              <a:defRPr sz="1200"/>
            </a:lvl1pPr>
          </a:lstStyle>
          <a:p>
            <a:endParaRPr lang="en-US"/>
          </a:p>
        </p:txBody>
      </p:sp>
      <p:sp>
        <p:nvSpPr>
          <p:cNvPr id="5" name="Slide Number Placeholder 4"/>
          <p:cNvSpPr>
            <a:spLocks noGrp="1"/>
          </p:cNvSpPr>
          <p:nvPr>
            <p:ph type="sldNum" sz="quarter" idx="3"/>
          </p:nvPr>
        </p:nvSpPr>
        <p:spPr>
          <a:xfrm>
            <a:off x="4143589" y="9119478"/>
            <a:ext cx="3169920" cy="480060"/>
          </a:xfrm>
          <a:prstGeom prst="rect">
            <a:avLst/>
          </a:prstGeom>
        </p:spPr>
        <p:txBody>
          <a:bodyPr vert="horz" lIns="96614" tIns="48307" rIns="96614" bIns="48307" rtlCol="0" anchor="b"/>
          <a:lstStyle>
            <a:lvl1pPr algn="r">
              <a:defRPr sz="1200"/>
            </a:lvl1pPr>
          </a:lstStyle>
          <a:p>
            <a:fld id="{439D0CC7-E994-413A-9635-6E573C94A8DF}" type="slidenum">
              <a:rPr lang="en-US" smtClean="0"/>
              <a:t>‹#›</a:t>
            </a:fld>
            <a:endParaRPr lang="en-US"/>
          </a:p>
        </p:txBody>
      </p:sp>
    </p:spTree>
    <p:extLst>
      <p:ext uri="{BB962C8B-B14F-4D97-AF65-F5344CB8AC3E}">
        <p14:creationId xmlns:p14="http://schemas.microsoft.com/office/powerpoint/2010/main" val="173121258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169920" cy="480060"/>
          </a:xfrm>
          <a:prstGeom prst="rect">
            <a:avLst/>
          </a:prstGeom>
        </p:spPr>
        <p:txBody>
          <a:bodyPr vert="horz" lIns="96614" tIns="48307" rIns="96614" bIns="48307" rtlCol="0"/>
          <a:lstStyle>
            <a:lvl1pPr algn="l">
              <a:defRPr sz="1200"/>
            </a:lvl1pPr>
          </a:lstStyle>
          <a:p>
            <a:endParaRPr lang="en-US"/>
          </a:p>
        </p:txBody>
      </p:sp>
      <p:sp>
        <p:nvSpPr>
          <p:cNvPr id="3" name="Date Placeholder 2"/>
          <p:cNvSpPr>
            <a:spLocks noGrp="1"/>
          </p:cNvSpPr>
          <p:nvPr>
            <p:ph type="dt" idx="1"/>
          </p:nvPr>
        </p:nvSpPr>
        <p:spPr>
          <a:xfrm>
            <a:off x="4143589" y="2"/>
            <a:ext cx="3169920" cy="480060"/>
          </a:xfrm>
          <a:prstGeom prst="rect">
            <a:avLst/>
          </a:prstGeom>
        </p:spPr>
        <p:txBody>
          <a:bodyPr vert="horz" lIns="96614" tIns="48307" rIns="96614" bIns="48307" rtlCol="0"/>
          <a:lstStyle>
            <a:lvl1pPr algn="r">
              <a:defRPr sz="1200"/>
            </a:lvl1pPr>
          </a:lstStyle>
          <a:p>
            <a:r>
              <a:rPr lang="en-US"/>
              <a:t>11/7/2019</a:t>
            </a:r>
          </a:p>
        </p:txBody>
      </p:sp>
      <p:sp>
        <p:nvSpPr>
          <p:cNvPr id="4" name="Slide Image Placeholder 3"/>
          <p:cNvSpPr>
            <a:spLocks noGrp="1" noRot="1" noChangeAspect="1"/>
          </p:cNvSpPr>
          <p:nvPr>
            <p:ph type="sldImg" idx="2"/>
          </p:nvPr>
        </p:nvSpPr>
        <p:spPr>
          <a:xfrm>
            <a:off x="1257300" y="715963"/>
            <a:ext cx="4800600" cy="3600450"/>
          </a:xfrm>
          <a:prstGeom prst="rect">
            <a:avLst/>
          </a:prstGeom>
          <a:noFill/>
          <a:ln w="12700">
            <a:solidFill>
              <a:prstClr val="black"/>
            </a:solidFill>
          </a:ln>
        </p:spPr>
        <p:txBody>
          <a:bodyPr vert="horz" lIns="96614" tIns="48307" rIns="96614" bIns="48307" rtlCol="0" anchor="ctr"/>
          <a:lstStyle/>
          <a:p>
            <a:endParaRPr lang="en-US"/>
          </a:p>
        </p:txBody>
      </p:sp>
      <p:sp>
        <p:nvSpPr>
          <p:cNvPr id="5" name="Notes Placeholder 4"/>
          <p:cNvSpPr>
            <a:spLocks noGrp="1"/>
          </p:cNvSpPr>
          <p:nvPr>
            <p:ph type="body" sz="quarter" idx="3"/>
          </p:nvPr>
        </p:nvSpPr>
        <p:spPr>
          <a:xfrm>
            <a:off x="731520" y="4560573"/>
            <a:ext cx="5852160" cy="4320540"/>
          </a:xfrm>
          <a:prstGeom prst="rect">
            <a:avLst/>
          </a:prstGeom>
        </p:spPr>
        <p:txBody>
          <a:bodyPr vert="horz" lIns="96614" tIns="48307" rIns="96614" bIns="4830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478"/>
            <a:ext cx="3169920" cy="480060"/>
          </a:xfrm>
          <a:prstGeom prst="rect">
            <a:avLst/>
          </a:prstGeom>
        </p:spPr>
        <p:txBody>
          <a:bodyPr vert="horz" lIns="96614" tIns="48307" rIns="96614" bIns="48307" rtlCol="0" anchor="b"/>
          <a:lstStyle>
            <a:lvl1pPr algn="l">
              <a:defRPr sz="1200"/>
            </a:lvl1pPr>
          </a:lstStyle>
          <a:p>
            <a:endParaRPr lang="en-US"/>
          </a:p>
        </p:txBody>
      </p:sp>
      <p:sp>
        <p:nvSpPr>
          <p:cNvPr id="7" name="Slide Number Placeholder 6"/>
          <p:cNvSpPr>
            <a:spLocks noGrp="1"/>
          </p:cNvSpPr>
          <p:nvPr>
            <p:ph type="sldNum" sz="quarter" idx="5"/>
          </p:nvPr>
        </p:nvSpPr>
        <p:spPr>
          <a:xfrm>
            <a:off x="4143589" y="9119478"/>
            <a:ext cx="3169920" cy="480060"/>
          </a:xfrm>
          <a:prstGeom prst="rect">
            <a:avLst/>
          </a:prstGeom>
        </p:spPr>
        <p:txBody>
          <a:bodyPr vert="horz" lIns="96614" tIns="48307" rIns="96614" bIns="48307" rtlCol="0" anchor="b"/>
          <a:lstStyle>
            <a:lvl1pPr algn="r">
              <a:defRPr sz="1200"/>
            </a:lvl1pPr>
          </a:lstStyle>
          <a:p>
            <a:fld id="{DDB4FA49-5E03-40EB-A876-EA9BD282033F}" type="slidenum">
              <a:rPr lang="en-US" smtClean="0"/>
              <a:t>‹#›</a:t>
            </a:fld>
            <a:endParaRPr lang="en-US"/>
          </a:p>
        </p:txBody>
      </p:sp>
    </p:spTree>
    <p:extLst>
      <p:ext uri="{BB962C8B-B14F-4D97-AF65-F5344CB8AC3E}">
        <p14:creationId xmlns:p14="http://schemas.microsoft.com/office/powerpoint/2010/main" val="266997501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dew.globalsystemsscience.org/key-messages/near-infrared-and-the-electromagnetic-spectrum"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en.wikipedia.org/wiki/Infrared"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lantrange.com/product-senso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dn2.hubspot.net/hubfs/145999/June%202018%20Collateral/NanoHyperspec0118.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specim.fi/hyperspectral-remote-sensing/"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lir.com/products/zenmuse-xt-premium-aerial-thermal-imag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riegl.com/products/unmanned-scanning/riegl-vux-1uav/"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mapix.com/wp-content/uploads/2018/07/63-9229_Rev-H_Puck-_Datasheet_Web-1.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spar3d.com/news/lidar/mits-10-lidar-chip-will-change-3d-scanning-know/"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ensefly.com/camera/sensefly-soda-3d-mapping-camer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5963"/>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B4FA49-5E03-40EB-A876-EA9BD282033F}" type="slidenum">
              <a:rPr lang="en-US" smtClean="0"/>
              <a:t>1</a:t>
            </a:fld>
            <a:endParaRPr lang="en-US"/>
          </a:p>
        </p:txBody>
      </p:sp>
      <p:sp>
        <p:nvSpPr>
          <p:cNvPr id="5" name="Date Placeholder 4">
            <a:extLst>
              <a:ext uri="{FF2B5EF4-FFF2-40B4-BE49-F238E27FC236}">
                <a16:creationId xmlns:a16="http://schemas.microsoft.com/office/drawing/2014/main" id="{CEB3FCDD-CBDE-46C3-9C33-4DA4A45CB5FB}"/>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201995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endParaRPr lang="en-US"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BBED61BC-032E-4330-AD0A-F431032814DE}" type="slidenum">
              <a:rPr lang="en-US" smtClean="0"/>
              <a:pPr/>
              <a:t>12</a:t>
            </a:fld>
            <a:endParaRPr lang="en-US"/>
          </a:p>
        </p:txBody>
      </p:sp>
      <p:sp>
        <p:nvSpPr>
          <p:cNvPr id="5" name="Date Placeholder 4">
            <a:extLst>
              <a:ext uri="{FF2B5EF4-FFF2-40B4-BE49-F238E27FC236}">
                <a16:creationId xmlns:a16="http://schemas.microsoft.com/office/drawing/2014/main" id="{E5DADAC3-8104-4823-9E71-4AAB956C66FB}"/>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297707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r>
              <a:rPr lang="en-US" dirty="0">
                <a:latin typeface="Calibri" pitchFamily="34" charset="0"/>
                <a:cs typeface="Calibri" pitchFamily="34" charset="0"/>
              </a:rPr>
              <a:t>1000nm = 1um</a:t>
            </a:r>
          </a:p>
          <a:p>
            <a:pPr marL="457018" indent="-457018" algn="just"/>
            <a:endParaRPr lang="en-US" dirty="0">
              <a:latin typeface="Calibri" pitchFamily="34" charset="0"/>
              <a:cs typeface="Calibri" pitchFamily="34" charset="0"/>
            </a:endParaRPr>
          </a:p>
          <a:p>
            <a:pPr marL="457018" indent="-457018" algn="just"/>
            <a:r>
              <a:rPr lang="en-US" dirty="0">
                <a:hlinkClick r:id="rId3"/>
              </a:rPr>
              <a:t>http://dew.globalsystemsscience.org/key-messages/near-infrared-and-the-electromagnetic-spectrum</a:t>
            </a:r>
            <a:endParaRPr lang="en-US" dirty="0"/>
          </a:p>
          <a:p>
            <a:pPr marL="457018" indent="-457018" algn="just" defTabSz="914035"/>
            <a:r>
              <a:rPr lang="en-US" dirty="0">
                <a:hlinkClick r:id="rId4"/>
              </a:rPr>
              <a:t>https://en.wikipedia.org/wiki/Infrared</a:t>
            </a:r>
            <a:endParaRPr lang="en-US" dirty="0">
              <a:latin typeface="Calibri" pitchFamily="34" charset="0"/>
              <a:cs typeface="Calibri" pitchFamily="34" charset="0"/>
            </a:endParaRPr>
          </a:p>
          <a:p>
            <a:pPr marL="457018" indent="-457018" algn="just"/>
            <a:endParaRPr lang="en-US" dirty="0">
              <a:latin typeface="Calibri" pitchFamily="34" charset="0"/>
              <a:cs typeface="Calibri" pitchFamily="34" charset="0"/>
            </a:endParaRPr>
          </a:p>
          <a:p>
            <a:pPr marL="457018" indent="-457018" algn="just"/>
            <a:endParaRPr lang="en-US"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BBED61BC-032E-4330-AD0A-F431032814DE}" type="slidenum">
              <a:rPr lang="en-US" smtClean="0"/>
              <a:pPr/>
              <a:t>13</a:t>
            </a:fld>
            <a:endParaRPr lang="en-US"/>
          </a:p>
        </p:txBody>
      </p:sp>
      <p:sp>
        <p:nvSpPr>
          <p:cNvPr id="5" name="Date Placeholder 4">
            <a:extLst>
              <a:ext uri="{FF2B5EF4-FFF2-40B4-BE49-F238E27FC236}">
                <a16:creationId xmlns:a16="http://schemas.microsoft.com/office/drawing/2014/main" id="{48492BBA-B0E4-44E3-8DA4-F4DDF5C25C0A}"/>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1204076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r>
              <a:rPr lang="en-US" dirty="0">
                <a:latin typeface="Calibri" pitchFamily="34" charset="0"/>
                <a:cs typeface="Calibri" pitchFamily="34" charset="0"/>
              </a:rPr>
              <a:t>1000nm = 1um</a:t>
            </a:r>
          </a:p>
        </p:txBody>
      </p:sp>
      <p:sp>
        <p:nvSpPr>
          <p:cNvPr id="4" name="Slide Number Placeholder 3"/>
          <p:cNvSpPr>
            <a:spLocks noGrp="1"/>
          </p:cNvSpPr>
          <p:nvPr>
            <p:ph type="sldNum" sz="quarter" idx="10"/>
          </p:nvPr>
        </p:nvSpPr>
        <p:spPr/>
        <p:txBody>
          <a:bodyPr/>
          <a:lstStyle/>
          <a:p>
            <a:fld id="{BBED61BC-032E-4330-AD0A-F431032814DE}" type="slidenum">
              <a:rPr lang="en-US" smtClean="0"/>
              <a:pPr/>
              <a:t>14</a:t>
            </a:fld>
            <a:endParaRPr lang="en-US"/>
          </a:p>
        </p:txBody>
      </p:sp>
      <p:sp>
        <p:nvSpPr>
          <p:cNvPr id="5" name="Date Placeholder 4">
            <a:extLst>
              <a:ext uri="{FF2B5EF4-FFF2-40B4-BE49-F238E27FC236}">
                <a16:creationId xmlns:a16="http://schemas.microsoft.com/office/drawing/2014/main" id="{5BAF95D1-5D44-4EA3-A197-F75EF64DA4B9}"/>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459856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r>
              <a:rPr lang="en-US" dirty="0">
                <a:latin typeface="Calibri" pitchFamily="34" charset="0"/>
                <a:cs typeface="Calibri" pitchFamily="34" charset="0"/>
              </a:rPr>
              <a:t>1000nm = 1um</a:t>
            </a:r>
          </a:p>
        </p:txBody>
      </p:sp>
      <p:sp>
        <p:nvSpPr>
          <p:cNvPr id="4" name="Slide Number Placeholder 3"/>
          <p:cNvSpPr>
            <a:spLocks noGrp="1"/>
          </p:cNvSpPr>
          <p:nvPr>
            <p:ph type="sldNum" sz="quarter" idx="10"/>
          </p:nvPr>
        </p:nvSpPr>
        <p:spPr/>
        <p:txBody>
          <a:bodyPr/>
          <a:lstStyle/>
          <a:p>
            <a:fld id="{BBED61BC-032E-4330-AD0A-F431032814DE}" type="slidenum">
              <a:rPr lang="en-US" smtClean="0"/>
              <a:pPr/>
              <a:t>15</a:t>
            </a:fld>
            <a:endParaRPr lang="en-US"/>
          </a:p>
        </p:txBody>
      </p:sp>
      <p:sp>
        <p:nvSpPr>
          <p:cNvPr id="5" name="Date Placeholder 4">
            <a:extLst>
              <a:ext uri="{FF2B5EF4-FFF2-40B4-BE49-F238E27FC236}">
                <a16:creationId xmlns:a16="http://schemas.microsoft.com/office/drawing/2014/main" id="{A6445E38-5692-412F-8DBA-7025F353BC1B}"/>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3045691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r>
              <a:rPr lang="en-US" dirty="0">
                <a:hlinkClick r:id="rId3"/>
              </a:rPr>
              <a:t>https://www.slantrange.com/product-sensor/</a:t>
            </a:r>
            <a:endParaRPr lang="en-US"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BBED61BC-032E-4330-AD0A-F431032814DE}" type="slidenum">
              <a:rPr lang="en-US" smtClean="0"/>
              <a:pPr/>
              <a:t>16</a:t>
            </a:fld>
            <a:endParaRPr lang="en-US"/>
          </a:p>
        </p:txBody>
      </p:sp>
      <p:sp>
        <p:nvSpPr>
          <p:cNvPr id="5" name="Date Placeholder 4">
            <a:extLst>
              <a:ext uri="{FF2B5EF4-FFF2-40B4-BE49-F238E27FC236}">
                <a16:creationId xmlns:a16="http://schemas.microsoft.com/office/drawing/2014/main" id="{FB7AB15B-A389-4935-B0CE-6B5B8E454372}"/>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3696412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br>
              <a:rPr lang="en-US" dirty="0"/>
            </a:br>
            <a:endParaRPr lang="en-US"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BBED61BC-032E-4330-AD0A-F431032814DE}" type="slidenum">
              <a:rPr lang="en-US" smtClean="0"/>
              <a:pPr/>
              <a:t>17</a:t>
            </a:fld>
            <a:endParaRPr lang="en-US"/>
          </a:p>
        </p:txBody>
      </p:sp>
      <p:sp>
        <p:nvSpPr>
          <p:cNvPr id="5" name="Date Placeholder 4">
            <a:extLst>
              <a:ext uri="{FF2B5EF4-FFF2-40B4-BE49-F238E27FC236}">
                <a16:creationId xmlns:a16="http://schemas.microsoft.com/office/drawing/2014/main" id="{EEE0B0B6-1372-4D98-BE16-00545F82A692}"/>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401488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endParaRPr lang="en-US" dirty="0">
              <a:latin typeface="Calibri" pitchFamily="34" charset="0"/>
              <a:cs typeface="Calibri" pitchFamily="34" charset="0"/>
            </a:endParaRPr>
          </a:p>
          <a:p>
            <a:pPr marL="457018" indent="-457018" algn="just"/>
            <a:r>
              <a:rPr lang="en-US" dirty="0">
                <a:latin typeface="Calibri" pitchFamily="34" charset="0"/>
                <a:cs typeface="Calibri" pitchFamily="34" charset="0"/>
              </a:rPr>
              <a:t>If </a:t>
            </a:r>
            <a:r>
              <a:rPr lang="en-US" dirty="0" err="1">
                <a:latin typeface="Calibri" pitchFamily="34" charset="0"/>
                <a:cs typeface="Calibri" pitchFamily="34" charset="0"/>
              </a:rPr>
              <a:t>rededge</a:t>
            </a:r>
            <a:r>
              <a:rPr lang="en-US" dirty="0">
                <a:latin typeface="Calibri" pitchFamily="34" charset="0"/>
                <a:cs typeface="Calibri" pitchFamily="34" charset="0"/>
              </a:rPr>
              <a:t> diagram is needed, see here: https://www.questuav.com/media/case-study/multispectral-questuav-micasense-rededge/ </a:t>
            </a:r>
          </a:p>
        </p:txBody>
      </p:sp>
      <p:sp>
        <p:nvSpPr>
          <p:cNvPr id="4" name="Slide Number Placeholder 3"/>
          <p:cNvSpPr>
            <a:spLocks noGrp="1"/>
          </p:cNvSpPr>
          <p:nvPr>
            <p:ph type="sldNum" sz="quarter" idx="10"/>
          </p:nvPr>
        </p:nvSpPr>
        <p:spPr/>
        <p:txBody>
          <a:bodyPr/>
          <a:lstStyle/>
          <a:p>
            <a:fld id="{BBED61BC-032E-4330-AD0A-F431032814DE}" type="slidenum">
              <a:rPr lang="en-US" smtClean="0"/>
              <a:pPr/>
              <a:t>18</a:t>
            </a:fld>
            <a:endParaRPr lang="en-US"/>
          </a:p>
        </p:txBody>
      </p:sp>
      <p:sp>
        <p:nvSpPr>
          <p:cNvPr id="5" name="Date Placeholder 4">
            <a:extLst>
              <a:ext uri="{FF2B5EF4-FFF2-40B4-BE49-F238E27FC236}">
                <a16:creationId xmlns:a16="http://schemas.microsoft.com/office/drawing/2014/main" id="{037AEECF-0738-4853-BF0A-44593AFB827D}"/>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1820401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endParaRPr lang="en-US"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BBED61BC-032E-4330-AD0A-F431032814DE}" type="slidenum">
              <a:rPr lang="en-US" smtClean="0"/>
              <a:pPr/>
              <a:t>19</a:t>
            </a:fld>
            <a:endParaRPr lang="en-US"/>
          </a:p>
        </p:txBody>
      </p:sp>
      <p:sp>
        <p:nvSpPr>
          <p:cNvPr id="5" name="Date Placeholder 4">
            <a:extLst>
              <a:ext uri="{FF2B5EF4-FFF2-40B4-BE49-F238E27FC236}">
                <a16:creationId xmlns:a16="http://schemas.microsoft.com/office/drawing/2014/main" id="{FA4DDA6A-B117-4017-B93F-D36694CEB7D3}"/>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4246209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35"/>
            <a:r>
              <a:rPr lang="en-US" dirty="0"/>
              <a:t>http://www.bayspec.com/spectroscopy/oci-uav-hyperspectral-camera/</a:t>
            </a:r>
          </a:p>
          <a:p>
            <a:pPr defTabSz="914035"/>
            <a:r>
              <a:rPr lang="en-US" dirty="0" err="1"/>
              <a:t>Bayspec</a:t>
            </a:r>
            <a:r>
              <a:rPr lang="en-US" dirty="0"/>
              <a:t> makes UAV1000 which is </a:t>
            </a:r>
            <a:r>
              <a:rPr lang="en-US" dirty="0" err="1"/>
              <a:t>pushbroom</a:t>
            </a:r>
            <a:r>
              <a:rPr lang="en-US" dirty="0"/>
              <a:t>. UAV2000 is snapshot</a:t>
            </a:r>
          </a:p>
          <a:p>
            <a:pPr defTabSz="914035"/>
            <a:r>
              <a:rPr lang="en-US" dirty="0">
                <a:hlinkClick r:id="rId3"/>
              </a:rPr>
              <a:t>https://cdn2.hubspot.net/hubfs/145999/June%202018%20Collateral/NanoHyperspec0118.pdf</a:t>
            </a:r>
            <a:endParaRPr lang="en-US" dirty="0"/>
          </a:p>
          <a:p>
            <a:pPr defTabSz="914035"/>
            <a:endParaRPr lang="en-US" dirty="0"/>
          </a:p>
          <a:p>
            <a:r>
              <a:rPr lang="en-US" dirty="0">
                <a:hlinkClick r:id="rId4"/>
              </a:rPr>
              <a:t>http://www.specim.fi/hyperspectral-remote-sensing/</a:t>
            </a:r>
            <a:endParaRPr lang="en-US" dirty="0"/>
          </a:p>
          <a:p>
            <a:r>
              <a:rPr lang="en-US" dirty="0"/>
              <a:t>Diversity, Species, Status and stress, Nutrients</a:t>
            </a:r>
          </a:p>
          <a:p>
            <a:pPr marL="457018" indent="-457018" algn="just"/>
            <a:endParaRPr lang="en-US"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BBED61BC-032E-4330-AD0A-F431032814DE}" type="slidenum">
              <a:rPr lang="en-US" smtClean="0"/>
              <a:pPr/>
              <a:t>20</a:t>
            </a:fld>
            <a:endParaRPr lang="en-US"/>
          </a:p>
        </p:txBody>
      </p:sp>
      <p:sp>
        <p:nvSpPr>
          <p:cNvPr id="5" name="Date Placeholder 4">
            <a:extLst>
              <a:ext uri="{FF2B5EF4-FFF2-40B4-BE49-F238E27FC236}">
                <a16:creationId xmlns:a16="http://schemas.microsoft.com/office/drawing/2014/main" id="{3D39CB6A-88EF-4CDF-9E22-9DFB1D94E2D7}"/>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1403407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35"/>
            <a:r>
              <a:rPr lang="en-US" dirty="0">
                <a:hlinkClick r:id="rId3"/>
              </a:rPr>
              <a:t>https://www.flir.com/products/zenmuse-xt-premium-aerial-thermal-imaging/</a:t>
            </a:r>
            <a:endParaRPr lang="en-US"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BBED61BC-032E-4330-AD0A-F431032814DE}" type="slidenum">
              <a:rPr lang="en-US" smtClean="0"/>
              <a:pPr/>
              <a:t>21</a:t>
            </a:fld>
            <a:endParaRPr lang="en-US"/>
          </a:p>
        </p:txBody>
      </p:sp>
      <p:sp>
        <p:nvSpPr>
          <p:cNvPr id="5" name="Date Placeholder 4">
            <a:extLst>
              <a:ext uri="{FF2B5EF4-FFF2-40B4-BE49-F238E27FC236}">
                <a16:creationId xmlns:a16="http://schemas.microsoft.com/office/drawing/2014/main" id="{1D59919B-C553-4371-9B04-5F54FB56EC29}"/>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3107555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r>
              <a:rPr lang="en-US" dirty="0">
                <a:latin typeface="Calibri" pitchFamily="34" charset="0"/>
                <a:cs typeface="Calibri" pitchFamily="34" charset="0"/>
              </a:rPr>
              <a:t>http://www.westcoastplacer.com/drone-services/</a:t>
            </a:r>
          </a:p>
        </p:txBody>
      </p:sp>
      <p:sp>
        <p:nvSpPr>
          <p:cNvPr id="4" name="Slide Number Placeholder 3"/>
          <p:cNvSpPr>
            <a:spLocks noGrp="1"/>
          </p:cNvSpPr>
          <p:nvPr>
            <p:ph type="sldNum" sz="quarter" idx="10"/>
          </p:nvPr>
        </p:nvSpPr>
        <p:spPr/>
        <p:txBody>
          <a:bodyPr/>
          <a:lstStyle/>
          <a:p>
            <a:fld id="{BBED61BC-032E-4330-AD0A-F431032814DE}" type="slidenum">
              <a:rPr lang="en-US" smtClean="0"/>
              <a:pPr/>
              <a:t>4</a:t>
            </a:fld>
            <a:endParaRPr lang="en-US"/>
          </a:p>
        </p:txBody>
      </p:sp>
      <p:sp>
        <p:nvSpPr>
          <p:cNvPr id="5" name="Date Placeholder 4">
            <a:extLst>
              <a:ext uri="{FF2B5EF4-FFF2-40B4-BE49-F238E27FC236}">
                <a16:creationId xmlns:a16="http://schemas.microsoft.com/office/drawing/2014/main" id="{114D0AEF-8D21-435E-90E9-7012A6471955}"/>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4249620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endParaRPr lang="en-US"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BBED61BC-032E-4330-AD0A-F431032814DE}" type="slidenum">
              <a:rPr lang="en-US" smtClean="0"/>
              <a:pPr/>
              <a:t>22</a:t>
            </a:fld>
            <a:endParaRPr lang="en-US"/>
          </a:p>
        </p:txBody>
      </p:sp>
      <p:sp>
        <p:nvSpPr>
          <p:cNvPr id="5" name="Date Placeholder 4">
            <a:extLst>
              <a:ext uri="{FF2B5EF4-FFF2-40B4-BE49-F238E27FC236}">
                <a16:creationId xmlns:a16="http://schemas.microsoft.com/office/drawing/2014/main" id="{E1DEDB3E-E079-4ED6-A1E4-6CA86E8E3053}"/>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2379527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r>
              <a:rPr lang="en-US" dirty="0">
                <a:latin typeface="Calibri" pitchFamily="34" charset="0"/>
                <a:cs typeface="Calibri" pitchFamily="34" charset="0"/>
              </a:rPr>
              <a:t>gWmq2EKZj0Q</a:t>
            </a:r>
          </a:p>
          <a:p>
            <a:pPr marL="457018" indent="-457018" algn="just"/>
            <a:endParaRPr lang="en-US" dirty="0">
              <a:latin typeface="Calibri" pitchFamily="34" charset="0"/>
              <a:cs typeface="Calibri" pitchFamily="34" charset="0"/>
            </a:endParaRPr>
          </a:p>
          <a:p>
            <a:r>
              <a:rPr lang="en-US" dirty="0">
                <a:hlinkClick r:id="rId3"/>
              </a:rPr>
              <a:t>http://www.riegl.com/products/unmanned-scanning/riegl-vux-1uav/</a:t>
            </a:r>
            <a:r>
              <a:rPr lang="en-US" dirty="0"/>
              <a:t> </a:t>
            </a:r>
            <a:endParaRPr lang="en-US" dirty="0">
              <a:latin typeface="Calibri" pitchFamily="34" charset="0"/>
              <a:cs typeface="Calibri" pitchFamily="34" charset="0"/>
            </a:endParaRPr>
          </a:p>
          <a:p>
            <a:r>
              <a:rPr lang="en-US" dirty="0">
                <a:latin typeface="Calibri" pitchFamily="34" charset="0"/>
                <a:cs typeface="Calibri" pitchFamily="34" charset="0"/>
              </a:rPr>
              <a:t>VUX SPECS - </a:t>
            </a:r>
            <a:r>
              <a:rPr lang="en-US" dirty="0"/>
              <a:t>10 mm survey-grade accuracy</a:t>
            </a:r>
          </a:p>
          <a:p>
            <a:r>
              <a:rPr lang="en-US" dirty="0"/>
              <a:t>scan speed up to 200 scans / second</a:t>
            </a:r>
          </a:p>
          <a:p>
            <a:r>
              <a:rPr lang="en-US" dirty="0"/>
              <a:t>measurement rate up to 500,000 meas./sec </a:t>
            </a:r>
            <a:br>
              <a:rPr lang="en-US" dirty="0"/>
            </a:br>
            <a:r>
              <a:rPr lang="en-US" dirty="0"/>
              <a:t>(@ 550 kHz PRR &amp; 330° FOV)</a:t>
            </a:r>
          </a:p>
          <a:p>
            <a:pPr marL="457018" indent="-457018" algn="just"/>
            <a:endParaRPr lang="en-US"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BBED61BC-032E-4330-AD0A-F431032814DE}" type="slidenum">
              <a:rPr lang="en-US" smtClean="0"/>
              <a:pPr/>
              <a:t>23</a:t>
            </a:fld>
            <a:endParaRPr lang="en-US"/>
          </a:p>
        </p:txBody>
      </p:sp>
      <p:sp>
        <p:nvSpPr>
          <p:cNvPr id="5" name="Date Placeholder 4">
            <a:extLst>
              <a:ext uri="{FF2B5EF4-FFF2-40B4-BE49-F238E27FC236}">
                <a16:creationId xmlns:a16="http://schemas.microsoft.com/office/drawing/2014/main" id="{574497AA-AA01-4800-AAFD-1D80AECC81EE}"/>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2069667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r>
              <a:rPr lang="en-US" dirty="0">
                <a:hlinkClick r:id="rId3"/>
              </a:rPr>
              <a:t>http://www.mapix.com/wp-content/uploads/2018/07/63-9229_Rev-H_Puck-_Datasheet_Web-1.pdf</a:t>
            </a:r>
            <a:r>
              <a:rPr lang="en-US" dirty="0"/>
              <a:t> </a:t>
            </a:r>
          </a:p>
          <a:p>
            <a:pPr marL="457018" indent="-457018" algn="just"/>
            <a:endParaRPr lang="en-US" dirty="0">
              <a:latin typeface="Calibri" pitchFamily="34" charset="0"/>
              <a:cs typeface="Calibri" pitchFamily="34" charset="0"/>
            </a:endParaRPr>
          </a:p>
          <a:p>
            <a:pPr marL="457018" indent="-457018" algn="just"/>
            <a:r>
              <a:rPr lang="en-US" dirty="0">
                <a:hlinkClick r:id="rId4"/>
              </a:rPr>
              <a:t>https://www.spar3d.com/news/lidar/mits-10-lidar-chip-will-change-3d-scanning-know/</a:t>
            </a:r>
            <a:endParaRPr lang="en-US"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BBED61BC-032E-4330-AD0A-F431032814DE}" type="slidenum">
              <a:rPr lang="en-US" smtClean="0"/>
              <a:pPr/>
              <a:t>24</a:t>
            </a:fld>
            <a:endParaRPr lang="en-US"/>
          </a:p>
        </p:txBody>
      </p:sp>
      <p:sp>
        <p:nvSpPr>
          <p:cNvPr id="5" name="Date Placeholder 4">
            <a:extLst>
              <a:ext uri="{FF2B5EF4-FFF2-40B4-BE49-F238E27FC236}">
                <a16:creationId xmlns:a16="http://schemas.microsoft.com/office/drawing/2014/main" id="{52964BB0-F69F-4AC5-A56F-2E126781D884}"/>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2080549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r>
              <a:rPr lang="en-US" dirty="0">
                <a:latin typeface="Calibri" pitchFamily="34" charset="0"/>
                <a:cs typeface="Calibri" pitchFamily="34" charset="0"/>
              </a:rPr>
              <a:t>https://geocue.com/products/trueview/</a:t>
            </a:r>
          </a:p>
          <a:p>
            <a:pPr marL="457018" indent="-457018" algn="just"/>
            <a:r>
              <a:rPr lang="en-US" dirty="0">
                <a:latin typeface="Calibri" pitchFamily="34" charset="0"/>
                <a:cs typeface="Calibri" pitchFamily="34" charset="0"/>
              </a:rPr>
              <a:t>Has </a:t>
            </a:r>
            <a:r>
              <a:rPr lang="en-US" dirty="0" err="1">
                <a:latin typeface="Calibri" pitchFamily="34" charset="0"/>
                <a:cs typeface="Calibri" pitchFamily="34" charset="0"/>
              </a:rPr>
              <a:t>applanix</a:t>
            </a:r>
            <a:r>
              <a:rPr lang="en-US" dirty="0">
                <a:latin typeface="Calibri" pitchFamily="34" charset="0"/>
                <a:cs typeface="Calibri" pitchFamily="34" charset="0"/>
              </a:rPr>
              <a:t> APX for INS</a:t>
            </a:r>
          </a:p>
        </p:txBody>
      </p:sp>
      <p:sp>
        <p:nvSpPr>
          <p:cNvPr id="4" name="Slide Number Placeholder 3"/>
          <p:cNvSpPr>
            <a:spLocks noGrp="1"/>
          </p:cNvSpPr>
          <p:nvPr>
            <p:ph type="sldNum" sz="quarter" idx="10"/>
          </p:nvPr>
        </p:nvSpPr>
        <p:spPr/>
        <p:txBody>
          <a:bodyPr/>
          <a:lstStyle/>
          <a:p>
            <a:fld id="{BBED61BC-032E-4330-AD0A-F431032814DE}" type="slidenum">
              <a:rPr lang="en-US" smtClean="0"/>
              <a:pPr/>
              <a:t>25</a:t>
            </a:fld>
            <a:endParaRPr lang="en-US"/>
          </a:p>
        </p:txBody>
      </p:sp>
      <p:sp>
        <p:nvSpPr>
          <p:cNvPr id="5" name="Date Placeholder 4">
            <a:extLst>
              <a:ext uri="{FF2B5EF4-FFF2-40B4-BE49-F238E27FC236}">
                <a16:creationId xmlns:a16="http://schemas.microsoft.com/office/drawing/2014/main" id="{B0413D93-4E46-4850-89B6-1C9090AB04B5}"/>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1250938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endParaRPr lang="en-US"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BBED61BC-032E-4330-AD0A-F431032814DE}" type="slidenum">
              <a:rPr lang="en-US" smtClean="0"/>
              <a:pPr/>
              <a:t>26</a:t>
            </a:fld>
            <a:endParaRPr lang="en-US"/>
          </a:p>
        </p:txBody>
      </p:sp>
      <p:sp>
        <p:nvSpPr>
          <p:cNvPr id="5" name="Date Placeholder 4">
            <a:extLst>
              <a:ext uri="{FF2B5EF4-FFF2-40B4-BE49-F238E27FC236}">
                <a16:creationId xmlns:a16="http://schemas.microsoft.com/office/drawing/2014/main" id="{46137DB7-26FE-425F-BBB9-120BA347DB0D}"/>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3753671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B4FA49-5E03-40EB-A876-EA9BD282033F}" type="slidenum">
              <a:rPr lang="en-US" smtClean="0"/>
              <a:t>27</a:t>
            </a:fld>
            <a:endParaRPr lang="en-US"/>
          </a:p>
        </p:txBody>
      </p:sp>
      <p:sp>
        <p:nvSpPr>
          <p:cNvPr id="5" name="Date Placeholder 4">
            <a:extLst>
              <a:ext uri="{FF2B5EF4-FFF2-40B4-BE49-F238E27FC236}">
                <a16:creationId xmlns:a16="http://schemas.microsoft.com/office/drawing/2014/main" id="{010EF713-0975-41F6-BB71-6DD307780952}"/>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3880108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endParaRPr lang="en-US"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BBED61BC-032E-4330-AD0A-F431032814DE}" type="slidenum">
              <a:rPr lang="en-US" smtClean="0"/>
              <a:pPr/>
              <a:t>5</a:t>
            </a:fld>
            <a:endParaRPr lang="en-US"/>
          </a:p>
        </p:txBody>
      </p:sp>
      <p:sp>
        <p:nvSpPr>
          <p:cNvPr id="5" name="Date Placeholder 4">
            <a:extLst>
              <a:ext uri="{FF2B5EF4-FFF2-40B4-BE49-F238E27FC236}">
                <a16:creationId xmlns:a16="http://schemas.microsoft.com/office/drawing/2014/main" id="{A5318A79-53FC-4BCD-9B1C-9384C98F503D}"/>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2001817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endParaRPr lang="en-US"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BBED61BC-032E-4330-AD0A-F431032814DE}" type="slidenum">
              <a:rPr lang="en-US" smtClean="0"/>
              <a:pPr/>
              <a:t>6</a:t>
            </a:fld>
            <a:endParaRPr lang="en-US"/>
          </a:p>
        </p:txBody>
      </p:sp>
      <p:sp>
        <p:nvSpPr>
          <p:cNvPr id="5" name="Date Placeholder 4">
            <a:extLst>
              <a:ext uri="{FF2B5EF4-FFF2-40B4-BE49-F238E27FC236}">
                <a16:creationId xmlns:a16="http://schemas.microsoft.com/office/drawing/2014/main" id="{74A055BA-B379-4C0D-951E-3BBEF5C3C6A1}"/>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620340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35"/>
            <a:r>
              <a:rPr lang="en-US" dirty="0">
                <a:solidFill>
                  <a:srgbClr val="0021A5"/>
                </a:solidFill>
              </a:rPr>
              <a:t>Sensors are most important component for meeting UAS mission objectives</a:t>
            </a:r>
          </a:p>
        </p:txBody>
      </p:sp>
      <p:sp>
        <p:nvSpPr>
          <p:cNvPr id="4" name="Slide Number Placeholder 3"/>
          <p:cNvSpPr>
            <a:spLocks noGrp="1"/>
          </p:cNvSpPr>
          <p:nvPr>
            <p:ph type="sldNum" sz="quarter" idx="5"/>
          </p:nvPr>
        </p:nvSpPr>
        <p:spPr/>
        <p:txBody>
          <a:bodyPr/>
          <a:lstStyle/>
          <a:p>
            <a:fld id="{DDB4FA49-5E03-40EB-A876-EA9BD282033F}" type="slidenum">
              <a:rPr lang="en-US" smtClean="0"/>
              <a:t>7</a:t>
            </a:fld>
            <a:endParaRPr lang="en-US"/>
          </a:p>
        </p:txBody>
      </p:sp>
      <p:sp>
        <p:nvSpPr>
          <p:cNvPr id="5" name="Date Placeholder 4">
            <a:extLst>
              <a:ext uri="{FF2B5EF4-FFF2-40B4-BE49-F238E27FC236}">
                <a16:creationId xmlns:a16="http://schemas.microsoft.com/office/drawing/2014/main" id="{F0BBBDD6-46BE-4AC3-B2BB-A8C6F349DD2A}"/>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2294052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endParaRPr lang="en-US"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BBED61BC-032E-4330-AD0A-F431032814DE}" type="slidenum">
              <a:rPr lang="en-US" smtClean="0"/>
              <a:pPr/>
              <a:t>8</a:t>
            </a:fld>
            <a:endParaRPr lang="en-US"/>
          </a:p>
        </p:txBody>
      </p:sp>
      <p:sp>
        <p:nvSpPr>
          <p:cNvPr id="5" name="Date Placeholder 4">
            <a:extLst>
              <a:ext uri="{FF2B5EF4-FFF2-40B4-BE49-F238E27FC236}">
                <a16:creationId xmlns:a16="http://schemas.microsoft.com/office/drawing/2014/main" id="{24C1AB24-F467-444A-8CB2-1033787F1142}"/>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1276638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a:rPr>
              <a:t>https://www.sensefly.com/camera/sensefly-soda-3d-mapping-camera/</a:t>
            </a:r>
            <a:endParaRPr lang="en-US" dirty="0"/>
          </a:p>
          <a:p>
            <a:endParaRPr lang="en-US" dirty="0"/>
          </a:p>
        </p:txBody>
      </p:sp>
      <p:sp>
        <p:nvSpPr>
          <p:cNvPr id="4" name="Slide Number Placeholder 3"/>
          <p:cNvSpPr>
            <a:spLocks noGrp="1"/>
          </p:cNvSpPr>
          <p:nvPr>
            <p:ph type="sldNum" sz="quarter" idx="10"/>
          </p:nvPr>
        </p:nvSpPr>
        <p:spPr/>
        <p:txBody>
          <a:bodyPr/>
          <a:lstStyle/>
          <a:p>
            <a:fld id="{BBED61BC-032E-4330-AD0A-F431032814DE}" type="slidenum">
              <a:rPr lang="en-US" smtClean="0"/>
              <a:pPr/>
              <a:t>9</a:t>
            </a:fld>
            <a:endParaRPr lang="en-US"/>
          </a:p>
        </p:txBody>
      </p:sp>
      <p:sp>
        <p:nvSpPr>
          <p:cNvPr id="5" name="Date Placeholder 4">
            <a:extLst>
              <a:ext uri="{FF2B5EF4-FFF2-40B4-BE49-F238E27FC236}">
                <a16:creationId xmlns:a16="http://schemas.microsoft.com/office/drawing/2014/main" id="{41853B38-153D-408F-92ED-6387CFC6C2F8}"/>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1220268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endParaRPr lang="en-US"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BBED61BC-032E-4330-AD0A-F431032814DE}" type="slidenum">
              <a:rPr lang="en-US" smtClean="0"/>
              <a:pPr/>
              <a:t>10</a:t>
            </a:fld>
            <a:endParaRPr lang="en-US"/>
          </a:p>
        </p:txBody>
      </p:sp>
      <p:sp>
        <p:nvSpPr>
          <p:cNvPr id="5" name="Date Placeholder 4">
            <a:extLst>
              <a:ext uri="{FF2B5EF4-FFF2-40B4-BE49-F238E27FC236}">
                <a16:creationId xmlns:a16="http://schemas.microsoft.com/office/drawing/2014/main" id="{A7D32454-E942-4BB2-A4F1-3485F819D0FA}"/>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570096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018" indent="-457018" algn="just"/>
            <a:endParaRPr lang="en-US" dirty="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BBED61BC-032E-4330-AD0A-F431032814DE}" type="slidenum">
              <a:rPr lang="en-US" smtClean="0"/>
              <a:pPr/>
              <a:t>11</a:t>
            </a:fld>
            <a:endParaRPr lang="en-US"/>
          </a:p>
        </p:txBody>
      </p:sp>
      <p:sp>
        <p:nvSpPr>
          <p:cNvPr id="5" name="Date Placeholder 4">
            <a:extLst>
              <a:ext uri="{FF2B5EF4-FFF2-40B4-BE49-F238E27FC236}">
                <a16:creationId xmlns:a16="http://schemas.microsoft.com/office/drawing/2014/main" id="{5A314252-26D0-4564-95E2-8A752176B442}"/>
              </a:ext>
            </a:extLst>
          </p:cNvPr>
          <p:cNvSpPr>
            <a:spLocks noGrp="1"/>
          </p:cNvSpPr>
          <p:nvPr>
            <p:ph type="dt" idx="1"/>
          </p:nvPr>
        </p:nvSpPr>
        <p:spPr/>
        <p:txBody>
          <a:bodyPr/>
          <a:lstStyle/>
          <a:p>
            <a:r>
              <a:rPr lang="en-US"/>
              <a:t>11/7/2019</a:t>
            </a:r>
          </a:p>
        </p:txBody>
      </p:sp>
    </p:spTree>
    <p:extLst>
      <p:ext uri="{BB962C8B-B14F-4D97-AF65-F5344CB8AC3E}">
        <p14:creationId xmlns:p14="http://schemas.microsoft.com/office/powerpoint/2010/main" val="2972008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r>
              <a:rPr lang="en-US"/>
              <a:t>11/7/2019</a:t>
            </a:r>
          </a:p>
        </p:txBody>
      </p:sp>
      <p:sp>
        <p:nvSpPr>
          <p:cNvPr id="8" name="Slide Number Placeholder 7"/>
          <p:cNvSpPr>
            <a:spLocks noGrp="1"/>
          </p:cNvSpPr>
          <p:nvPr>
            <p:ph type="sldNum" sz="quarter" idx="11"/>
          </p:nvPr>
        </p:nvSpPr>
        <p:spPr/>
        <p:txBody>
          <a:bodyPr/>
          <a:lstStyle/>
          <a:p>
            <a:fld id="{1C5A9799-C2AE-4840-9ED3-F39794497DEB}" type="slidenum">
              <a:rPr lang="en-US" smtClean="0"/>
              <a:pPr/>
              <a:t>‹#›</a:t>
            </a:fld>
            <a:endParaRPr lang="en-US"/>
          </a:p>
        </p:txBody>
      </p:sp>
      <p:sp>
        <p:nvSpPr>
          <p:cNvPr id="9" name="Footer Placeholder 8"/>
          <p:cNvSpPr>
            <a:spLocks noGrp="1"/>
          </p:cNvSpPr>
          <p:nvPr>
            <p:ph type="ftr" sz="quarter" idx="12"/>
          </p:nvPr>
        </p:nvSpPr>
        <p:spPr/>
        <p:txBody>
          <a:bodyPr/>
          <a:lstStyle/>
          <a:p>
            <a:r>
              <a:rPr lang="de-DE"/>
              <a:t>Benjamin - SWFL GIS Symposium</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11/7/2019</a:t>
            </a:r>
          </a:p>
        </p:txBody>
      </p:sp>
      <p:sp>
        <p:nvSpPr>
          <p:cNvPr id="5" name="Footer Placeholder 4"/>
          <p:cNvSpPr>
            <a:spLocks noGrp="1"/>
          </p:cNvSpPr>
          <p:nvPr>
            <p:ph type="ftr" sz="quarter" idx="11"/>
          </p:nvPr>
        </p:nvSpPr>
        <p:spPr/>
        <p:txBody>
          <a:bodyPr/>
          <a:lstStyle/>
          <a:p>
            <a:r>
              <a:rPr lang="de-DE"/>
              <a:t>Benjamin - SWFL GIS Symposium</a:t>
            </a:r>
            <a:endParaRPr lang="en-US"/>
          </a:p>
        </p:txBody>
      </p:sp>
      <p:sp>
        <p:nvSpPr>
          <p:cNvPr id="6" name="Slide Number Placeholder 5"/>
          <p:cNvSpPr>
            <a:spLocks noGrp="1"/>
          </p:cNvSpPr>
          <p:nvPr>
            <p:ph type="sldNum" sz="quarter" idx="12"/>
          </p:nvPr>
        </p:nvSpPr>
        <p:spPr/>
        <p:txBody>
          <a:bodyPr/>
          <a:lstStyle/>
          <a:p>
            <a:fld id="{1C5A9799-C2AE-4840-9ED3-F39794497DE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11/7/2019</a:t>
            </a:r>
          </a:p>
        </p:txBody>
      </p:sp>
      <p:sp>
        <p:nvSpPr>
          <p:cNvPr id="5" name="Footer Placeholder 4"/>
          <p:cNvSpPr>
            <a:spLocks noGrp="1"/>
          </p:cNvSpPr>
          <p:nvPr>
            <p:ph type="ftr" sz="quarter" idx="11"/>
          </p:nvPr>
        </p:nvSpPr>
        <p:spPr/>
        <p:txBody>
          <a:bodyPr/>
          <a:lstStyle/>
          <a:p>
            <a:r>
              <a:rPr lang="de-DE"/>
              <a:t>Benjamin - SWFL GIS Symposium</a:t>
            </a:r>
            <a:endParaRPr lang="en-US"/>
          </a:p>
        </p:txBody>
      </p:sp>
      <p:sp>
        <p:nvSpPr>
          <p:cNvPr id="6" name="Slide Number Placeholder 5"/>
          <p:cNvSpPr>
            <a:spLocks noGrp="1"/>
          </p:cNvSpPr>
          <p:nvPr>
            <p:ph type="sldNum" sz="quarter" idx="12"/>
          </p:nvPr>
        </p:nvSpPr>
        <p:spPr/>
        <p:txBody>
          <a:bodyPr/>
          <a:lstStyle/>
          <a:p>
            <a:fld id="{1C5A9799-C2AE-4840-9ED3-F39794497DE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a:lstStyle>
            <a:lvl1pPr>
              <a:defRPr sz="3200" b="1">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655637"/>
            <a:ext cx="8229600" cy="4525963"/>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00800" y="6656485"/>
            <a:ext cx="2085975" cy="201515"/>
          </a:xfrm>
        </p:spPr>
        <p:txBody>
          <a:bodyPr/>
          <a:lstStyle>
            <a:lvl1pPr algn="ctr">
              <a:defRPr sz="1100">
                <a:solidFill>
                  <a:schemeClr val="tx1"/>
                </a:solidFill>
                <a:latin typeface="+mn-lt"/>
              </a:defRPr>
            </a:lvl1pPr>
          </a:lstStyle>
          <a:p>
            <a:r>
              <a:rPr lang="en-US"/>
              <a:t>11/7/2019</a:t>
            </a:r>
          </a:p>
        </p:txBody>
      </p:sp>
      <p:sp>
        <p:nvSpPr>
          <p:cNvPr id="5" name="Footer Placeholder 4"/>
          <p:cNvSpPr>
            <a:spLocks noGrp="1"/>
          </p:cNvSpPr>
          <p:nvPr>
            <p:ph type="ftr" sz="quarter" idx="11"/>
          </p:nvPr>
        </p:nvSpPr>
        <p:spPr>
          <a:xfrm>
            <a:off x="3148013" y="6656485"/>
            <a:ext cx="2847975" cy="201515"/>
          </a:xfrm>
        </p:spPr>
        <p:txBody>
          <a:bodyPr/>
          <a:lstStyle>
            <a:lvl1pPr algn="ctr">
              <a:defRPr sz="1100">
                <a:solidFill>
                  <a:schemeClr val="tx1"/>
                </a:solidFill>
                <a:latin typeface="+mn-lt"/>
              </a:defRPr>
            </a:lvl1pPr>
          </a:lstStyle>
          <a:p>
            <a:r>
              <a:rPr lang="de-DE"/>
              <a:t>Benjamin - SWFL GIS Symposium</a:t>
            </a:r>
            <a:endParaRPr lang="en-US" dirty="0"/>
          </a:p>
        </p:txBody>
      </p:sp>
      <p:sp>
        <p:nvSpPr>
          <p:cNvPr id="6" name="Slide Number Placeholder 5"/>
          <p:cNvSpPr>
            <a:spLocks noGrp="1"/>
          </p:cNvSpPr>
          <p:nvPr>
            <p:ph type="sldNum" sz="quarter" idx="12"/>
          </p:nvPr>
        </p:nvSpPr>
        <p:spPr>
          <a:xfrm>
            <a:off x="8582025" y="6656483"/>
            <a:ext cx="561975" cy="201515"/>
          </a:xfrm>
        </p:spPr>
        <p:txBody>
          <a:bodyPr/>
          <a:lstStyle>
            <a:lvl1pPr algn="ctr">
              <a:defRPr sz="1100">
                <a:solidFill>
                  <a:schemeClr val="tx1"/>
                </a:solidFill>
                <a:latin typeface="+mn-lt"/>
              </a:defRPr>
            </a:lvl1pPr>
          </a:lstStyle>
          <a:p>
            <a:fld id="{1C5A9799-C2AE-4840-9ED3-F39794497DEB}" type="slidenum">
              <a:rPr lang="en-US" smtClean="0"/>
              <a:pPr/>
              <a:t>‹#›</a:t>
            </a:fld>
            <a:endParaRPr lang="en-US" dirty="0"/>
          </a:p>
        </p:txBody>
      </p:sp>
      <p:pic>
        <p:nvPicPr>
          <p:cNvPr id="9" name="Picture 8" descr="UFsignature.tif">
            <a:extLst>
              <a:ext uri="{FF2B5EF4-FFF2-40B4-BE49-F238E27FC236}">
                <a16:creationId xmlns:a16="http://schemas.microsoft.com/office/drawing/2014/main" id="{6E701735-6A4B-4AAE-B9F5-6E363D9443FA}"/>
              </a:ext>
            </a:extLst>
          </p:cNvPr>
          <p:cNvPicPr>
            <a:picLocks noChangeAspect="1"/>
          </p:cNvPicPr>
          <p:nvPr userDrawn="1"/>
        </p:nvPicPr>
        <p:blipFill>
          <a:blip r:embed="rId2" cstate="print"/>
          <a:stretch>
            <a:fillRect/>
          </a:stretch>
        </p:blipFill>
        <p:spPr>
          <a:xfrm>
            <a:off x="7834" y="6656484"/>
            <a:ext cx="1058966" cy="20151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4"/>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7"/>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11/7/2019</a:t>
            </a:r>
          </a:p>
        </p:txBody>
      </p:sp>
      <p:sp>
        <p:nvSpPr>
          <p:cNvPr id="5" name="Footer Placeholder 4"/>
          <p:cNvSpPr>
            <a:spLocks noGrp="1"/>
          </p:cNvSpPr>
          <p:nvPr>
            <p:ph type="ftr" sz="quarter" idx="11"/>
          </p:nvPr>
        </p:nvSpPr>
        <p:spPr/>
        <p:txBody>
          <a:bodyPr/>
          <a:lstStyle/>
          <a:p>
            <a:r>
              <a:rPr lang="de-DE"/>
              <a:t>Benjamin - SWFL GIS Symposium</a:t>
            </a:r>
            <a:endParaRPr lang="en-US"/>
          </a:p>
        </p:txBody>
      </p:sp>
      <p:sp>
        <p:nvSpPr>
          <p:cNvPr id="6" name="Slide Number Placeholder 5"/>
          <p:cNvSpPr>
            <a:spLocks noGrp="1"/>
          </p:cNvSpPr>
          <p:nvPr>
            <p:ph type="sldNum" sz="quarter" idx="12"/>
          </p:nvPr>
        </p:nvSpPr>
        <p:spPr/>
        <p:txBody>
          <a:bodyPr/>
          <a:lstStyle/>
          <a:p>
            <a:fld id="{1C5A9799-C2AE-4840-9ED3-F39794497DEB}"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p:cNvSpPr/>
          <p:nvPr/>
        </p:nvSpPr>
        <p:spPr>
          <a:xfrm>
            <a:off x="4296729"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4"/>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11/7/2019</a:t>
            </a:r>
          </a:p>
        </p:txBody>
      </p:sp>
      <p:sp>
        <p:nvSpPr>
          <p:cNvPr id="6" name="Footer Placeholder 5"/>
          <p:cNvSpPr>
            <a:spLocks noGrp="1"/>
          </p:cNvSpPr>
          <p:nvPr>
            <p:ph type="ftr" sz="quarter" idx="11"/>
          </p:nvPr>
        </p:nvSpPr>
        <p:spPr/>
        <p:txBody>
          <a:bodyPr/>
          <a:lstStyle/>
          <a:p>
            <a:r>
              <a:rPr lang="de-DE"/>
              <a:t>Benjamin - SWFL GIS Symposium</a:t>
            </a:r>
            <a:endParaRPr lang="en-US"/>
          </a:p>
        </p:txBody>
      </p:sp>
      <p:sp>
        <p:nvSpPr>
          <p:cNvPr id="7" name="Slide Number Placeholder 6"/>
          <p:cNvSpPr>
            <a:spLocks noGrp="1"/>
          </p:cNvSpPr>
          <p:nvPr>
            <p:ph type="sldNum" sz="quarter" idx="12"/>
          </p:nvPr>
        </p:nvSpPr>
        <p:spPr/>
        <p:txBody>
          <a:bodyPr/>
          <a:lstStyle/>
          <a:p>
            <a:fld id="{1C5A9799-C2AE-4840-9ED3-F39794497DEB}"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2"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r>
              <a:rPr lang="en-US"/>
              <a:t>11/7/2019</a:t>
            </a:r>
          </a:p>
        </p:txBody>
      </p:sp>
      <p:sp>
        <p:nvSpPr>
          <p:cNvPr id="8" name="Footer Placeholder 7"/>
          <p:cNvSpPr>
            <a:spLocks noGrp="1"/>
          </p:cNvSpPr>
          <p:nvPr>
            <p:ph type="ftr" sz="quarter" idx="11"/>
          </p:nvPr>
        </p:nvSpPr>
        <p:spPr/>
        <p:txBody>
          <a:bodyPr/>
          <a:lstStyle/>
          <a:p>
            <a:r>
              <a:rPr lang="de-DE"/>
              <a:t>Benjamin - SWFL GIS Symposium</a:t>
            </a:r>
            <a:endParaRPr lang="en-US"/>
          </a:p>
        </p:txBody>
      </p:sp>
      <p:sp>
        <p:nvSpPr>
          <p:cNvPr id="9" name="Slide Number Placeholder 8"/>
          <p:cNvSpPr>
            <a:spLocks noGrp="1"/>
          </p:cNvSpPr>
          <p:nvPr>
            <p:ph type="sldNum" sz="quarter" idx="12"/>
          </p:nvPr>
        </p:nvSpPr>
        <p:spPr/>
        <p:txBody>
          <a:bodyPr/>
          <a:lstStyle/>
          <a:p>
            <a:fld id="{1C5A9799-C2AE-4840-9ED3-F39794497DEB}"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52"/>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11/7/2019</a:t>
            </a:r>
          </a:p>
        </p:txBody>
      </p:sp>
      <p:sp>
        <p:nvSpPr>
          <p:cNvPr id="4" name="Footer Placeholder 3"/>
          <p:cNvSpPr>
            <a:spLocks noGrp="1"/>
          </p:cNvSpPr>
          <p:nvPr>
            <p:ph type="ftr" sz="quarter" idx="11"/>
          </p:nvPr>
        </p:nvSpPr>
        <p:spPr/>
        <p:txBody>
          <a:bodyPr/>
          <a:lstStyle/>
          <a:p>
            <a:r>
              <a:rPr lang="de-DE"/>
              <a:t>Benjamin - SWFL GIS Symposium</a:t>
            </a:r>
            <a:endParaRPr lang="en-US"/>
          </a:p>
        </p:txBody>
      </p:sp>
      <p:sp>
        <p:nvSpPr>
          <p:cNvPr id="5" name="Slide Number Placeholder 4"/>
          <p:cNvSpPr>
            <a:spLocks noGrp="1"/>
          </p:cNvSpPr>
          <p:nvPr>
            <p:ph type="sldNum" sz="quarter" idx="12"/>
          </p:nvPr>
        </p:nvSpPr>
        <p:spPr/>
        <p:txBody>
          <a:bodyPr/>
          <a:lstStyle/>
          <a:p>
            <a:fld id="{1C5A9799-C2AE-4840-9ED3-F39794497DE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11/7/2019</a:t>
            </a:r>
          </a:p>
        </p:txBody>
      </p:sp>
      <p:sp>
        <p:nvSpPr>
          <p:cNvPr id="3" name="Footer Placeholder 2"/>
          <p:cNvSpPr>
            <a:spLocks noGrp="1"/>
          </p:cNvSpPr>
          <p:nvPr>
            <p:ph type="ftr" sz="quarter" idx="11"/>
          </p:nvPr>
        </p:nvSpPr>
        <p:spPr/>
        <p:txBody>
          <a:bodyPr/>
          <a:lstStyle/>
          <a:p>
            <a:r>
              <a:rPr lang="de-DE"/>
              <a:t>Benjamin - SWFL GIS Symposium</a:t>
            </a:r>
            <a:endParaRPr lang="en-US"/>
          </a:p>
        </p:txBody>
      </p:sp>
      <p:sp>
        <p:nvSpPr>
          <p:cNvPr id="4" name="Slide Number Placeholder 3"/>
          <p:cNvSpPr>
            <a:spLocks noGrp="1"/>
          </p:cNvSpPr>
          <p:nvPr>
            <p:ph type="sldNum" sz="quarter" idx="12"/>
          </p:nvPr>
        </p:nvSpPr>
        <p:spPr/>
        <p:txBody>
          <a:bodyPr/>
          <a:lstStyle/>
          <a:p>
            <a:fld id="{1C5A9799-C2AE-4840-9ED3-F39794497DE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9"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9" y="273054"/>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9" y="2438404"/>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11/7/2019</a:t>
            </a:r>
          </a:p>
        </p:txBody>
      </p:sp>
      <p:sp>
        <p:nvSpPr>
          <p:cNvPr id="6" name="Footer Placeholder 5"/>
          <p:cNvSpPr>
            <a:spLocks noGrp="1"/>
          </p:cNvSpPr>
          <p:nvPr>
            <p:ph type="ftr" sz="quarter" idx="11"/>
          </p:nvPr>
        </p:nvSpPr>
        <p:spPr/>
        <p:txBody>
          <a:bodyPr/>
          <a:lstStyle/>
          <a:p>
            <a:r>
              <a:rPr lang="de-DE"/>
              <a:t>Benjamin - SWFL GIS Symposium</a:t>
            </a:r>
            <a:endParaRPr lang="en-US"/>
          </a:p>
        </p:txBody>
      </p:sp>
      <p:sp>
        <p:nvSpPr>
          <p:cNvPr id="7" name="Slide Number Placeholder 6"/>
          <p:cNvSpPr>
            <a:spLocks noGrp="1"/>
          </p:cNvSpPr>
          <p:nvPr>
            <p:ph type="sldNum" sz="quarter" idx="12"/>
          </p:nvPr>
        </p:nvSpPr>
        <p:spPr/>
        <p:txBody>
          <a:bodyPr/>
          <a:lstStyle/>
          <a:p>
            <a:fld id="{1C5A9799-C2AE-4840-9ED3-F39794497DE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7"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7"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11/7/2019</a:t>
            </a:r>
          </a:p>
        </p:txBody>
      </p:sp>
      <p:sp>
        <p:nvSpPr>
          <p:cNvPr id="6" name="Footer Placeholder 5"/>
          <p:cNvSpPr>
            <a:spLocks noGrp="1"/>
          </p:cNvSpPr>
          <p:nvPr>
            <p:ph type="ftr" sz="quarter" idx="11"/>
          </p:nvPr>
        </p:nvSpPr>
        <p:spPr/>
        <p:txBody>
          <a:bodyPr/>
          <a:lstStyle/>
          <a:p>
            <a:r>
              <a:rPr lang="de-DE"/>
              <a:t>Benjamin - SWFL GIS Symposium</a:t>
            </a:r>
            <a:endParaRPr lang="en-US"/>
          </a:p>
        </p:txBody>
      </p:sp>
      <p:sp>
        <p:nvSpPr>
          <p:cNvPr id="7" name="Slide Number Placeholder 6"/>
          <p:cNvSpPr>
            <a:spLocks noGrp="1"/>
          </p:cNvSpPr>
          <p:nvPr>
            <p:ph type="sldNum" sz="quarter" idx="12"/>
          </p:nvPr>
        </p:nvSpPr>
        <p:spPr/>
        <p:txBody>
          <a:bodyPr/>
          <a:lstStyle/>
          <a:p>
            <a:fld id="{1C5A9799-C2AE-4840-9ED3-F39794497DE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8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4"/>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r>
              <a:rPr lang="en-US"/>
              <a:t>11/7/2019</a:t>
            </a:r>
          </a:p>
        </p:txBody>
      </p:sp>
      <p:sp>
        <p:nvSpPr>
          <p:cNvPr id="5" name="Footer Placeholder 4"/>
          <p:cNvSpPr>
            <a:spLocks noGrp="1"/>
          </p:cNvSpPr>
          <p:nvPr>
            <p:ph type="ftr" sz="quarter" idx="3"/>
          </p:nvPr>
        </p:nvSpPr>
        <p:spPr>
          <a:xfrm>
            <a:off x="659165" y="6356354"/>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de-DE"/>
              <a:t>Benjamin - SWFL GIS Symposium</a:t>
            </a:r>
            <a:endParaRPr lang="en-US"/>
          </a:p>
        </p:txBody>
      </p:sp>
      <p:sp>
        <p:nvSpPr>
          <p:cNvPr id="6" name="Slide Number Placeholder 5"/>
          <p:cNvSpPr>
            <a:spLocks noGrp="1"/>
          </p:cNvSpPr>
          <p:nvPr>
            <p:ph type="sldNum" sz="quarter" idx="4"/>
          </p:nvPr>
        </p:nvSpPr>
        <p:spPr>
          <a:xfrm>
            <a:off x="8543279" y="6356354"/>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1C5A9799-C2AE-4840-9ED3-F39794497DEB}" type="slidenum">
              <a:rPr lang="en-US" smtClean="0"/>
              <a:pPr/>
              <a:t>‹#›</a:t>
            </a:fld>
            <a:endParaRPr lang="en-US"/>
          </a:p>
        </p:txBody>
      </p:sp>
      <p:sp>
        <p:nvSpPr>
          <p:cNvPr id="7" name="Oval 6"/>
          <p:cNvSpPr/>
          <p:nvPr/>
        </p:nvSpPr>
        <p:spPr>
          <a:xfrm>
            <a:off x="8457762"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21"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ctr" defTabSz="914400" rtl="0" eaLnBrk="1" latinLnBrk="0" hangingPunct="1">
        <a:lnSpc>
          <a:spcPts val="5800"/>
        </a:lnSpc>
        <a:spcBef>
          <a:spcPct val="0"/>
        </a:spcBef>
        <a:buNone/>
        <a:defRPr sz="5400" b="0" i="0" u="none"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b="0" i="0" u="none"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f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youtube.com/embed/R3AKlscrjmQ"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tif"/></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jfif"/><Relationship Id="rId5" Type="http://schemas.openxmlformats.org/officeDocument/2006/relationships/image" Target="../media/image57.emf"/><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ww.dropbox.com/s/f3ruird8wdrdj6c/Stadium_LIDAR_Promo.m4v?dl=0" TargetMode="External"/><Relationship Id="rId3" Type="http://schemas.openxmlformats.org/officeDocument/2006/relationships/image" Target="../media/image60.jpeg"/><Relationship Id="rId7"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youtube.com/embed/gWmq2EKZj0Q"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hyperlink" Target="https://support.geocue.com/waveform-data-terrasca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mailto:earl@gpserv.com" TargetMode="External"/><Relationship Id="rId4" Type="http://schemas.openxmlformats.org/officeDocument/2006/relationships/hyperlink" Target="mailto:abenjamin1@ufl.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jpeg"/><Relationship Id="rId9" Type="http://schemas.openxmlformats.org/officeDocument/2006/relationships/image" Target="../media/image20.JP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2198CA-7627-4565-9989-754288B0FB6C}"/>
              </a:ext>
            </a:extLst>
          </p:cNvPr>
          <p:cNvPicPr>
            <a:picLocks noChangeAspect="1"/>
          </p:cNvPicPr>
          <p:nvPr/>
        </p:nvPicPr>
        <p:blipFill rotWithShape="1">
          <a:blip r:embed="rId3"/>
          <a:srcRect t="17251" r="21492"/>
          <a:stretch/>
        </p:blipFill>
        <p:spPr>
          <a:xfrm>
            <a:off x="0" y="0"/>
            <a:ext cx="9144000" cy="6858000"/>
          </a:xfrm>
          <a:prstGeom prst="rect">
            <a:avLst/>
          </a:prstGeom>
        </p:spPr>
      </p:pic>
      <p:sp>
        <p:nvSpPr>
          <p:cNvPr id="2" name="Title 1"/>
          <p:cNvSpPr>
            <a:spLocks noGrp="1"/>
          </p:cNvSpPr>
          <p:nvPr>
            <p:ph type="ctrTitle"/>
          </p:nvPr>
        </p:nvSpPr>
        <p:spPr>
          <a:xfrm>
            <a:off x="1647367" y="1600200"/>
            <a:ext cx="5849258" cy="1635197"/>
          </a:xfrm>
          <a:solidFill>
            <a:schemeClr val="bg1"/>
          </a:solidFill>
        </p:spPr>
        <p:txBody>
          <a:bodyPr>
            <a:noAutofit/>
          </a:bodyPr>
          <a:lstStyle/>
          <a:p>
            <a:r>
              <a:rPr lang="en-US" sz="3200" b="1" dirty="0">
                <a:solidFill>
                  <a:srgbClr val="0021A5"/>
                </a:solidFill>
                <a:effectLst/>
              </a:rPr>
              <a:t>Avoiding sensor overload: </a:t>
            </a:r>
            <a:br>
              <a:rPr lang="en-US" sz="3200" b="1" dirty="0">
                <a:solidFill>
                  <a:srgbClr val="0021A5"/>
                </a:solidFill>
                <a:effectLst/>
              </a:rPr>
            </a:br>
            <a:r>
              <a:rPr lang="en-US" sz="3200" b="1" dirty="0">
                <a:solidFill>
                  <a:srgbClr val="0021A5"/>
                </a:solidFill>
                <a:effectLst/>
              </a:rPr>
              <a:t>UAS sensor fundamentals for mapping professionals</a:t>
            </a:r>
          </a:p>
        </p:txBody>
      </p:sp>
      <p:sp>
        <p:nvSpPr>
          <p:cNvPr id="3" name="Subtitle 2"/>
          <p:cNvSpPr>
            <a:spLocks noGrp="1"/>
          </p:cNvSpPr>
          <p:nvPr>
            <p:ph type="subTitle" idx="1"/>
          </p:nvPr>
        </p:nvSpPr>
        <p:spPr>
          <a:xfrm>
            <a:off x="2474678" y="4008779"/>
            <a:ext cx="4194633" cy="822960"/>
          </a:xfrm>
          <a:solidFill>
            <a:schemeClr val="bg1"/>
          </a:solidFill>
        </p:spPr>
        <p:txBody>
          <a:bodyPr numCol="1">
            <a:noAutofit/>
          </a:bodyPr>
          <a:lstStyle/>
          <a:p>
            <a:r>
              <a:rPr lang="en-US" sz="2200" b="1" dirty="0">
                <a:solidFill>
                  <a:srgbClr val="0021A5"/>
                </a:solidFill>
                <a:latin typeface="+mn-lt"/>
              </a:rPr>
              <a:t>Adam Benjamin, PSM, GISP</a:t>
            </a:r>
          </a:p>
          <a:p>
            <a:r>
              <a:rPr lang="en-US" sz="2200" dirty="0">
                <a:solidFill>
                  <a:srgbClr val="0021A5"/>
                </a:solidFill>
                <a:latin typeface="+mn-lt"/>
              </a:rPr>
              <a:t>UF/IFAS Fort Lauderdale R.E.C.</a:t>
            </a:r>
          </a:p>
          <a:p>
            <a:endParaRPr lang="en-US" sz="2200" dirty="0">
              <a:solidFill>
                <a:srgbClr val="0021A5"/>
              </a:solidFill>
              <a:latin typeface="+mn-lt"/>
            </a:endParaRPr>
          </a:p>
          <a:p>
            <a:pPr>
              <a:spcBef>
                <a:spcPts val="0"/>
              </a:spcBef>
            </a:pPr>
            <a:endParaRPr lang="en-US" sz="2200" dirty="0">
              <a:solidFill>
                <a:srgbClr val="0021A5"/>
              </a:solidFill>
              <a:latin typeface="+mn-lt"/>
            </a:endParaRPr>
          </a:p>
        </p:txBody>
      </p:sp>
      <p:pic>
        <p:nvPicPr>
          <p:cNvPr id="7" name="Picture 6" descr="UFsignature.tif"/>
          <p:cNvPicPr>
            <a:picLocks noChangeAspect="1"/>
          </p:cNvPicPr>
          <p:nvPr/>
        </p:nvPicPr>
        <p:blipFill>
          <a:blip r:embed="rId4" cstate="print"/>
          <a:stretch>
            <a:fillRect/>
          </a:stretch>
        </p:blipFill>
        <p:spPr>
          <a:xfrm>
            <a:off x="-4606127" y="1752600"/>
            <a:ext cx="2883122" cy="548640"/>
          </a:xfrm>
          <a:prstGeom prst="rect">
            <a:avLst/>
          </a:prstGeom>
        </p:spPr>
      </p:pic>
      <p:pic>
        <p:nvPicPr>
          <p:cNvPr id="8" name="Picture 4" descr="C:\Users\abenjamin1\Documents\abenjamin1_H\FLREC__ProgramDev\Imagery_Promo_Materials\Images\Geomatics_General\sfr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502317"/>
            <a:ext cx="721634" cy="548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flrec.ifas.ufl.edu/geomatics/wp-content/uploads/2012/02/UFGeomaticsLarge_930x325.jpg">
            <a:extLst>
              <a:ext uri="{FF2B5EF4-FFF2-40B4-BE49-F238E27FC236}">
                <a16:creationId xmlns:a16="http://schemas.microsoft.com/office/drawing/2014/main" id="{CA6B0655-C6A7-4EAD-8F72-473F6EB8B6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810"/>
            <a:ext cx="2354934" cy="8229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9FA3415-AE74-4F02-86B0-76AA32362CB7}"/>
              </a:ext>
            </a:extLst>
          </p:cNvPr>
          <p:cNvSpPr/>
          <p:nvPr/>
        </p:nvSpPr>
        <p:spPr>
          <a:xfrm>
            <a:off x="2589434" y="5638800"/>
            <a:ext cx="3965123" cy="726157"/>
          </a:xfrm>
          <a:prstGeom prst="rect">
            <a:avLst/>
          </a:prstGeom>
          <a:solidFill>
            <a:schemeClr val="bg1"/>
          </a:solidFill>
        </p:spPr>
        <p:txBody>
          <a:bodyPr vert="horz" lIns="91440" tIns="45720" rIns="91440" bIns="45720" numCol="1" rtlCol="0">
            <a:noAutofit/>
          </a:bodyPr>
          <a:lstStyle/>
          <a:p>
            <a:pPr algn="ctr">
              <a:spcBef>
                <a:spcPct val="20000"/>
              </a:spcBef>
            </a:pPr>
            <a:r>
              <a:rPr lang="en-US" b="1" dirty="0">
                <a:solidFill>
                  <a:srgbClr val="0021A5"/>
                </a:solidFill>
              </a:rPr>
              <a:t>November 7, 2019</a:t>
            </a:r>
          </a:p>
          <a:p>
            <a:pPr algn="ctr">
              <a:spcBef>
                <a:spcPct val="20000"/>
              </a:spcBef>
            </a:pPr>
            <a:r>
              <a:rPr lang="en-US" b="1" dirty="0">
                <a:solidFill>
                  <a:srgbClr val="0021A5"/>
                </a:solidFill>
              </a:rPr>
              <a:t>SWFL GIS Symposium</a:t>
            </a:r>
          </a:p>
        </p:txBody>
      </p:sp>
      <p:sp>
        <p:nvSpPr>
          <p:cNvPr id="5" name="Rectangle 4">
            <a:extLst>
              <a:ext uri="{FF2B5EF4-FFF2-40B4-BE49-F238E27FC236}">
                <a16:creationId xmlns:a16="http://schemas.microsoft.com/office/drawing/2014/main" id="{C24752A2-52FE-4D1A-9773-48943F9B5189}"/>
              </a:ext>
            </a:extLst>
          </p:cNvPr>
          <p:cNvSpPr/>
          <p:nvPr/>
        </p:nvSpPr>
        <p:spPr>
          <a:xfrm>
            <a:off x="10763145" y="2603137"/>
            <a:ext cx="3508833" cy="837152"/>
          </a:xfrm>
          <a:prstGeom prst="rect">
            <a:avLst/>
          </a:prstGeom>
          <a:solidFill>
            <a:schemeClr val="bg1"/>
          </a:solidFill>
        </p:spPr>
        <p:txBody>
          <a:bodyPr vert="horz" lIns="91440" tIns="45720" rIns="91440" bIns="45720" numCol="1" rtlCol="0">
            <a:noAutofit/>
          </a:bodyPr>
          <a:lstStyle/>
          <a:p>
            <a:pPr algn="ctr">
              <a:spcBef>
                <a:spcPct val="20000"/>
              </a:spcBef>
            </a:pPr>
            <a:r>
              <a:rPr lang="en-US" sz="2200" b="1" dirty="0">
                <a:solidFill>
                  <a:srgbClr val="0021A5"/>
                </a:solidFill>
              </a:rPr>
              <a:t>Earl Soeder, PSM</a:t>
            </a:r>
          </a:p>
          <a:p>
            <a:pPr algn="ctr">
              <a:spcBef>
                <a:spcPct val="20000"/>
              </a:spcBef>
            </a:pPr>
            <a:r>
              <a:rPr lang="en-US" sz="2200" dirty="0" err="1">
                <a:solidFill>
                  <a:srgbClr val="0021A5"/>
                </a:solidFill>
              </a:rPr>
              <a:t>GPServ</a:t>
            </a:r>
            <a:r>
              <a:rPr lang="en-US" sz="2200" dirty="0">
                <a:solidFill>
                  <a:srgbClr val="0021A5"/>
                </a:solidFill>
              </a:rPr>
              <a:t> (Duncan Parnell)</a:t>
            </a:r>
          </a:p>
        </p:txBody>
      </p:sp>
      <p:pic>
        <p:nvPicPr>
          <p:cNvPr id="11" name="Picture 10">
            <a:extLst>
              <a:ext uri="{FF2B5EF4-FFF2-40B4-BE49-F238E27FC236}">
                <a16:creationId xmlns:a16="http://schemas.microsoft.com/office/drawing/2014/main" id="{7D330133-3794-4AD6-BF1C-07D1F9BD76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03102" y="365157"/>
            <a:ext cx="1901728" cy="8229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7F8415-DA83-48D4-9EE1-CD0921C78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944" y="1980426"/>
            <a:ext cx="4896028" cy="2619375"/>
          </a:xfrm>
          <a:prstGeom prst="rect">
            <a:avLst/>
          </a:prstGeom>
        </p:spPr>
      </p:pic>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RGB (Images &amp; Videos)</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10</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2" y="548640"/>
            <a:ext cx="7918938" cy="1200329"/>
          </a:xfrm>
          <a:prstGeom prst="rect">
            <a:avLst/>
          </a:prstGeom>
          <a:noFill/>
        </p:spPr>
        <p:txBody>
          <a:bodyPr wrap="square" rtlCol="0">
            <a:spAutoFit/>
          </a:bodyPr>
          <a:lstStyle/>
          <a:p>
            <a:r>
              <a:rPr lang="en-US" sz="2400" b="1" dirty="0">
                <a:solidFill>
                  <a:srgbClr val="0021A5"/>
                </a:solidFill>
              </a:rPr>
              <a:t>Important Considerations:</a:t>
            </a:r>
          </a:p>
          <a:p>
            <a:pPr marL="342900" indent="-342900">
              <a:buFont typeface="Arial" panose="020B0604020202020204" pitchFamily="34" charset="0"/>
              <a:buChar char="•"/>
            </a:pPr>
            <a:r>
              <a:rPr lang="en-US" sz="2400" b="1" dirty="0">
                <a:solidFill>
                  <a:srgbClr val="0021A5"/>
                </a:solidFill>
              </a:rPr>
              <a:t>Camera shutter</a:t>
            </a:r>
          </a:p>
          <a:p>
            <a:pPr marL="342900" indent="-342900">
              <a:buFont typeface="Arial" panose="020B0604020202020204" pitchFamily="34" charset="0"/>
              <a:buChar char="•"/>
            </a:pPr>
            <a:endParaRPr lang="en-US" sz="2400" b="1" dirty="0">
              <a:solidFill>
                <a:srgbClr val="0021A5"/>
              </a:solidFill>
            </a:endParaRPr>
          </a:p>
        </p:txBody>
      </p:sp>
      <p:sp>
        <p:nvSpPr>
          <p:cNvPr id="14" name="Rectangle 13">
            <a:extLst>
              <a:ext uri="{FF2B5EF4-FFF2-40B4-BE49-F238E27FC236}">
                <a16:creationId xmlns:a16="http://schemas.microsoft.com/office/drawing/2014/main" id="{8A90AEEE-E8E5-4BAA-85AE-4E05B2A2DFAA}"/>
              </a:ext>
            </a:extLst>
          </p:cNvPr>
          <p:cNvSpPr/>
          <p:nvPr/>
        </p:nvSpPr>
        <p:spPr>
          <a:xfrm>
            <a:off x="2285999" y="4599801"/>
            <a:ext cx="4800601" cy="276999"/>
          </a:xfrm>
          <a:prstGeom prst="rect">
            <a:avLst/>
          </a:prstGeom>
        </p:spPr>
        <p:txBody>
          <a:bodyPr wrap="square">
            <a:spAutoFit/>
          </a:bodyPr>
          <a:lstStyle/>
          <a:p>
            <a:pPr algn="r"/>
            <a:r>
              <a:rPr lang="en-US" sz="1200" dirty="0"/>
              <a:t>Source: Pix4D</a:t>
            </a:r>
          </a:p>
        </p:txBody>
      </p:sp>
      <p:sp>
        <p:nvSpPr>
          <p:cNvPr id="17" name="Rectangle 21">
            <a:extLst>
              <a:ext uri="{FF2B5EF4-FFF2-40B4-BE49-F238E27FC236}">
                <a16:creationId xmlns:a16="http://schemas.microsoft.com/office/drawing/2014/main" id="{9B8F43D1-4151-444B-90BB-5FF2ACDAD8DF}"/>
              </a:ext>
            </a:extLst>
          </p:cNvPr>
          <p:cNvSpPr txBox="1">
            <a:spLocks noChangeArrowheads="1"/>
          </p:cNvSpPr>
          <p:nvPr/>
        </p:nvSpPr>
        <p:spPr>
          <a:xfrm>
            <a:off x="2579694" y="2132552"/>
            <a:ext cx="1739463" cy="29101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a:effectLst/>
                <a:cs typeface="Times New Roman" pitchFamily="18" charset="0"/>
              </a:rPr>
              <a:t>Global (Mechanical)</a:t>
            </a:r>
          </a:p>
        </p:txBody>
      </p:sp>
      <p:sp>
        <p:nvSpPr>
          <p:cNvPr id="18" name="Rectangle 21">
            <a:extLst>
              <a:ext uri="{FF2B5EF4-FFF2-40B4-BE49-F238E27FC236}">
                <a16:creationId xmlns:a16="http://schemas.microsoft.com/office/drawing/2014/main" id="{855C17AE-6F07-4134-A212-29E7460D2CBB}"/>
              </a:ext>
            </a:extLst>
          </p:cNvPr>
          <p:cNvSpPr txBox="1">
            <a:spLocks noChangeArrowheads="1"/>
          </p:cNvSpPr>
          <p:nvPr/>
        </p:nvSpPr>
        <p:spPr>
          <a:xfrm>
            <a:off x="5084378" y="2132552"/>
            <a:ext cx="1739463" cy="29101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a:effectLst/>
                <a:cs typeface="Times New Roman" pitchFamily="18" charset="0"/>
              </a:rPr>
              <a:t>Rolling</a:t>
            </a:r>
          </a:p>
        </p:txBody>
      </p:sp>
    </p:spTree>
    <p:extLst>
      <p:ext uri="{BB962C8B-B14F-4D97-AF65-F5344CB8AC3E}">
        <p14:creationId xmlns:p14="http://schemas.microsoft.com/office/powerpoint/2010/main" val="4203231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RGB (Images &amp; Videos)</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11</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2" y="548640"/>
            <a:ext cx="7918938" cy="1200329"/>
          </a:xfrm>
          <a:prstGeom prst="rect">
            <a:avLst/>
          </a:prstGeom>
          <a:noFill/>
        </p:spPr>
        <p:txBody>
          <a:bodyPr wrap="square" rtlCol="0">
            <a:spAutoFit/>
          </a:bodyPr>
          <a:lstStyle/>
          <a:p>
            <a:r>
              <a:rPr lang="en-US" sz="2400" b="1" dirty="0">
                <a:solidFill>
                  <a:srgbClr val="0021A5"/>
                </a:solidFill>
              </a:rPr>
              <a:t>Important Considerations:</a:t>
            </a:r>
          </a:p>
          <a:p>
            <a:pPr marL="342900" indent="-342900">
              <a:buFont typeface="Arial" panose="020B0604020202020204" pitchFamily="34" charset="0"/>
              <a:buChar char="•"/>
            </a:pPr>
            <a:r>
              <a:rPr lang="en-US" sz="2400" b="1" dirty="0">
                <a:solidFill>
                  <a:srgbClr val="0021A5"/>
                </a:solidFill>
              </a:rPr>
              <a:t>Physical sensor matters </a:t>
            </a:r>
            <a:r>
              <a:rPr lang="en-US" sz="2400" b="1" dirty="0">
                <a:solidFill>
                  <a:srgbClr val="0021A5"/>
                </a:solidFill>
                <a:sym typeface="Wingdings" panose="05000000000000000000" pitchFamily="2" charset="2"/>
              </a:rPr>
              <a:t> FOV</a:t>
            </a:r>
            <a:endParaRPr lang="en-US" sz="2400" b="1" dirty="0">
              <a:solidFill>
                <a:srgbClr val="0021A5"/>
              </a:solidFill>
            </a:endParaRPr>
          </a:p>
          <a:p>
            <a:pPr marL="342900" indent="-342900">
              <a:buFont typeface="Arial" panose="020B0604020202020204" pitchFamily="34" charset="0"/>
              <a:buChar char="•"/>
            </a:pPr>
            <a:endParaRPr lang="en-US" sz="2400" b="1" dirty="0">
              <a:solidFill>
                <a:srgbClr val="0021A5"/>
              </a:solidFill>
            </a:endParaRPr>
          </a:p>
        </p:txBody>
      </p:sp>
      <p:sp>
        <p:nvSpPr>
          <p:cNvPr id="10" name="Rectangle 9">
            <a:extLst>
              <a:ext uri="{FF2B5EF4-FFF2-40B4-BE49-F238E27FC236}">
                <a16:creationId xmlns:a16="http://schemas.microsoft.com/office/drawing/2014/main" id="{084A67C6-4CDD-4205-A3D7-494DED73E5C5}"/>
              </a:ext>
            </a:extLst>
          </p:cNvPr>
          <p:cNvSpPr/>
          <p:nvPr/>
        </p:nvSpPr>
        <p:spPr>
          <a:xfrm>
            <a:off x="4800600" y="6054132"/>
            <a:ext cx="595035" cy="276999"/>
          </a:xfrm>
          <a:prstGeom prst="rect">
            <a:avLst/>
          </a:prstGeom>
        </p:spPr>
        <p:txBody>
          <a:bodyPr wrap="none">
            <a:spAutoFit/>
          </a:bodyPr>
          <a:lstStyle/>
          <a:p>
            <a:r>
              <a:rPr lang="en-US" sz="1200" dirty="0"/>
              <a:t>XXXX</a:t>
            </a:r>
          </a:p>
        </p:txBody>
      </p:sp>
      <p:pic>
        <p:nvPicPr>
          <p:cNvPr id="8" name="Picture 2" descr="Different sensor sizes compared with each other shows how big Full Frame, APS-H, APS-C (Nikon, Sony...">
            <a:extLst>
              <a:ext uri="{FF2B5EF4-FFF2-40B4-BE49-F238E27FC236}">
                <a16:creationId xmlns:a16="http://schemas.microsoft.com/office/drawing/2014/main" id="{E6C1F7DF-FDA7-4906-A9A3-514EF793B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69" y="1768182"/>
            <a:ext cx="4499590" cy="333875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A0E3C28-B3A0-4D6C-BA16-046B3F5FECE3}"/>
              </a:ext>
            </a:extLst>
          </p:cNvPr>
          <p:cNvSpPr/>
          <p:nvPr/>
        </p:nvSpPr>
        <p:spPr>
          <a:xfrm>
            <a:off x="2364093" y="1739424"/>
            <a:ext cx="1064907" cy="11495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n>
                <a:solidFill>
                  <a:srgbClr val="FFFF00"/>
                </a:solidFill>
              </a:ln>
              <a:solidFill>
                <a:schemeClr val="tx1"/>
              </a:solidFill>
            </a:endParaRPr>
          </a:p>
        </p:txBody>
      </p:sp>
      <p:sp>
        <p:nvSpPr>
          <p:cNvPr id="12" name="Rectangle 11">
            <a:extLst>
              <a:ext uri="{FF2B5EF4-FFF2-40B4-BE49-F238E27FC236}">
                <a16:creationId xmlns:a16="http://schemas.microsoft.com/office/drawing/2014/main" id="{FBA32C36-9959-428D-B1C2-0CA432882ECF}"/>
              </a:ext>
            </a:extLst>
          </p:cNvPr>
          <p:cNvSpPr/>
          <p:nvPr/>
        </p:nvSpPr>
        <p:spPr>
          <a:xfrm>
            <a:off x="2364093" y="4032012"/>
            <a:ext cx="1064907" cy="11495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n>
                <a:solidFill>
                  <a:srgbClr val="FFFF00"/>
                </a:solidFill>
              </a:ln>
              <a:solidFill>
                <a:schemeClr val="tx1"/>
              </a:solidFill>
            </a:endParaRPr>
          </a:p>
        </p:txBody>
      </p:sp>
      <p:pic>
        <p:nvPicPr>
          <p:cNvPr id="13" name="Picture 4" descr="What different-sized sensors â Full Frame, APS-C, MFT, 1-inch, 2/3-inch, 1/2.3-inch, 1/3.2-inch â would have captured...">
            <a:extLst>
              <a:ext uri="{FF2B5EF4-FFF2-40B4-BE49-F238E27FC236}">
                <a16:creationId xmlns:a16="http://schemas.microsoft.com/office/drawing/2014/main" id="{F624EC7C-4A13-4AE9-A045-6096524B0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3979" y="3284324"/>
            <a:ext cx="4572000" cy="32321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A90AEEE-E8E5-4BAA-85AE-4E05B2A2DFAA}"/>
              </a:ext>
            </a:extLst>
          </p:cNvPr>
          <p:cNvSpPr/>
          <p:nvPr/>
        </p:nvSpPr>
        <p:spPr>
          <a:xfrm>
            <a:off x="4241130" y="6015901"/>
            <a:ext cx="4800601" cy="276999"/>
          </a:xfrm>
          <a:prstGeom prst="rect">
            <a:avLst/>
          </a:prstGeom>
        </p:spPr>
        <p:txBody>
          <a:bodyPr wrap="square">
            <a:spAutoFit/>
          </a:bodyPr>
          <a:lstStyle/>
          <a:p>
            <a:pPr algn="r"/>
            <a:r>
              <a:rPr lang="en-US" sz="1200" dirty="0">
                <a:solidFill>
                  <a:schemeClr val="bg1"/>
                </a:solidFill>
              </a:rPr>
              <a:t>Source: </a:t>
            </a:r>
            <a:r>
              <a:rPr lang="en-US" sz="1200" dirty="0" err="1">
                <a:solidFill>
                  <a:schemeClr val="bg1"/>
                </a:solidFill>
              </a:rPr>
              <a:t>Newatlas</a:t>
            </a:r>
            <a:endParaRPr lang="en-US" sz="1200" dirty="0">
              <a:solidFill>
                <a:schemeClr val="bg1"/>
              </a:solidFill>
            </a:endParaRPr>
          </a:p>
        </p:txBody>
      </p:sp>
      <p:pic>
        <p:nvPicPr>
          <p:cNvPr id="15" name="Picture 6" descr="image of Sony Alpha ILCE-A6000">
            <a:extLst>
              <a:ext uri="{FF2B5EF4-FFF2-40B4-BE49-F238E27FC236}">
                <a16:creationId xmlns:a16="http://schemas.microsoft.com/office/drawing/2014/main" id="{BEA930A0-7102-4D0B-A98F-BF8AD6435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2988" y="1739424"/>
            <a:ext cx="1960602" cy="12889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Image result for dji phantom 3">
            <a:extLst>
              <a:ext uri="{FF2B5EF4-FFF2-40B4-BE49-F238E27FC236}">
                <a16:creationId xmlns:a16="http://schemas.microsoft.com/office/drawing/2014/main" id="{03A061BF-E541-448E-93CB-5D017D30DD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5372" y="1737134"/>
            <a:ext cx="1906359" cy="1288976"/>
          </a:xfrm>
          <a:prstGeom prst="rect">
            <a:avLst/>
          </a:prstGeom>
          <a:noFill/>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629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RGB (Images &amp; Videos)</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12</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2" y="548640"/>
            <a:ext cx="7918938" cy="3046988"/>
          </a:xfrm>
          <a:prstGeom prst="rect">
            <a:avLst/>
          </a:prstGeom>
          <a:noFill/>
        </p:spPr>
        <p:txBody>
          <a:bodyPr wrap="square" rtlCol="0">
            <a:spAutoFit/>
          </a:bodyPr>
          <a:lstStyle/>
          <a:p>
            <a:r>
              <a:rPr lang="en-US" sz="2400" b="1" dirty="0">
                <a:solidFill>
                  <a:srgbClr val="0021A5"/>
                </a:solidFill>
              </a:rPr>
              <a:t>Important Considerations:</a:t>
            </a:r>
          </a:p>
          <a:p>
            <a:pPr marL="342900" indent="-342900">
              <a:buFont typeface="Arial" panose="020B0604020202020204" pitchFamily="34" charset="0"/>
              <a:buChar char="•"/>
            </a:pPr>
            <a:r>
              <a:rPr lang="en-US" sz="2400" b="1" dirty="0">
                <a:solidFill>
                  <a:srgbClr val="0021A5"/>
                </a:solidFill>
              </a:rPr>
              <a:t>Platforms (fixed wing vs VTOL) contribute to feasibility and quality of video</a:t>
            </a:r>
          </a:p>
          <a:p>
            <a:endParaRPr lang="en-US" sz="2400" b="1" dirty="0">
              <a:solidFill>
                <a:srgbClr val="0021A5"/>
              </a:solidFill>
            </a:endParaRPr>
          </a:p>
          <a:p>
            <a:pPr marL="342900" indent="-342900">
              <a:buFont typeface="Arial" panose="020B0604020202020204" pitchFamily="34" charset="0"/>
              <a:buChar char="•"/>
            </a:pPr>
            <a:r>
              <a:rPr lang="en-US" sz="2400" b="1" dirty="0">
                <a:solidFill>
                  <a:srgbClr val="0021A5"/>
                </a:solidFill>
              </a:rPr>
              <a:t>For video, determine end product needs</a:t>
            </a:r>
          </a:p>
          <a:p>
            <a:pPr marL="800100" lvl="1" indent="-342900">
              <a:buFont typeface="Arial" panose="020B0604020202020204" pitchFamily="34" charset="0"/>
              <a:buChar char="•"/>
            </a:pPr>
            <a:r>
              <a:rPr lang="en-US" sz="2400" b="1" dirty="0">
                <a:solidFill>
                  <a:srgbClr val="0021A5"/>
                </a:solidFill>
              </a:rPr>
              <a:t>4K HD is data intensive</a:t>
            </a:r>
          </a:p>
          <a:p>
            <a:pPr marL="800100" lvl="1" indent="-342900">
              <a:buFont typeface="Arial" panose="020B0604020202020204" pitchFamily="34" charset="0"/>
              <a:buChar char="•"/>
            </a:pPr>
            <a:endParaRPr lang="en-US" sz="2400" b="1" dirty="0">
              <a:solidFill>
                <a:srgbClr val="0021A5"/>
              </a:solidFill>
            </a:endParaRPr>
          </a:p>
          <a:p>
            <a:pPr marL="800100" lvl="1" indent="-342900">
              <a:buFont typeface="Arial" panose="020B0604020202020204" pitchFamily="34" charset="0"/>
              <a:buChar char="•"/>
            </a:pPr>
            <a:endParaRPr lang="en-US" sz="2400" b="1" dirty="0">
              <a:solidFill>
                <a:srgbClr val="0021A5"/>
              </a:solidFill>
            </a:endParaRPr>
          </a:p>
        </p:txBody>
      </p:sp>
      <p:pic>
        <p:nvPicPr>
          <p:cNvPr id="7" name="Picture 6" descr="A small boat in a body of water&#10;&#10;Description automatically generated">
            <a:extLst>
              <a:ext uri="{FF2B5EF4-FFF2-40B4-BE49-F238E27FC236}">
                <a16:creationId xmlns:a16="http://schemas.microsoft.com/office/drawing/2014/main" id="{DB6BBA1C-AE8A-4B32-A147-9094C2C62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971800"/>
            <a:ext cx="5486400" cy="3086100"/>
          </a:xfrm>
          <a:prstGeom prst="rect">
            <a:avLst/>
          </a:prstGeom>
        </p:spPr>
      </p:pic>
      <p:sp>
        <p:nvSpPr>
          <p:cNvPr id="10" name="Rectangle 9">
            <a:extLst>
              <a:ext uri="{FF2B5EF4-FFF2-40B4-BE49-F238E27FC236}">
                <a16:creationId xmlns:a16="http://schemas.microsoft.com/office/drawing/2014/main" id="{DC611650-1AE7-4CE4-8779-6057CBCBB236}"/>
              </a:ext>
            </a:extLst>
          </p:cNvPr>
          <p:cNvSpPr/>
          <p:nvPr/>
        </p:nvSpPr>
        <p:spPr>
          <a:xfrm>
            <a:off x="2527737" y="5798282"/>
            <a:ext cx="4800601" cy="276999"/>
          </a:xfrm>
          <a:prstGeom prst="rect">
            <a:avLst/>
          </a:prstGeom>
        </p:spPr>
        <p:txBody>
          <a:bodyPr wrap="square">
            <a:spAutoFit/>
          </a:bodyPr>
          <a:lstStyle/>
          <a:p>
            <a:pPr algn="r"/>
            <a:r>
              <a:rPr lang="en-US" sz="1200" dirty="0">
                <a:solidFill>
                  <a:schemeClr val="bg1"/>
                </a:solidFill>
              </a:rPr>
              <a:t>Source: YouTube</a:t>
            </a:r>
          </a:p>
        </p:txBody>
      </p:sp>
      <p:sp>
        <p:nvSpPr>
          <p:cNvPr id="8" name="Rectangle 7">
            <a:extLst>
              <a:ext uri="{FF2B5EF4-FFF2-40B4-BE49-F238E27FC236}">
                <a16:creationId xmlns:a16="http://schemas.microsoft.com/office/drawing/2014/main" id="{22D0C140-6C1B-431F-BA7F-3323B3EDCD2F}"/>
              </a:ext>
            </a:extLst>
          </p:cNvPr>
          <p:cNvSpPr/>
          <p:nvPr/>
        </p:nvSpPr>
        <p:spPr>
          <a:xfrm>
            <a:off x="2903318" y="6057900"/>
            <a:ext cx="4411882" cy="369332"/>
          </a:xfrm>
          <a:prstGeom prst="rect">
            <a:avLst/>
          </a:prstGeom>
        </p:spPr>
        <p:txBody>
          <a:bodyPr wrap="square">
            <a:spAutoFit/>
          </a:bodyPr>
          <a:lstStyle/>
          <a:p>
            <a:pPr algn="r"/>
            <a:r>
              <a:rPr lang="fr-FR" dirty="0">
                <a:hlinkClick r:id="rId4"/>
              </a:rPr>
              <a:t>4K 60 </a:t>
            </a:r>
            <a:r>
              <a:rPr lang="fr-FR" dirty="0" err="1">
                <a:hlinkClick r:id="rId4"/>
              </a:rPr>
              <a:t>fps</a:t>
            </a:r>
            <a:r>
              <a:rPr lang="fr-FR" dirty="0">
                <a:hlinkClick r:id="rId4"/>
              </a:rPr>
              <a:t> drone </a:t>
            </a:r>
            <a:r>
              <a:rPr lang="fr-FR" dirty="0" err="1">
                <a:hlinkClick r:id="rId4"/>
              </a:rPr>
              <a:t>footage</a:t>
            </a:r>
            <a:r>
              <a:rPr lang="fr-FR" dirty="0">
                <a:hlinkClick r:id="rId4"/>
              </a:rPr>
              <a:t> - </a:t>
            </a:r>
            <a:r>
              <a:rPr lang="fr-FR" dirty="0" err="1">
                <a:hlinkClick r:id="rId4"/>
              </a:rPr>
              <a:t>Patagonia</a:t>
            </a:r>
            <a:r>
              <a:rPr lang="fr-FR" dirty="0">
                <a:hlinkClick r:id="rId4"/>
              </a:rPr>
              <a:t> (YT)</a:t>
            </a:r>
            <a:r>
              <a:rPr lang="en-US" dirty="0"/>
              <a:t> </a:t>
            </a:r>
          </a:p>
        </p:txBody>
      </p:sp>
    </p:spTree>
    <p:extLst>
      <p:ext uri="{BB962C8B-B14F-4D97-AF65-F5344CB8AC3E}">
        <p14:creationId xmlns:p14="http://schemas.microsoft.com/office/powerpoint/2010/main" val="2348618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IR (Images)</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13</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1" y="548640"/>
            <a:ext cx="8833339" cy="1569660"/>
          </a:xfrm>
          <a:prstGeom prst="rect">
            <a:avLst/>
          </a:prstGeom>
          <a:noFill/>
        </p:spPr>
        <p:txBody>
          <a:bodyPr wrap="square" rtlCol="0">
            <a:spAutoFit/>
          </a:bodyPr>
          <a:lstStyle/>
          <a:p>
            <a:r>
              <a:rPr lang="en-US" sz="2400" b="1" dirty="0">
                <a:solidFill>
                  <a:srgbClr val="0021A5"/>
                </a:solidFill>
              </a:rPr>
              <a:t>Technology Overview:</a:t>
            </a:r>
          </a:p>
          <a:p>
            <a:pPr marL="342900" indent="-342900">
              <a:buFont typeface="Arial" panose="020B0604020202020204" pitchFamily="34" charset="0"/>
              <a:buChar char="•"/>
            </a:pPr>
            <a:r>
              <a:rPr lang="en-US" sz="2400" b="1" dirty="0">
                <a:solidFill>
                  <a:srgbClr val="0021A5"/>
                </a:solidFill>
              </a:rPr>
              <a:t>Electromagnetic Spectrum: </a:t>
            </a:r>
          </a:p>
          <a:p>
            <a:pPr marL="800100" lvl="1" indent="-342900">
              <a:buFont typeface="Arial" panose="020B0604020202020204" pitchFamily="34" charset="0"/>
              <a:buChar char="•"/>
            </a:pPr>
            <a:r>
              <a:rPr lang="en-US" sz="2400" b="1" dirty="0">
                <a:solidFill>
                  <a:srgbClr val="0021A5"/>
                </a:solidFill>
              </a:rPr>
              <a:t>Vis &amp; NIR (400-1000nm) for veg </a:t>
            </a:r>
          </a:p>
          <a:p>
            <a:pPr marL="800100" lvl="1" indent="-342900">
              <a:buFont typeface="Arial" panose="020B0604020202020204" pitchFamily="34" charset="0"/>
              <a:buChar char="•"/>
            </a:pPr>
            <a:r>
              <a:rPr lang="en-US" sz="2400" b="1" dirty="0">
                <a:solidFill>
                  <a:srgbClr val="0021A5"/>
                </a:solidFill>
              </a:rPr>
              <a:t>LWIR (8-15</a:t>
            </a:r>
            <a:r>
              <a:rPr lang="el-GR" sz="2400" b="1" dirty="0">
                <a:solidFill>
                  <a:srgbClr val="0021A5"/>
                </a:solidFill>
              </a:rPr>
              <a:t>μ</a:t>
            </a:r>
            <a:r>
              <a:rPr lang="en-US" sz="2400" b="1" dirty="0">
                <a:solidFill>
                  <a:srgbClr val="0021A5"/>
                </a:solidFill>
              </a:rPr>
              <a:t>m) for thermal</a:t>
            </a:r>
          </a:p>
        </p:txBody>
      </p:sp>
      <p:pic>
        <p:nvPicPr>
          <p:cNvPr id="12" name="Picture 6" descr="blue-to-red-1-1">
            <a:extLst>
              <a:ext uri="{FF2B5EF4-FFF2-40B4-BE49-F238E27FC236}">
                <a16:creationId xmlns:a16="http://schemas.microsoft.com/office/drawing/2014/main" id="{F96EAAF3-8783-4AA6-A266-4BA892BC1E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3" t="5301" r="5683" b="1799"/>
          <a:stretch/>
        </p:blipFill>
        <p:spPr bwMode="auto">
          <a:xfrm>
            <a:off x="9319759" y="1904129"/>
            <a:ext cx="5029200" cy="2441359"/>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Image result for thermal ir electromagnetic spectrum">
            <a:extLst>
              <a:ext uri="{FF2B5EF4-FFF2-40B4-BE49-F238E27FC236}">
                <a16:creationId xmlns:a16="http://schemas.microsoft.com/office/drawing/2014/main" id="{F8A2EE42-86E4-465D-B4FC-D96A3AB64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216" y="2210592"/>
            <a:ext cx="8243568" cy="435359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AD3F664-7601-411C-BBE4-370D56BB82AD}"/>
              </a:ext>
            </a:extLst>
          </p:cNvPr>
          <p:cNvSpPr/>
          <p:nvPr/>
        </p:nvSpPr>
        <p:spPr>
          <a:xfrm>
            <a:off x="4344193" y="2895601"/>
            <a:ext cx="455613" cy="20670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27AF7-0FDF-43FC-8D39-8E8E6492E9E7}"/>
              </a:ext>
            </a:extLst>
          </p:cNvPr>
          <p:cNvSpPr/>
          <p:nvPr/>
        </p:nvSpPr>
        <p:spPr>
          <a:xfrm>
            <a:off x="1790699" y="2286000"/>
            <a:ext cx="1051880" cy="27461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F6C480-6015-4635-BFAE-0E1A9E5B5DCE}"/>
              </a:ext>
            </a:extLst>
          </p:cNvPr>
          <p:cNvSpPr/>
          <p:nvPr/>
        </p:nvSpPr>
        <p:spPr>
          <a:xfrm>
            <a:off x="3893183" y="6309360"/>
            <a:ext cx="4800601" cy="276999"/>
          </a:xfrm>
          <a:prstGeom prst="rect">
            <a:avLst/>
          </a:prstGeom>
        </p:spPr>
        <p:txBody>
          <a:bodyPr wrap="square">
            <a:spAutoFit/>
          </a:bodyPr>
          <a:lstStyle/>
          <a:p>
            <a:pPr algn="r"/>
            <a:r>
              <a:rPr lang="en-US" sz="1200" dirty="0"/>
              <a:t>Source: Digital Earth Watch</a:t>
            </a:r>
          </a:p>
        </p:txBody>
      </p:sp>
    </p:spTree>
    <p:extLst>
      <p:ext uri="{BB962C8B-B14F-4D97-AF65-F5344CB8AC3E}">
        <p14:creationId xmlns:p14="http://schemas.microsoft.com/office/powerpoint/2010/main" val="2181690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IR (Images)</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14</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1" y="548640"/>
            <a:ext cx="8833339" cy="830997"/>
          </a:xfrm>
          <a:prstGeom prst="rect">
            <a:avLst/>
          </a:prstGeom>
          <a:noFill/>
        </p:spPr>
        <p:txBody>
          <a:bodyPr wrap="square" rtlCol="0">
            <a:spAutoFit/>
          </a:bodyPr>
          <a:lstStyle/>
          <a:p>
            <a:r>
              <a:rPr lang="en-US" sz="2400" b="1" dirty="0">
                <a:solidFill>
                  <a:srgbClr val="0021A5"/>
                </a:solidFill>
              </a:rPr>
              <a:t>Technology Overview:</a:t>
            </a:r>
          </a:p>
          <a:p>
            <a:pPr marL="342900" indent="-342900">
              <a:buFont typeface="Arial" panose="020B0604020202020204" pitchFamily="34" charset="0"/>
              <a:buChar char="•"/>
            </a:pPr>
            <a:r>
              <a:rPr lang="en-US" sz="2400" b="1" dirty="0">
                <a:solidFill>
                  <a:srgbClr val="0021A5"/>
                </a:solidFill>
              </a:rPr>
              <a:t>Electromagnetic Spectrum: </a:t>
            </a:r>
          </a:p>
        </p:txBody>
      </p:sp>
      <p:pic>
        <p:nvPicPr>
          <p:cNvPr id="11" name="Shape 283">
            <a:extLst>
              <a:ext uri="{FF2B5EF4-FFF2-40B4-BE49-F238E27FC236}">
                <a16:creationId xmlns:a16="http://schemas.microsoft.com/office/drawing/2014/main" id="{7456A257-7F4C-4E06-882B-A930F588722C}"/>
              </a:ext>
            </a:extLst>
          </p:cNvPr>
          <p:cNvPicPr preferRelativeResize="0"/>
          <p:nvPr/>
        </p:nvPicPr>
        <p:blipFill rotWithShape="1">
          <a:blip r:embed="rId3">
            <a:alphaModFix/>
          </a:blip>
          <a:srcRect t="12756" b="5664"/>
          <a:stretch/>
        </p:blipFill>
        <p:spPr>
          <a:xfrm>
            <a:off x="455920" y="1428438"/>
            <a:ext cx="8098796" cy="5049489"/>
          </a:xfrm>
          <a:prstGeom prst="rect">
            <a:avLst/>
          </a:prstGeom>
          <a:noFill/>
          <a:ln>
            <a:noFill/>
          </a:ln>
        </p:spPr>
      </p:pic>
    </p:spTree>
    <p:extLst>
      <p:ext uri="{BB962C8B-B14F-4D97-AF65-F5344CB8AC3E}">
        <p14:creationId xmlns:p14="http://schemas.microsoft.com/office/powerpoint/2010/main" val="3463790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IR (Images)</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15</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1" y="548640"/>
            <a:ext cx="8833339" cy="1200329"/>
          </a:xfrm>
          <a:prstGeom prst="rect">
            <a:avLst/>
          </a:prstGeom>
          <a:noFill/>
        </p:spPr>
        <p:txBody>
          <a:bodyPr wrap="square" rtlCol="0">
            <a:spAutoFit/>
          </a:bodyPr>
          <a:lstStyle/>
          <a:p>
            <a:r>
              <a:rPr lang="en-US" sz="2400" b="1" dirty="0">
                <a:solidFill>
                  <a:srgbClr val="0021A5"/>
                </a:solidFill>
              </a:rPr>
              <a:t>Technology Overview:</a:t>
            </a:r>
          </a:p>
          <a:p>
            <a:pPr marL="342900" indent="-342900">
              <a:buFont typeface="Arial" panose="020B0604020202020204" pitchFamily="34" charset="0"/>
              <a:buChar char="•"/>
            </a:pPr>
            <a:r>
              <a:rPr lang="en-US" sz="2400" b="1" dirty="0">
                <a:solidFill>
                  <a:srgbClr val="0021A5"/>
                </a:solidFill>
              </a:rPr>
              <a:t>IR sensor data capture techniques</a:t>
            </a:r>
          </a:p>
          <a:p>
            <a:pPr marL="800100" lvl="1" indent="-342900">
              <a:buFont typeface="Arial" panose="020B0604020202020204" pitchFamily="34" charset="0"/>
              <a:buChar char="•"/>
            </a:pPr>
            <a:r>
              <a:rPr lang="en-US" sz="2400" b="1" dirty="0">
                <a:solidFill>
                  <a:srgbClr val="0021A5"/>
                </a:solidFill>
              </a:rPr>
              <a:t>Impacts how image/data cube is produced</a:t>
            </a:r>
          </a:p>
        </p:txBody>
      </p:sp>
      <p:pic>
        <p:nvPicPr>
          <p:cNvPr id="15" name="Picture 14">
            <a:extLst>
              <a:ext uri="{FF2B5EF4-FFF2-40B4-BE49-F238E27FC236}">
                <a16:creationId xmlns:a16="http://schemas.microsoft.com/office/drawing/2014/main" id="{3ABCC074-77FC-424F-8C90-6808C62DAF4D}"/>
              </a:ext>
            </a:extLst>
          </p:cNvPr>
          <p:cNvPicPr>
            <a:picLocks noChangeAspect="1"/>
          </p:cNvPicPr>
          <p:nvPr/>
        </p:nvPicPr>
        <p:blipFill rotWithShape="1">
          <a:blip r:embed="rId3"/>
          <a:srcRect b="53002"/>
          <a:stretch/>
        </p:blipFill>
        <p:spPr>
          <a:xfrm>
            <a:off x="738916" y="1744036"/>
            <a:ext cx="3337832" cy="3200400"/>
          </a:xfrm>
          <a:prstGeom prst="rect">
            <a:avLst/>
          </a:prstGeom>
        </p:spPr>
      </p:pic>
      <p:pic>
        <p:nvPicPr>
          <p:cNvPr id="16" name="Picture 15">
            <a:extLst>
              <a:ext uri="{FF2B5EF4-FFF2-40B4-BE49-F238E27FC236}">
                <a16:creationId xmlns:a16="http://schemas.microsoft.com/office/drawing/2014/main" id="{8125888C-A778-42E8-AE7E-67742CD2A077}"/>
              </a:ext>
            </a:extLst>
          </p:cNvPr>
          <p:cNvPicPr>
            <a:picLocks noChangeAspect="1"/>
          </p:cNvPicPr>
          <p:nvPr/>
        </p:nvPicPr>
        <p:blipFill rotWithShape="1">
          <a:blip r:embed="rId3"/>
          <a:srcRect t="49740" b="3261"/>
          <a:stretch/>
        </p:blipFill>
        <p:spPr>
          <a:xfrm>
            <a:off x="5087638" y="1743613"/>
            <a:ext cx="3337831" cy="3200400"/>
          </a:xfrm>
          <a:prstGeom prst="rect">
            <a:avLst/>
          </a:prstGeom>
        </p:spPr>
      </p:pic>
      <p:pic>
        <p:nvPicPr>
          <p:cNvPr id="17" name="Picture 16">
            <a:extLst>
              <a:ext uri="{FF2B5EF4-FFF2-40B4-BE49-F238E27FC236}">
                <a16:creationId xmlns:a16="http://schemas.microsoft.com/office/drawing/2014/main" id="{E809DA8C-8CC3-47BE-8ACD-662F9A4C0988}"/>
              </a:ext>
            </a:extLst>
          </p:cNvPr>
          <p:cNvPicPr>
            <a:picLocks noChangeAspect="1"/>
          </p:cNvPicPr>
          <p:nvPr/>
        </p:nvPicPr>
        <p:blipFill>
          <a:blip r:embed="rId4"/>
          <a:stretch>
            <a:fillRect/>
          </a:stretch>
        </p:blipFill>
        <p:spPr>
          <a:xfrm>
            <a:off x="3401265" y="5003948"/>
            <a:ext cx="2341469" cy="1600200"/>
          </a:xfrm>
          <a:prstGeom prst="rect">
            <a:avLst/>
          </a:prstGeom>
        </p:spPr>
      </p:pic>
    </p:spTree>
    <p:extLst>
      <p:ext uri="{BB962C8B-B14F-4D97-AF65-F5344CB8AC3E}">
        <p14:creationId xmlns:p14="http://schemas.microsoft.com/office/powerpoint/2010/main" val="216127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Image result for parrot sequoia">
            <a:extLst>
              <a:ext uri="{FF2B5EF4-FFF2-40B4-BE49-F238E27FC236}">
                <a16:creationId xmlns:a16="http://schemas.microsoft.com/office/drawing/2014/main" id="{7B03884F-8ADC-455E-B1F5-92DAE9D700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51" b="11259"/>
          <a:stretch/>
        </p:blipFill>
        <p:spPr bwMode="auto">
          <a:xfrm>
            <a:off x="141645" y="2859901"/>
            <a:ext cx="1962813" cy="15092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IR (Images)</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16</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2" y="548640"/>
            <a:ext cx="7918938" cy="830997"/>
          </a:xfrm>
          <a:prstGeom prst="rect">
            <a:avLst/>
          </a:prstGeom>
          <a:noFill/>
        </p:spPr>
        <p:txBody>
          <a:bodyPr wrap="square" rtlCol="0">
            <a:spAutoFit/>
          </a:bodyPr>
          <a:lstStyle/>
          <a:p>
            <a:r>
              <a:rPr lang="en-US" sz="2400" b="1" dirty="0">
                <a:solidFill>
                  <a:srgbClr val="0021A5"/>
                </a:solidFill>
              </a:rPr>
              <a:t>Examples/Typical Uses:</a:t>
            </a:r>
          </a:p>
          <a:p>
            <a:pPr marL="342900" indent="-342900">
              <a:buFont typeface="Arial" panose="020B0604020202020204" pitchFamily="34" charset="0"/>
              <a:buChar char="•"/>
            </a:pPr>
            <a:r>
              <a:rPr lang="en-US" sz="2400" b="1" dirty="0">
                <a:solidFill>
                  <a:srgbClr val="0021A5"/>
                </a:solidFill>
              </a:rPr>
              <a:t>Multispectral: 4-5 bands (1-2 NIR)</a:t>
            </a:r>
          </a:p>
        </p:txBody>
      </p:sp>
      <p:sp>
        <p:nvSpPr>
          <p:cNvPr id="10" name="Rectangle 9">
            <a:extLst>
              <a:ext uri="{FF2B5EF4-FFF2-40B4-BE49-F238E27FC236}">
                <a16:creationId xmlns:a16="http://schemas.microsoft.com/office/drawing/2014/main" id="{084A67C6-4CDD-4205-A3D7-494DED73E5C5}"/>
              </a:ext>
            </a:extLst>
          </p:cNvPr>
          <p:cNvSpPr/>
          <p:nvPr/>
        </p:nvSpPr>
        <p:spPr>
          <a:xfrm>
            <a:off x="4800600" y="6054132"/>
            <a:ext cx="595035" cy="276999"/>
          </a:xfrm>
          <a:prstGeom prst="rect">
            <a:avLst/>
          </a:prstGeom>
        </p:spPr>
        <p:txBody>
          <a:bodyPr wrap="none">
            <a:spAutoFit/>
          </a:bodyPr>
          <a:lstStyle/>
          <a:p>
            <a:r>
              <a:rPr lang="en-US" sz="1200" dirty="0"/>
              <a:t>XXXX</a:t>
            </a:r>
          </a:p>
        </p:txBody>
      </p:sp>
      <p:pic>
        <p:nvPicPr>
          <p:cNvPr id="8" name="Picture 7">
            <a:extLst>
              <a:ext uri="{FF2B5EF4-FFF2-40B4-BE49-F238E27FC236}">
                <a16:creationId xmlns:a16="http://schemas.microsoft.com/office/drawing/2014/main" id="{A4C0EBD6-2BF7-491B-A595-9E9F2F4089C5}"/>
              </a:ext>
            </a:extLst>
          </p:cNvPr>
          <p:cNvPicPr>
            <a:picLocks noChangeAspect="1"/>
          </p:cNvPicPr>
          <p:nvPr/>
        </p:nvPicPr>
        <p:blipFill>
          <a:blip r:embed="rId4"/>
          <a:stretch>
            <a:fillRect/>
          </a:stretch>
        </p:blipFill>
        <p:spPr>
          <a:xfrm>
            <a:off x="2166916" y="1447800"/>
            <a:ext cx="3422838" cy="5029200"/>
          </a:xfrm>
          <a:prstGeom prst="rect">
            <a:avLst/>
          </a:prstGeom>
        </p:spPr>
      </p:pic>
      <p:pic>
        <p:nvPicPr>
          <p:cNvPr id="11" name="Picture 10">
            <a:extLst>
              <a:ext uri="{FF2B5EF4-FFF2-40B4-BE49-F238E27FC236}">
                <a16:creationId xmlns:a16="http://schemas.microsoft.com/office/drawing/2014/main" id="{4564923E-C32A-4E34-BE96-B0D6B5A020CD}"/>
              </a:ext>
            </a:extLst>
          </p:cNvPr>
          <p:cNvPicPr>
            <a:picLocks noChangeAspect="1"/>
          </p:cNvPicPr>
          <p:nvPr/>
        </p:nvPicPr>
        <p:blipFill>
          <a:blip r:embed="rId5"/>
          <a:stretch>
            <a:fillRect/>
          </a:stretch>
        </p:blipFill>
        <p:spPr>
          <a:xfrm>
            <a:off x="5658289" y="1447800"/>
            <a:ext cx="3409511" cy="5029200"/>
          </a:xfrm>
          <a:prstGeom prst="rect">
            <a:avLst/>
          </a:prstGeom>
        </p:spPr>
      </p:pic>
      <p:pic>
        <p:nvPicPr>
          <p:cNvPr id="34818" name="Picture 2" descr="Image result for rededge">
            <a:extLst>
              <a:ext uri="{FF2B5EF4-FFF2-40B4-BE49-F238E27FC236}">
                <a16:creationId xmlns:a16="http://schemas.microsoft.com/office/drawing/2014/main" id="{F16B92AD-51C2-4552-9E19-842260E754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80" y="1524000"/>
            <a:ext cx="1949748" cy="101176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1">
            <a:extLst>
              <a:ext uri="{FF2B5EF4-FFF2-40B4-BE49-F238E27FC236}">
                <a16:creationId xmlns:a16="http://schemas.microsoft.com/office/drawing/2014/main" id="{02D1C8EB-DABB-4C2F-9C69-CA6BA0873E15}"/>
              </a:ext>
            </a:extLst>
          </p:cNvPr>
          <p:cNvSpPr txBox="1">
            <a:spLocks noChangeArrowheads="1"/>
          </p:cNvSpPr>
          <p:nvPr/>
        </p:nvSpPr>
        <p:spPr>
          <a:xfrm>
            <a:off x="294048" y="2534616"/>
            <a:ext cx="1618811" cy="29101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err="1">
                <a:effectLst/>
                <a:cs typeface="Times New Roman" pitchFamily="18" charset="0"/>
              </a:rPr>
              <a:t>MicaSense</a:t>
            </a:r>
            <a:r>
              <a:rPr lang="en-CA" sz="1200" dirty="0">
                <a:effectLst/>
                <a:cs typeface="Times New Roman" pitchFamily="18" charset="0"/>
              </a:rPr>
              <a:t> </a:t>
            </a:r>
            <a:r>
              <a:rPr lang="en-CA" sz="1200" dirty="0" err="1">
                <a:effectLst/>
                <a:cs typeface="Times New Roman" pitchFamily="18" charset="0"/>
              </a:rPr>
              <a:t>RedEdge</a:t>
            </a:r>
            <a:endParaRPr lang="en-US" sz="1200" dirty="0">
              <a:effectLst/>
            </a:endParaRPr>
          </a:p>
        </p:txBody>
      </p:sp>
      <p:sp>
        <p:nvSpPr>
          <p:cNvPr id="13" name="Rectangle 21">
            <a:extLst>
              <a:ext uri="{FF2B5EF4-FFF2-40B4-BE49-F238E27FC236}">
                <a16:creationId xmlns:a16="http://schemas.microsoft.com/office/drawing/2014/main" id="{8793CD6A-E8A6-4C21-AFC3-3F838186020E}"/>
              </a:ext>
            </a:extLst>
          </p:cNvPr>
          <p:cNvSpPr txBox="1">
            <a:spLocks noChangeArrowheads="1"/>
          </p:cNvSpPr>
          <p:nvPr/>
        </p:nvSpPr>
        <p:spPr>
          <a:xfrm>
            <a:off x="313645" y="4369110"/>
            <a:ext cx="1618811" cy="29101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a:effectLst/>
                <a:cs typeface="Times New Roman" pitchFamily="18" charset="0"/>
              </a:rPr>
              <a:t>Parrot Sequoia</a:t>
            </a:r>
            <a:endParaRPr lang="en-US" sz="1200" dirty="0">
              <a:effectLst/>
            </a:endParaRPr>
          </a:p>
        </p:txBody>
      </p:sp>
      <p:pic>
        <p:nvPicPr>
          <p:cNvPr id="34822" name="Picture 6" descr="https://www.slantrange.com/wp-content/uploads/2019/03/4p-2.png">
            <a:extLst>
              <a:ext uri="{FF2B5EF4-FFF2-40B4-BE49-F238E27FC236}">
                <a16:creationId xmlns:a16="http://schemas.microsoft.com/office/drawing/2014/main" id="{FA40CC43-016E-43B2-B525-B617B4A4FAA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580" y="4693250"/>
            <a:ext cx="1816318" cy="69249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1">
            <a:extLst>
              <a:ext uri="{FF2B5EF4-FFF2-40B4-BE49-F238E27FC236}">
                <a16:creationId xmlns:a16="http://schemas.microsoft.com/office/drawing/2014/main" id="{7DA94AA5-96B9-4FF8-BCDA-C59A4789B793}"/>
              </a:ext>
            </a:extLst>
          </p:cNvPr>
          <p:cNvSpPr txBox="1">
            <a:spLocks noChangeArrowheads="1"/>
          </p:cNvSpPr>
          <p:nvPr/>
        </p:nvSpPr>
        <p:spPr>
          <a:xfrm>
            <a:off x="227333" y="5382775"/>
            <a:ext cx="1618811" cy="29101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err="1">
                <a:effectLst/>
                <a:cs typeface="Times New Roman" pitchFamily="18" charset="0"/>
              </a:rPr>
              <a:t>SlantRange</a:t>
            </a:r>
            <a:r>
              <a:rPr lang="en-CA" sz="1200" dirty="0">
                <a:effectLst/>
                <a:cs typeface="Times New Roman" pitchFamily="18" charset="0"/>
              </a:rPr>
              <a:t> 4P+</a:t>
            </a:r>
            <a:endParaRPr lang="en-US" sz="1200" dirty="0">
              <a:effectLst/>
            </a:endParaRPr>
          </a:p>
        </p:txBody>
      </p:sp>
    </p:spTree>
    <p:extLst>
      <p:ext uri="{BB962C8B-B14F-4D97-AF65-F5344CB8AC3E}">
        <p14:creationId xmlns:p14="http://schemas.microsoft.com/office/powerpoint/2010/main" val="56479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IR (Images)</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17</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1" y="548640"/>
            <a:ext cx="8576163" cy="830997"/>
          </a:xfrm>
          <a:prstGeom prst="rect">
            <a:avLst/>
          </a:prstGeom>
          <a:noFill/>
        </p:spPr>
        <p:txBody>
          <a:bodyPr wrap="square" rtlCol="0">
            <a:spAutoFit/>
          </a:bodyPr>
          <a:lstStyle/>
          <a:p>
            <a:r>
              <a:rPr lang="en-US" sz="2400" b="1" dirty="0">
                <a:solidFill>
                  <a:srgbClr val="0021A5"/>
                </a:solidFill>
              </a:rPr>
              <a:t>Examples/Typical Uses:</a:t>
            </a:r>
          </a:p>
          <a:p>
            <a:pPr marL="342900" indent="-342900">
              <a:buFont typeface="Arial" panose="020B0604020202020204" pitchFamily="34" charset="0"/>
              <a:buChar char="•"/>
            </a:pPr>
            <a:r>
              <a:rPr lang="en-US" sz="2400" b="1" dirty="0">
                <a:solidFill>
                  <a:srgbClr val="0021A5"/>
                </a:solidFill>
              </a:rPr>
              <a:t>Multispectral: Absorption &amp; Reflectance Principles</a:t>
            </a:r>
          </a:p>
        </p:txBody>
      </p:sp>
      <p:pic>
        <p:nvPicPr>
          <p:cNvPr id="1026" name="Picture 2" descr="A cut-away illustration of the internal structure of a leaf. Shows indicating red, gree, blue, and infrared light energy interact with the leaf structure. The Red and Blue light is absorbed, green light is reflected by the top layer of the mesophyll and the infrared energy is reflected off the bottom layer.">
            <a:extLst>
              <a:ext uri="{FF2B5EF4-FFF2-40B4-BE49-F238E27FC236}">
                <a16:creationId xmlns:a16="http://schemas.microsoft.com/office/drawing/2014/main" id="{2693F66B-2284-417A-B4BD-20E022A18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187" y="1672334"/>
            <a:ext cx="5867625" cy="411956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21">
            <a:extLst>
              <a:ext uri="{FF2B5EF4-FFF2-40B4-BE49-F238E27FC236}">
                <a16:creationId xmlns:a16="http://schemas.microsoft.com/office/drawing/2014/main" id="{599452CB-8AFD-4916-AFEE-0765017FFD1E}"/>
              </a:ext>
            </a:extLst>
          </p:cNvPr>
          <p:cNvSpPr txBox="1">
            <a:spLocks noChangeArrowheads="1"/>
          </p:cNvSpPr>
          <p:nvPr/>
        </p:nvSpPr>
        <p:spPr>
          <a:xfrm>
            <a:off x="6172200" y="5410200"/>
            <a:ext cx="1447800" cy="29101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a:solidFill>
                  <a:schemeClr val="bg1"/>
                </a:solidFill>
                <a:effectLst/>
                <a:cs typeface="Times New Roman" pitchFamily="18" charset="0"/>
              </a:rPr>
              <a:t>Source: NASA</a:t>
            </a:r>
            <a:endParaRPr lang="en-US" sz="1200" dirty="0">
              <a:solidFill>
                <a:schemeClr val="bg1"/>
              </a:solidFill>
              <a:effectLst/>
            </a:endParaRPr>
          </a:p>
        </p:txBody>
      </p:sp>
      <p:pic>
        <p:nvPicPr>
          <p:cNvPr id="4" name="Picture 3">
            <a:extLst>
              <a:ext uri="{FF2B5EF4-FFF2-40B4-BE49-F238E27FC236}">
                <a16:creationId xmlns:a16="http://schemas.microsoft.com/office/drawing/2014/main" id="{77D816D6-57E1-49CC-95F4-62406263401F}"/>
              </a:ext>
            </a:extLst>
          </p:cNvPr>
          <p:cNvPicPr>
            <a:picLocks noChangeAspect="1"/>
          </p:cNvPicPr>
          <p:nvPr/>
        </p:nvPicPr>
        <p:blipFill>
          <a:blip r:embed="rId4"/>
          <a:stretch>
            <a:fillRect/>
          </a:stretch>
        </p:blipFill>
        <p:spPr>
          <a:xfrm>
            <a:off x="152400" y="3729487"/>
            <a:ext cx="1809750" cy="533400"/>
          </a:xfrm>
          <a:prstGeom prst="rect">
            <a:avLst/>
          </a:prstGeom>
        </p:spPr>
      </p:pic>
    </p:spTree>
    <p:extLst>
      <p:ext uri="{BB962C8B-B14F-4D97-AF65-F5344CB8AC3E}">
        <p14:creationId xmlns:p14="http://schemas.microsoft.com/office/powerpoint/2010/main" val="1365115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IR (Images)</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18</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1" y="548640"/>
            <a:ext cx="8576163" cy="830997"/>
          </a:xfrm>
          <a:prstGeom prst="rect">
            <a:avLst/>
          </a:prstGeom>
          <a:noFill/>
        </p:spPr>
        <p:txBody>
          <a:bodyPr wrap="square" rtlCol="0">
            <a:spAutoFit/>
          </a:bodyPr>
          <a:lstStyle/>
          <a:p>
            <a:r>
              <a:rPr lang="en-US" sz="2400" b="1" dirty="0">
                <a:solidFill>
                  <a:srgbClr val="0021A5"/>
                </a:solidFill>
              </a:rPr>
              <a:t>Examples/Typical Uses:</a:t>
            </a:r>
          </a:p>
          <a:p>
            <a:pPr marL="342900" indent="-342900">
              <a:buFont typeface="Arial" panose="020B0604020202020204" pitchFamily="34" charset="0"/>
              <a:buChar char="•"/>
            </a:pPr>
            <a:r>
              <a:rPr lang="en-US" sz="2400" b="1" dirty="0">
                <a:solidFill>
                  <a:srgbClr val="0021A5"/>
                </a:solidFill>
              </a:rPr>
              <a:t>Multispectral: Multi-camera output example (</a:t>
            </a:r>
            <a:r>
              <a:rPr lang="en-US" sz="2400" b="1" dirty="0" err="1">
                <a:solidFill>
                  <a:srgbClr val="0021A5"/>
                </a:solidFill>
              </a:rPr>
              <a:t>RedEdge</a:t>
            </a:r>
            <a:r>
              <a:rPr lang="en-US" sz="2400" b="1" dirty="0">
                <a:solidFill>
                  <a:srgbClr val="0021A5"/>
                </a:solidFill>
              </a:rPr>
              <a:t>)</a:t>
            </a:r>
          </a:p>
        </p:txBody>
      </p:sp>
      <p:pic>
        <p:nvPicPr>
          <p:cNvPr id="8" name="Picture 7">
            <a:extLst>
              <a:ext uri="{FF2B5EF4-FFF2-40B4-BE49-F238E27FC236}">
                <a16:creationId xmlns:a16="http://schemas.microsoft.com/office/drawing/2014/main" id="{1EE33074-3486-4163-9368-203984D3206C}"/>
              </a:ext>
            </a:extLst>
          </p:cNvPr>
          <p:cNvPicPr>
            <a:picLocks noChangeAspect="1"/>
          </p:cNvPicPr>
          <p:nvPr/>
        </p:nvPicPr>
        <p:blipFill>
          <a:blip r:embed="rId3"/>
          <a:stretch>
            <a:fillRect/>
          </a:stretch>
        </p:blipFill>
        <p:spPr>
          <a:xfrm>
            <a:off x="76199" y="1507542"/>
            <a:ext cx="9034475" cy="4512257"/>
          </a:xfrm>
          <a:prstGeom prst="rect">
            <a:avLst/>
          </a:prstGeom>
        </p:spPr>
      </p:pic>
      <p:sp>
        <p:nvSpPr>
          <p:cNvPr id="14" name="Rectangle 21">
            <a:extLst>
              <a:ext uri="{FF2B5EF4-FFF2-40B4-BE49-F238E27FC236}">
                <a16:creationId xmlns:a16="http://schemas.microsoft.com/office/drawing/2014/main" id="{5D35BDC1-B76F-456A-9076-575C70030F97}"/>
              </a:ext>
            </a:extLst>
          </p:cNvPr>
          <p:cNvSpPr txBox="1">
            <a:spLocks noChangeArrowheads="1"/>
          </p:cNvSpPr>
          <p:nvPr/>
        </p:nvSpPr>
        <p:spPr>
          <a:xfrm>
            <a:off x="11555" y="3457053"/>
            <a:ext cx="1143000" cy="29101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a:solidFill>
                  <a:srgbClr val="0021A5"/>
                </a:solidFill>
                <a:effectLst/>
                <a:cs typeface="Times New Roman" pitchFamily="18" charset="0"/>
              </a:rPr>
              <a:t>Blue (475nm)</a:t>
            </a:r>
            <a:endParaRPr lang="en-US" sz="1200" dirty="0">
              <a:solidFill>
                <a:srgbClr val="0021A5"/>
              </a:solidFill>
              <a:effectLst/>
            </a:endParaRPr>
          </a:p>
        </p:txBody>
      </p:sp>
      <p:sp>
        <p:nvSpPr>
          <p:cNvPr id="15" name="Rectangle 21">
            <a:extLst>
              <a:ext uri="{FF2B5EF4-FFF2-40B4-BE49-F238E27FC236}">
                <a16:creationId xmlns:a16="http://schemas.microsoft.com/office/drawing/2014/main" id="{9201C90B-739A-452A-A999-F632EBC3EAB9}"/>
              </a:ext>
            </a:extLst>
          </p:cNvPr>
          <p:cNvSpPr txBox="1">
            <a:spLocks noChangeArrowheads="1"/>
          </p:cNvSpPr>
          <p:nvPr/>
        </p:nvSpPr>
        <p:spPr>
          <a:xfrm>
            <a:off x="3148013" y="3457053"/>
            <a:ext cx="1271587" cy="29101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a:solidFill>
                  <a:srgbClr val="00B050"/>
                </a:solidFill>
                <a:effectLst/>
                <a:cs typeface="Times New Roman" pitchFamily="18" charset="0"/>
              </a:rPr>
              <a:t>Green (560nm)</a:t>
            </a:r>
            <a:endParaRPr lang="en-US" sz="1200" dirty="0">
              <a:solidFill>
                <a:srgbClr val="00B050"/>
              </a:solidFill>
              <a:effectLst/>
            </a:endParaRPr>
          </a:p>
        </p:txBody>
      </p:sp>
      <p:sp>
        <p:nvSpPr>
          <p:cNvPr id="16" name="Rectangle 21">
            <a:extLst>
              <a:ext uri="{FF2B5EF4-FFF2-40B4-BE49-F238E27FC236}">
                <a16:creationId xmlns:a16="http://schemas.microsoft.com/office/drawing/2014/main" id="{EEAE7653-F963-4F27-9BD9-92EA8ABF221F}"/>
              </a:ext>
            </a:extLst>
          </p:cNvPr>
          <p:cNvSpPr txBox="1">
            <a:spLocks noChangeArrowheads="1"/>
          </p:cNvSpPr>
          <p:nvPr/>
        </p:nvSpPr>
        <p:spPr>
          <a:xfrm>
            <a:off x="6324600" y="3457053"/>
            <a:ext cx="1271587" cy="29101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a:solidFill>
                  <a:srgbClr val="FF0000"/>
                </a:solidFill>
                <a:effectLst/>
                <a:cs typeface="Times New Roman" pitchFamily="18" charset="0"/>
              </a:rPr>
              <a:t>Red (668nm)</a:t>
            </a:r>
            <a:endParaRPr lang="en-US" sz="1200" dirty="0">
              <a:solidFill>
                <a:srgbClr val="FF0000"/>
              </a:solidFill>
              <a:effectLst/>
            </a:endParaRPr>
          </a:p>
        </p:txBody>
      </p:sp>
      <p:sp>
        <p:nvSpPr>
          <p:cNvPr id="17" name="Rectangle 21">
            <a:extLst>
              <a:ext uri="{FF2B5EF4-FFF2-40B4-BE49-F238E27FC236}">
                <a16:creationId xmlns:a16="http://schemas.microsoft.com/office/drawing/2014/main" id="{7FAB93B3-9DDE-46E4-A18B-4D62B32E5998}"/>
              </a:ext>
            </a:extLst>
          </p:cNvPr>
          <p:cNvSpPr txBox="1">
            <a:spLocks noChangeArrowheads="1"/>
          </p:cNvSpPr>
          <p:nvPr/>
        </p:nvSpPr>
        <p:spPr>
          <a:xfrm>
            <a:off x="-10216" y="5614663"/>
            <a:ext cx="1271587" cy="29101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a:solidFill>
                  <a:srgbClr val="FF0000"/>
                </a:solidFill>
                <a:effectLst/>
                <a:cs typeface="Times New Roman" pitchFamily="18" charset="0"/>
              </a:rPr>
              <a:t>NIR (840nm)</a:t>
            </a:r>
            <a:endParaRPr lang="en-US" sz="1200" dirty="0">
              <a:solidFill>
                <a:srgbClr val="FF0000"/>
              </a:solidFill>
              <a:effectLst/>
            </a:endParaRPr>
          </a:p>
        </p:txBody>
      </p:sp>
      <p:sp>
        <p:nvSpPr>
          <p:cNvPr id="18" name="Rectangle 21">
            <a:extLst>
              <a:ext uri="{FF2B5EF4-FFF2-40B4-BE49-F238E27FC236}">
                <a16:creationId xmlns:a16="http://schemas.microsoft.com/office/drawing/2014/main" id="{0A8AB9EA-4761-4972-89D6-714F4B995D57}"/>
              </a:ext>
            </a:extLst>
          </p:cNvPr>
          <p:cNvSpPr txBox="1">
            <a:spLocks noChangeArrowheads="1"/>
          </p:cNvSpPr>
          <p:nvPr/>
        </p:nvSpPr>
        <p:spPr>
          <a:xfrm>
            <a:off x="2971801" y="5614663"/>
            <a:ext cx="1447800" cy="29101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err="1">
                <a:solidFill>
                  <a:srgbClr val="FF0000"/>
                </a:solidFill>
                <a:effectLst/>
                <a:cs typeface="Times New Roman" pitchFamily="18" charset="0"/>
              </a:rPr>
              <a:t>RedEdge</a:t>
            </a:r>
            <a:r>
              <a:rPr lang="en-CA" sz="1200" dirty="0">
                <a:solidFill>
                  <a:srgbClr val="FF0000"/>
                </a:solidFill>
                <a:effectLst/>
                <a:cs typeface="Times New Roman" pitchFamily="18" charset="0"/>
              </a:rPr>
              <a:t> (717nm)</a:t>
            </a:r>
            <a:endParaRPr lang="en-US" sz="1200" dirty="0">
              <a:solidFill>
                <a:srgbClr val="FF0000"/>
              </a:solidFill>
              <a:effectLst/>
            </a:endParaRPr>
          </a:p>
        </p:txBody>
      </p:sp>
      <p:sp>
        <p:nvSpPr>
          <p:cNvPr id="19" name="Rectangle 21">
            <a:extLst>
              <a:ext uri="{FF2B5EF4-FFF2-40B4-BE49-F238E27FC236}">
                <a16:creationId xmlns:a16="http://schemas.microsoft.com/office/drawing/2014/main" id="{C90C6E48-237F-48BE-AE3B-59DC59F1BE96}"/>
              </a:ext>
            </a:extLst>
          </p:cNvPr>
          <p:cNvSpPr txBox="1">
            <a:spLocks noChangeArrowheads="1"/>
          </p:cNvSpPr>
          <p:nvPr/>
        </p:nvSpPr>
        <p:spPr>
          <a:xfrm>
            <a:off x="6388893" y="5614663"/>
            <a:ext cx="1143000" cy="29101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a:solidFill>
                  <a:srgbClr val="0021A5"/>
                </a:solidFill>
                <a:effectLst/>
                <a:cs typeface="Times New Roman" pitchFamily="18" charset="0"/>
              </a:rPr>
              <a:t>Blue (475nm)</a:t>
            </a:r>
            <a:endParaRPr lang="en-US" sz="1200" dirty="0">
              <a:solidFill>
                <a:srgbClr val="0021A5"/>
              </a:solidFill>
              <a:effectLst/>
            </a:endParaRPr>
          </a:p>
        </p:txBody>
      </p:sp>
    </p:spTree>
    <p:extLst>
      <p:ext uri="{BB962C8B-B14F-4D97-AF65-F5344CB8AC3E}">
        <p14:creationId xmlns:p14="http://schemas.microsoft.com/office/powerpoint/2010/main" val="1976523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IR (Images)</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19</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2" y="548640"/>
            <a:ext cx="7918938" cy="830997"/>
          </a:xfrm>
          <a:prstGeom prst="rect">
            <a:avLst/>
          </a:prstGeom>
          <a:noFill/>
        </p:spPr>
        <p:txBody>
          <a:bodyPr wrap="square" rtlCol="0">
            <a:spAutoFit/>
          </a:bodyPr>
          <a:lstStyle/>
          <a:p>
            <a:r>
              <a:rPr lang="en-US" sz="2400" b="1" dirty="0">
                <a:solidFill>
                  <a:srgbClr val="0021A5"/>
                </a:solidFill>
              </a:rPr>
              <a:t>Examples/Typical Uses:</a:t>
            </a:r>
          </a:p>
          <a:p>
            <a:pPr marL="342900" indent="-342900">
              <a:buFont typeface="Arial" panose="020B0604020202020204" pitchFamily="34" charset="0"/>
              <a:buChar char="•"/>
            </a:pPr>
            <a:r>
              <a:rPr lang="en-US" sz="2400" b="1" dirty="0">
                <a:solidFill>
                  <a:srgbClr val="0021A5"/>
                </a:solidFill>
              </a:rPr>
              <a:t>Multispectral: vegetation health (NDVI)</a:t>
            </a:r>
          </a:p>
        </p:txBody>
      </p:sp>
      <p:pic>
        <p:nvPicPr>
          <p:cNvPr id="12" name="Content Placeholder 3">
            <a:extLst>
              <a:ext uri="{FF2B5EF4-FFF2-40B4-BE49-F238E27FC236}">
                <a16:creationId xmlns:a16="http://schemas.microsoft.com/office/drawing/2014/main" id="{2E0A3608-AE3B-423E-A862-C9622874A34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85196" y="1573528"/>
            <a:ext cx="8973607" cy="4251960"/>
          </a:xfrm>
        </p:spPr>
      </p:pic>
      <p:pic>
        <p:nvPicPr>
          <p:cNvPr id="13" name="Picture 6">
            <a:extLst>
              <a:ext uri="{FF2B5EF4-FFF2-40B4-BE49-F238E27FC236}">
                <a16:creationId xmlns:a16="http://schemas.microsoft.com/office/drawing/2014/main" id="{D20B43BC-C4F5-47D9-8404-1AB237E27B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5428" y="4139563"/>
            <a:ext cx="41433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7A6AD8DB-EB4D-4CB3-9D6C-FD7A3294F9A2}"/>
              </a:ext>
            </a:extLst>
          </p:cNvPr>
          <p:cNvSpPr/>
          <p:nvPr/>
        </p:nvSpPr>
        <p:spPr>
          <a:xfrm>
            <a:off x="-3048000" y="5559375"/>
            <a:ext cx="4800601" cy="276999"/>
          </a:xfrm>
          <a:prstGeom prst="rect">
            <a:avLst/>
          </a:prstGeom>
        </p:spPr>
        <p:txBody>
          <a:bodyPr wrap="square">
            <a:spAutoFit/>
          </a:bodyPr>
          <a:lstStyle/>
          <a:p>
            <a:pPr algn="r"/>
            <a:r>
              <a:rPr lang="en-US" sz="1200" dirty="0"/>
              <a:t>Source: SAM</a:t>
            </a:r>
          </a:p>
        </p:txBody>
      </p:sp>
    </p:spTree>
    <p:extLst>
      <p:ext uri="{BB962C8B-B14F-4D97-AF65-F5344CB8AC3E}">
        <p14:creationId xmlns:p14="http://schemas.microsoft.com/office/powerpoint/2010/main" val="3896553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32485DA-B4BF-4D76-ADD9-516907E1ACF6}"/>
              </a:ext>
            </a:extLst>
          </p:cNvPr>
          <p:cNvPicPr>
            <a:picLocks noChangeAspect="1"/>
          </p:cNvPicPr>
          <p:nvPr/>
        </p:nvPicPr>
        <p:blipFill rotWithShape="1">
          <a:blip r:embed="rId2"/>
          <a:srcRect t="17251" r="21492"/>
          <a:stretch/>
        </p:blipFill>
        <p:spPr>
          <a:xfrm>
            <a:off x="0" y="0"/>
            <a:ext cx="9144000" cy="6858000"/>
          </a:xfrm>
          <a:prstGeom prst="rect">
            <a:avLst/>
          </a:prstGeom>
        </p:spPr>
      </p:pic>
      <p:sp>
        <p:nvSpPr>
          <p:cNvPr id="15" name="Subtitle 2">
            <a:extLst>
              <a:ext uri="{FF2B5EF4-FFF2-40B4-BE49-F238E27FC236}">
                <a16:creationId xmlns:a16="http://schemas.microsoft.com/office/drawing/2014/main" id="{E0240FAB-E944-44EC-AFB0-2363077E9F8F}"/>
              </a:ext>
            </a:extLst>
          </p:cNvPr>
          <p:cNvSpPr txBox="1">
            <a:spLocks/>
          </p:cNvSpPr>
          <p:nvPr/>
        </p:nvSpPr>
        <p:spPr>
          <a:xfrm>
            <a:off x="2293708" y="2567588"/>
            <a:ext cx="4556583" cy="861412"/>
          </a:xfrm>
          <a:prstGeom prst="rect">
            <a:avLst/>
          </a:prstGeom>
          <a:solidFill>
            <a:schemeClr val="bg1"/>
          </a:solidFill>
        </p:spPr>
        <p:txBody>
          <a:bodyPr vert="horz" lIns="91440" tIns="45720" rIns="91440" bIns="45720" numCol="1"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16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200" b="1" dirty="0">
                <a:solidFill>
                  <a:srgbClr val="0021A5"/>
                </a:solidFill>
              </a:rPr>
              <a:t>UAS Background</a:t>
            </a:r>
          </a:p>
          <a:p>
            <a:r>
              <a:rPr lang="en-US" sz="2200" b="1" dirty="0">
                <a:solidFill>
                  <a:srgbClr val="0021A5"/>
                </a:solidFill>
              </a:rPr>
              <a:t>Imaging Sensors/Payloads</a:t>
            </a:r>
            <a:endParaRPr lang="en-US" sz="2200" dirty="0">
              <a:solidFill>
                <a:srgbClr val="0021A5"/>
              </a:solidFill>
            </a:endParaRPr>
          </a:p>
          <a:p>
            <a:pPr>
              <a:spcBef>
                <a:spcPts val="0"/>
              </a:spcBef>
            </a:pPr>
            <a:endParaRPr lang="en-US" sz="2200" dirty="0">
              <a:solidFill>
                <a:srgbClr val="0021A5"/>
              </a:solidFill>
            </a:endParaRPr>
          </a:p>
        </p:txBody>
      </p:sp>
      <p:sp>
        <p:nvSpPr>
          <p:cNvPr id="39938" name="Rectangle 2"/>
          <p:cNvSpPr>
            <a:spLocks noGrp="1" noChangeArrowheads="1"/>
          </p:cNvSpPr>
          <p:nvPr>
            <p:ph type="title"/>
          </p:nvPr>
        </p:nvSpPr>
        <p:spPr>
          <a:solidFill>
            <a:schemeClr val="bg1"/>
          </a:solidFill>
          <a:ln>
            <a:solidFill>
              <a:schemeClr val="bg1"/>
            </a:solidFill>
          </a:ln>
        </p:spPr>
        <p:txBody>
          <a:bodyPr vert="horz" lIns="91440" tIns="45720" rIns="91440" bIns="45720" rtlCol="0" anchor="b">
            <a:noAutofit/>
          </a:bodyPr>
          <a:lstStyle/>
          <a:p>
            <a:r>
              <a:rPr lang="en-US" b="1" dirty="0">
                <a:solidFill>
                  <a:srgbClr val="0021A5"/>
                </a:solidFill>
                <a:effectLst/>
              </a:rPr>
              <a:t>UAS Sensors &amp; Payloads</a:t>
            </a:r>
          </a:p>
        </p:txBody>
      </p:sp>
      <p:sp>
        <p:nvSpPr>
          <p:cNvPr id="2" name="Date Placeholder 1">
            <a:extLst>
              <a:ext uri="{FF2B5EF4-FFF2-40B4-BE49-F238E27FC236}">
                <a16:creationId xmlns:a16="http://schemas.microsoft.com/office/drawing/2014/main" id="{23A29A58-1AE6-441F-8783-3EA1917B99A7}"/>
              </a:ext>
            </a:extLst>
          </p:cNvPr>
          <p:cNvSpPr>
            <a:spLocks noGrp="1"/>
          </p:cNvSpPr>
          <p:nvPr>
            <p:ph type="dt" sz="half" idx="10"/>
          </p:nvPr>
        </p:nvSpPr>
        <p:spPr/>
        <p:txBody>
          <a:bodyPr/>
          <a:lstStyle/>
          <a:p>
            <a:r>
              <a:rPr lang="en-US"/>
              <a:t>11/7/2019</a:t>
            </a:r>
          </a:p>
        </p:txBody>
      </p:sp>
      <p:sp>
        <p:nvSpPr>
          <p:cNvPr id="3" name="Footer Placeholder 2">
            <a:extLst>
              <a:ext uri="{FF2B5EF4-FFF2-40B4-BE49-F238E27FC236}">
                <a16:creationId xmlns:a16="http://schemas.microsoft.com/office/drawing/2014/main" id="{B306B2D8-1E6E-4867-AA2A-60A72F4BF28C}"/>
              </a:ext>
            </a:extLst>
          </p:cNvPr>
          <p:cNvSpPr>
            <a:spLocks noGrp="1"/>
          </p:cNvSpPr>
          <p:nvPr>
            <p:ph type="ftr" sz="quarter" idx="11"/>
          </p:nvPr>
        </p:nvSpPr>
        <p:spPr/>
        <p:txBody>
          <a:bodyPr/>
          <a:lstStyle/>
          <a:p>
            <a:r>
              <a:rPr lang="de-DE"/>
              <a:t>Benjamin - SWFL GIS Symposium</a:t>
            </a:r>
            <a:endParaRPr lang="en-US" dirty="0"/>
          </a:p>
        </p:txBody>
      </p:sp>
      <p:sp>
        <p:nvSpPr>
          <p:cNvPr id="4" name="Slide Number Placeholder 3">
            <a:extLst>
              <a:ext uri="{FF2B5EF4-FFF2-40B4-BE49-F238E27FC236}">
                <a16:creationId xmlns:a16="http://schemas.microsoft.com/office/drawing/2014/main" id="{66B183E6-F6B5-4EC4-B50F-F005A7B4EDC9}"/>
              </a:ext>
            </a:extLst>
          </p:cNvPr>
          <p:cNvSpPr>
            <a:spLocks noGrp="1"/>
          </p:cNvSpPr>
          <p:nvPr>
            <p:ph type="sldNum" sz="quarter" idx="12"/>
          </p:nvPr>
        </p:nvSpPr>
        <p:spPr/>
        <p:txBody>
          <a:bodyPr/>
          <a:lstStyle/>
          <a:p>
            <a:fld id="{1C5A9799-C2AE-4840-9ED3-F39794497DEB}" type="slidenum">
              <a:rPr lang="en-US" smtClean="0"/>
              <a:pPr/>
              <a:t>2</a:t>
            </a:fld>
            <a:endParaRPr lang="en-US" dirty="0"/>
          </a:p>
        </p:txBody>
      </p:sp>
    </p:spTree>
    <p:extLst>
      <p:ext uri="{BB962C8B-B14F-4D97-AF65-F5344CB8AC3E}">
        <p14:creationId xmlns:p14="http://schemas.microsoft.com/office/powerpoint/2010/main" val="4053653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IR (Images)</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20</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2" y="548640"/>
            <a:ext cx="8964044" cy="830997"/>
          </a:xfrm>
          <a:prstGeom prst="rect">
            <a:avLst/>
          </a:prstGeom>
          <a:noFill/>
        </p:spPr>
        <p:txBody>
          <a:bodyPr wrap="square" rtlCol="0">
            <a:spAutoFit/>
          </a:bodyPr>
          <a:lstStyle/>
          <a:p>
            <a:r>
              <a:rPr lang="en-US" sz="2400" b="1" dirty="0">
                <a:solidFill>
                  <a:srgbClr val="0021A5"/>
                </a:solidFill>
              </a:rPr>
              <a:t>Examples/Typical Uses:</a:t>
            </a:r>
          </a:p>
          <a:p>
            <a:pPr marL="342900" indent="-342900">
              <a:buFont typeface="Arial" panose="020B0604020202020204" pitchFamily="34" charset="0"/>
              <a:buChar char="•"/>
            </a:pPr>
            <a:r>
              <a:rPr lang="en-US" sz="2400" b="1" dirty="0">
                <a:solidFill>
                  <a:srgbClr val="0021A5"/>
                </a:solidFill>
              </a:rPr>
              <a:t>Hyperspectral: Diversity, Species, Status/stress, Nutrients</a:t>
            </a:r>
          </a:p>
        </p:txBody>
      </p:sp>
      <p:pic>
        <p:nvPicPr>
          <p:cNvPr id="14" name="Picture 4" descr="http://www.bayspec.com/wp-content/uploads/2014/09/Mounting_s-263x300.jpg">
            <a:extLst>
              <a:ext uri="{FF2B5EF4-FFF2-40B4-BE49-F238E27FC236}">
                <a16:creationId xmlns:a16="http://schemas.microsoft.com/office/drawing/2014/main" id="{39F05342-7091-42E1-9B0D-D8B09F918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74891"/>
            <a:ext cx="1555396" cy="1774216"/>
          </a:xfrm>
          <a:prstGeom prst="rect">
            <a:avLst/>
          </a:prstGeom>
          <a:noFill/>
          <a:extLst>
            <a:ext uri="{909E8E84-426E-40DD-AFC4-6F175D3DCCD1}">
              <a14:hiddenFill xmlns:a14="http://schemas.microsoft.com/office/drawing/2010/main">
                <a:solidFill>
                  <a:srgbClr val="FFFFFF"/>
                </a:solidFill>
              </a14:hiddenFill>
            </a:ext>
          </a:extLst>
        </p:spPr>
      </p:pic>
      <p:pic>
        <p:nvPicPr>
          <p:cNvPr id="16" name="Content Placeholder 4">
            <a:extLst>
              <a:ext uri="{FF2B5EF4-FFF2-40B4-BE49-F238E27FC236}">
                <a16:creationId xmlns:a16="http://schemas.microsoft.com/office/drawing/2014/main" id="{C027996A-BA2A-4051-A5A8-E3C6C664A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1694" y="1379637"/>
            <a:ext cx="5138212" cy="5138212"/>
          </a:xfrm>
          <a:prstGeom prst="rect">
            <a:avLst/>
          </a:prstGeom>
        </p:spPr>
      </p:pic>
      <p:sp>
        <p:nvSpPr>
          <p:cNvPr id="17" name="Rectangle 21">
            <a:extLst>
              <a:ext uri="{FF2B5EF4-FFF2-40B4-BE49-F238E27FC236}">
                <a16:creationId xmlns:a16="http://schemas.microsoft.com/office/drawing/2014/main" id="{52311C0D-D722-4D4C-9E07-CAB0F74482B0}"/>
              </a:ext>
            </a:extLst>
          </p:cNvPr>
          <p:cNvSpPr txBox="1">
            <a:spLocks noChangeArrowheads="1"/>
          </p:cNvSpPr>
          <p:nvPr/>
        </p:nvSpPr>
        <p:spPr>
          <a:xfrm>
            <a:off x="623832" y="2961163"/>
            <a:ext cx="1069731" cy="29101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err="1">
                <a:effectLst/>
                <a:cs typeface="Times New Roman" pitchFamily="18" charset="0"/>
              </a:rPr>
              <a:t>Bayspec</a:t>
            </a:r>
            <a:endParaRPr lang="en-US" sz="1200" dirty="0">
              <a:effectLst/>
            </a:endParaRPr>
          </a:p>
        </p:txBody>
      </p:sp>
      <p:pic>
        <p:nvPicPr>
          <p:cNvPr id="4" name="Picture 3">
            <a:extLst>
              <a:ext uri="{FF2B5EF4-FFF2-40B4-BE49-F238E27FC236}">
                <a16:creationId xmlns:a16="http://schemas.microsoft.com/office/drawing/2014/main" id="{C9F3F54F-96FC-461F-825B-E00C0765A98D}"/>
              </a:ext>
            </a:extLst>
          </p:cNvPr>
          <p:cNvPicPr>
            <a:picLocks noChangeAspect="1"/>
          </p:cNvPicPr>
          <p:nvPr/>
        </p:nvPicPr>
        <p:blipFill>
          <a:blip r:embed="rId5"/>
          <a:stretch>
            <a:fillRect/>
          </a:stretch>
        </p:blipFill>
        <p:spPr>
          <a:xfrm>
            <a:off x="75827" y="4250277"/>
            <a:ext cx="1876330" cy="1836887"/>
          </a:xfrm>
          <a:prstGeom prst="rect">
            <a:avLst/>
          </a:prstGeom>
        </p:spPr>
      </p:pic>
      <p:sp>
        <p:nvSpPr>
          <p:cNvPr id="18" name="Rectangle 21">
            <a:extLst>
              <a:ext uri="{FF2B5EF4-FFF2-40B4-BE49-F238E27FC236}">
                <a16:creationId xmlns:a16="http://schemas.microsoft.com/office/drawing/2014/main" id="{9784426B-B534-4542-8523-B2194F5FF4FD}"/>
              </a:ext>
            </a:extLst>
          </p:cNvPr>
          <p:cNvSpPr txBox="1">
            <a:spLocks noChangeArrowheads="1"/>
          </p:cNvSpPr>
          <p:nvPr/>
        </p:nvSpPr>
        <p:spPr>
          <a:xfrm>
            <a:off x="158191" y="6062693"/>
            <a:ext cx="1711601" cy="45515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a:effectLst/>
                <a:cs typeface="Times New Roman" pitchFamily="18" charset="0"/>
              </a:rPr>
              <a:t>Headwall </a:t>
            </a:r>
          </a:p>
          <a:p>
            <a:r>
              <a:rPr lang="en-CA" sz="1200" dirty="0">
                <a:effectLst/>
                <a:cs typeface="Times New Roman" pitchFamily="18" charset="0"/>
              </a:rPr>
              <a:t>Nano-</a:t>
            </a:r>
            <a:r>
              <a:rPr lang="en-CA" sz="1200" dirty="0" err="1">
                <a:effectLst/>
                <a:cs typeface="Times New Roman" pitchFamily="18" charset="0"/>
              </a:rPr>
              <a:t>Hyperspec</a:t>
            </a:r>
            <a:endParaRPr lang="en-US" sz="1200" dirty="0">
              <a:effectLst/>
            </a:endParaRPr>
          </a:p>
        </p:txBody>
      </p:sp>
      <p:pic>
        <p:nvPicPr>
          <p:cNvPr id="1026" name="Picture 2" descr="http://www.specim.fi/wp-content/uploads/2015/11/aisaKestrel10-300x200.jpg">
            <a:extLst>
              <a:ext uri="{FF2B5EF4-FFF2-40B4-BE49-F238E27FC236}">
                <a16:creationId xmlns:a16="http://schemas.microsoft.com/office/drawing/2014/main" id="{2354C8EE-0416-4708-8B4E-FA221C1D23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67" t="14001" r="4667" b="13999"/>
          <a:stretch/>
        </p:blipFill>
        <p:spPr bwMode="auto">
          <a:xfrm>
            <a:off x="1715334" y="3225874"/>
            <a:ext cx="2044266" cy="108225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1">
            <a:extLst>
              <a:ext uri="{FF2B5EF4-FFF2-40B4-BE49-F238E27FC236}">
                <a16:creationId xmlns:a16="http://schemas.microsoft.com/office/drawing/2014/main" id="{5AA6B146-5818-47E1-94CB-4C2D39039A47}"/>
              </a:ext>
            </a:extLst>
          </p:cNvPr>
          <p:cNvSpPr txBox="1">
            <a:spLocks noChangeArrowheads="1"/>
          </p:cNvSpPr>
          <p:nvPr/>
        </p:nvSpPr>
        <p:spPr>
          <a:xfrm>
            <a:off x="1880063" y="4246760"/>
            <a:ext cx="1711601" cy="45515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a:effectLst/>
                <a:cs typeface="Times New Roman" pitchFamily="18" charset="0"/>
              </a:rPr>
              <a:t>SPECIM </a:t>
            </a:r>
          </a:p>
          <a:p>
            <a:r>
              <a:rPr lang="en-CA" sz="1200" dirty="0" err="1">
                <a:effectLst/>
                <a:cs typeface="Times New Roman" pitchFamily="18" charset="0"/>
              </a:rPr>
              <a:t>AisaKESTREL</a:t>
            </a:r>
            <a:endParaRPr lang="en-US" sz="1200" dirty="0">
              <a:effectLst/>
            </a:endParaRPr>
          </a:p>
        </p:txBody>
      </p:sp>
      <p:sp>
        <p:nvSpPr>
          <p:cNvPr id="15" name="Rectangle 14">
            <a:extLst>
              <a:ext uri="{FF2B5EF4-FFF2-40B4-BE49-F238E27FC236}">
                <a16:creationId xmlns:a16="http://schemas.microsoft.com/office/drawing/2014/main" id="{D280E324-5371-4A40-93C0-5DD9E682B155}"/>
              </a:ext>
            </a:extLst>
          </p:cNvPr>
          <p:cNvSpPr/>
          <p:nvPr/>
        </p:nvSpPr>
        <p:spPr>
          <a:xfrm>
            <a:off x="4169305" y="6240850"/>
            <a:ext cx="4800601" cy="276999"/>
          </a:xfrm>
          <a:prstGeom prst="rect">
            <a:avLst/>
          </a:prstGeom>
        </p:spPr>
        <p:txBody>
          <a:bodyPr wrap="square">
            <a:spAutoFit/>
          </a:bodyPr>
          <a:lstStyle/>
          <a:p>
            <a:pPr algn="r"/>
            <a:r>
              <a:rPr lang="en-US" sz="1200" dirty="0">
                <a:solidFill>
                  <a:schemeClr val="bg1"/>
                </a:solidFill>
              </a:rPr>
              <a:t>Source: E. Broadbent</a:t>
            </a:r>
          </a:p>
        </p:txBody>
      </p:sp>
    </p:spTree>
    <p:extLst>
      <p:ext uri="{BB962C8B-B14F-4D97-AF65-F5344CB8AC3E}">
        <p14:creationId xmlns:p14="http://schemas.microsoft.com/office/powerpoint/2010/main" val="2217208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IR (Images)</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21</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2" y="548640"/>
            <a:ext cx="7918938" cy="830997"/>
          </a:xfrm>
          <a:prstGeom prst="rect">
            <a:avLst/>
          </a:prstGeom>
          <a:noFill/>
        </p:spPr>
        <p:txBody>
          <a:bodyPr wrap="square" rtlCol="0">
            <a:spAutoFit/>
          </a:bodyPr>
          <a:lstStyle/>
          <a:p>
            <a:r>
              <a:rPr lang="en-US" sz="2400" b="1" dirty="0">
                <a:solidFill>
                  <a:srgbClr val="0021A5"/>
                </a:solidFill>
              </a:rPr>
              <a:t>Examples/Typical Uses:</a:t>
            </a:r>
          </a:p>
          <a:p>
            <a:pPr marL="342900" indent="-342900">
              <a:buFont typeface="Arial" panose="020B0604020202020204" pitchFamily="34" charset="0"/>
              <a:buChar char="•"/>
            </a:pPr>
            <a:r>
              <a:rPr lang="en-US" sz="2400" b="1" dirty="0">
                <a:solidFill>
                  <a:srgbClr val="0021A5"/>
                </a:solidFill>
              </a:rPr>
              <a:t>Thermal: 8-15</a:t>
            </a:r>
            <a:r>
              <a:rPr lang="el-GR" sz="2400" b="1" dirty="0">
                <a:solidFill>
                  <a:srgbClr val="0021A5"/>
                </a:solidFill>
              </a:rPr>
              <a:t>μ</a:t>
            </a:r>
            <a:r>
              <a:rPr lang="en-US" sz="2400" b="1" dirty="0">
                <a:solidFill>
                  <a:srgbClr val="0021A5"/>
                </a:solidFill>
              </a:rPr>
              <a:t>m</a:t>
            </a:r>
          </a:p>
        </p:txBody>
      </p:sp>
      <p:sp>
        <p:nvSpPr>
          <p:cNvPr id="17" name="Rectangle 21">
            <a:extLst>
              <a:ext uri="{FF2B5EF4-FFF2-40B4-BE49-F238E27FC236}">
                <a16:creationId xmlns:a16="http://schemas.microsoft.com/office/drawing/2014/main" id="{52311C0D-D722-4D4C-9E07-CAB0F74482B0}"/>
              </a:ext>
            </a:extLst>
          </p:cNvPr>
          <p:cNvSpPr txBox="1">
            <a:spLocks noChangeArrowheads="1"/>
          </p:cNvSpPr>
          <p:nvPr/>
        </p:nvSpPr>
        <p:spPr>
          <a:xfrm>
            <a:off x="985191" y="4005010"/>
            <a:ext cx="1148409" cy="41459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a:effectLst/>
                <a:cs typeface="Times New Roman" pitchFamily="18" charset="0"/>
              </a:rPr>
              <a:t>FLIR </a:t>
            </a:r>
            <a:r>
              <a:rPr lang="en-CA" sz="1200" dirty="0" err="1">
                <a:effectLst/>
                <a:cs typeface="Times New Roman" pitchFamily="18" charset="0"/>
              </a:rPr>
              <a:t>Zenmuse</a:t>
            </a:r>
            <a:r>
              <a:rPr lang="en-CA" sz="1200" dirty="0">
                <a:effectLst/>
                <a:cs typeface="Times New Roman" pitchFamily="18" charset="0"/>
              </a:rPr>
              <a:t> XT</a:t>
            </a:r>
            <a:endParaRPr lang="en-US" sz="1200" dirty="0">
              <a:effectLst/>
            </a:endParaRPr>
          </a:p>
        </p:txBody>
      </p:sp>
      <p:pic>
        <p:nvPicPr>
          <p:cNvPr id="31746" name="Picture 2" descr="product image">
            <a:extLst>
              <a:ext uri="{FF2B5EF4-FFF2-40B4-BE49-F238E27FC236}">
                <a16:creationId xmlns:a16="http://schemas.microsoft.com/office/drawing/2014/main" id="{4B22251C-64F0-464D-AA9B-34656137EC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15"/>
          <a:stretch/>
        </p:blipFill>
        <p:spPr bwMode="auto">
          <a:xfrm>
            <a:off x="110162" y="1524001"/>
            <a:ext cx="2638044" cy="248101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08DC96D-8E58-45A7-9775-44DBE667DF9A}"/>
              </a:ext>
            </a:extLst>
          </p:cNvPr>
          <p:cNvGrpSpPr/>
          <p:nvPr/>
        </p:nvGrpSpPr>
        <p:grpSpPr>
          <a:xfrm>
            <a:off x="3694889" y="775838"/>
            <a:ext cx="5338949" cy="3265587"/>
            <a:chOff x="3726973" y="1796206"/>
            <a:chExt cx="5338949" cy="3265587"/>
          </a:xfrm>
        </p:grpSpPr>
        <p:pic>
          <p:nvPicPr>
            <p:cNvPr id="4" name="Picture 3">
              <a:extLst>
                <a:ext uri="{FF2B5EF4-FFF2-40B4-BE49-F238E27FC236}">
                  <a16:creationId xmlns:a16="http://schemas.microsoft.com/office/drawing/2014/main" id="{5514459B-5165-4287-92A6-10C67BAC2860}"/>
                </a:ext>
              </a:extLst>
            </p:cNvPr>
            <p:cNvPicPr>
              <a:picLocks noChangeAspect="1"/>
            </p:cNvPicPr>
            <p:nvPr/>
          </p:nvPicPr>
          <p:blipFill rotWithShape="1">
            <a:blip r:embed="rId4"/>
            <a:srcRect t="12915"/>
            <a:stretch/>
          </p:blipFill>
          <p:spPr>
            <a:xfrm>
              <a:off x="3726973" y="1796206"/>
              <a:ext cx="5338949" cy="3265587"/>
            </a:xfrm>
            <a:prstGeom prst="rect">
              <a:avLst/>
            </a:prstGeom>
          </p:spPr>
        </p:pic>
        <p:sp>
          <p:nvSpPr>
            <p:cNvPr id="10" name="Rectangle 9">
              <a:extLst>
                <a:ext uri="{FF2B5EF4-FFF2-40B4-BE49-F238E27FC236}">
                  <a16:creationId xmlns:a16="http://schemas.microsoft.com/office/drawing/2014/main" id="{9A8BC0B6-0F81-4609-B075-D7D7E8C2CEAE}"/>
                </a:ext>
              </a:extLst>
            </p:cNvPr>
            <p:cNvSpPr/>
            <p:nvPr/>
          </p:nvSpPr>
          <p:spPr>
            <a:xfrm>
              <a:off x="3726973" y="4784794"/>
              <a:ext cx="1106285" cy="276999"/>
            </a:xfrm>
            <a:prstGeom prst="rect">
              <a:avLst/>
            </a:prstGeom>
          </p:spPr>
          <p:txBody>
            <a:bodyPr wrap="square">
              <a:spAutoFit/>
            </a:bodyPr>
            <a:lstStyle/>
            <a:p>
              <a:pPr algn="r"/>
              <a:r>
                <a:rPr lang="en-US" sz="1200" dirty="0"/>
                <a:t>Source: SAM</a:t>
              </a:r>
            </a:p>
          </p:txBody>
        </p:sp>
      </p:grpSp>
      <p:pic>
        <p:nvPicPr>
          <p:cNvPr id="7" name="Picture 6">
            <a:extLst>
              <a:ext uri="{FF2B5EF4-FFF2-40B4-BE49-F238E27FC236}">
                <a16:creationId xmlns:a16="http://schemas.microsoft.com/office/drawing/2014/main" id="{90F263BA-5338-4E51-A05B-3E0DAC86A22D}"/>
              </a:ext>
            </a:extLst>
          </p:cNvPr>
          <p:cNvPicPr>
            <a:picLocks noChangeAspect="1"/>
          </p:cNvPicPr>
          <p:nvPr/>
        </p:nvPicPr>
        <p:blipFill>
          <a:blip r:embed="rId5"/>
          <a:stretch>
            <a:fillRect/>
          </a:stretch>
        </p:blipFill>
        <p:spPr>
          <a:xfrm>
            <a:off x="2864536" y="4150069"/>
            <a:ext cx="2201589" cy="2355728"/>
          </a:xfrm>
          <a:prstGeom prst="rect">
            <a:avLst/>
          </a:prstGeom>
        </p:spPr>
      </p:pic>
      <p:pic>
        <p:nvPicPr>
          <p:cNvPr id="13" name="Picture 12">
            <a:extLst>
              <a:ext uri="{FF2B5EF4-FFF2-40B4-BE49-F238E27FC236}">
                <a16:creationId xmlns:a16="http://schemas.microsoft.com/office/drawing/2014/main" id="{7C8F43E1-ABD0-4999-85FA-8CA2CE2E40E5}"/>
              </a:ext>
            </a:extLst>
          </p:cNvPr>
          <p:cNvPicPr>
            <a:picLocks noChangeAspect="1"/>
          </p:cNvPicPr>
          <p:nvPr/>
        </p:nvPicPr>
        <p:blipFill rotWithShape="1">
          <a:blip r:embed="rId5"/>
          <a:srcRect l="83580" t="33638" r="7764" b="57808"/>
          <a:stretch/>
        </p:blipFill>
        <p:spPr>
          <a:xfrm>
            <a:off x="6934200" y="4268623"/>
            <a:ext cx="1570968" cy="1661160"/>
          </a:xfrm>
          <a:prstGeom prst="rect">
            <a:avLst/>
          </a:prstGeom>
        </p:spPr>
      </p:pic>
      <p:cxnSp>
        <p:nvCxnSpPr>
          <p:cNvPr id="12" name="Straight Arrow Connector 11">
            <a:extLst>
              <a:ext uri="{FF2B5EF4-FFF2-40B4-BE49-F238E27FC236}">
                <a16:creationId xmlns:a16="http://schemas.microsoft.com/office/drawing/2014/main" id="{B9357798-93E2-4EC8-ADA8-751820AAEC04}"/>
              </a:ext>
            </a:extLst>
          </p:cNvPr>
          <p:cNvCxnSpPr/>
          <p:nvPr/>
        </p:nvCxnSpPr>
        <p:spPr>
          <a:xfrm>
            <a:off x="4876800" y="5105400"/>
            <a:ext cx="2286000" cy="228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A close up of a camera&#10;&#10;Description automatically generated">
            <a:extLst>
              <a:ext uri="{FF2B5EF4-FFF2-40B4-BE49-F238E27FC236}">
                <a16:creationId xmlns:a16="http://schemas.microsoft.com/office/drawing/2014/main" id="{DECEEEBE-DE85-46CD-AE65-992EFF81B6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832" y="4489733"/>
            <a:ext cx="1676400" cy="1676400"/>
          </a:xfrm>
          <a:prstGeom prst="rect">
            <a:avLst/>
          </a:prstGeom>
        </p:spPr>
      </p:pic>
      <p:sp>
        <p:nvSpPr>
          <p:cNvPr id="18" name="Rectangle 21">
            <a:extLst>
              <a:ext uri="{FF2B5EF4-FFF2-40B4-BE49-F238E27FC236}">
                <a16:creationId xmlns:a16="http://schemas.microsoft.com/office/drawing/2014/main" id="{CA7057C4-CAE8-4A9B-B0D9-A3D06EE0FF63}"/>
              </a:ext>
            </a:extLst>
          </p:cNvPr>
          <p:cNvSpPr txBox="1">
            <a:spLocks noChangeArrowheads="1"/>
          </p:cNvSpPr>
          <p:nvPr/>
        </p:nvSpPr>
        <p:spPr>
          <a:xfrm>
            <a:off x="902827" y="6164508"/>
            <a:ext cx="1148409" cy="41459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a:effectLst/>
                <a:cs typeface="Times New Roman" pitchFamily="18" charset="0"/>
              </a:rPr>
              <a:t>FLIR </a:t>
            </a:r>
            <a:r>
              <a:rPr lang="en-CA" sz="1200" dirty="0" err="1">
                <a:effectLst/>
                <a:cs typeface="Times New Roman" pitchFamily="18" charset="0"/>
              </a:rPr>
              <a:t>Zenmuse</a:t>
            </a:r>
            <a:r>
              <a:rPr lang="en-CA" sz="1200" dirty="0">
                <a:effectLst/>
                <a:cs typeface="Times New Roman" pitchFamily="18" charset="0"/>
              </a:rPr>
              <a:t> XT2</a:t>
            </a:r>
            <a:endParaRPr lang="en-US" sz="1200" dirty="0">
              <a:effectLst/>
            </a:endParaRPr>
          </a:p>
        </p:txBody>
      </p:sp>
    </p:spTree>
    <p:extLst>
      <p:ext uri="{BB962C8B-B14F-4D97-AF65-F5344CB8AC3E}">
        <p14:creationId xmlns:p14="http://schemas.microsoft.com/office/powerpoint/2010/main" val="583783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IR (Images)</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22</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2" y="548640"/>
            <a:ext cx="9138138" cy="6001643"/>
          </a:xfrm>
          <a:prstGeom prst="rect">
            <a:avLst/>
          </a:prstGeom>
          <a:noFill/>
        </p:spPr>
        <p:txBody>
          <a:bodyPr wrap="square" rtlCol="0">
            <a:spAutoFit/>
          </a:bodyPr>
          <a:lstStyle/>
          <a:p>
            <a:r>
              <a:rPr lang="en-US" sz="2400" b="1" dirty="0">
                <a:solidFill>
                  <a:srgbClr val="0021A5"/>
                </a:solidFill>
              </a:rPr>
              <a:t>Important Considerations:</a:t>
            </a:r>
          </a:p>
          <a:p>
            <a:pPr marL="342900" indent="-342900">
              <a:buFont typeface="Arial" panose="020B0604020202020204" pitchFamily="34" charset="0"/>
              <a:buChar char="•"/>
            </a:pPr>
            <a:r>
              <a:rPr lang="en-US" sz="2400" b="1" dirty="0">
                <a:solidFill>
                  <a:srgbClr val="0021A5"/>
                </a:solidFill>
              </a:rPr>
              <a:t>Data capture technique </a:t>
            </a:r>
            <a:r>
              <a:rPr lang="en-US" sz="2400" b="1" dirty="0">
                <a:solidFill>
                  <a:srgbClr val="0021A5"/>
                </a:solidFill>
                <a:sym typeface="Wingdings" panose="05000000000000000000" pitchFamily="2" charset="2"/>
              </a:rPr>
              <a:t> high accuracy INS may be required (expensive!)</a:t>
            </a:r>
          </a:p>
          <a:p>
            <a:pPr marL="342900" indent="-342900">
              <a:buFont typeface="Arial" panose="020B0604020202020204" pitchFamily="34" charset="0"/>
              <a:buChar char="•"/>
            </a:pPr>
            <a:endParaRPr lang="en-US" sz="2400" b="1" dirty="0">
              <a:solidFill>
                <a:srgbClr val="0021A5"/>
              </a:solidFill>
              <a:sym typeface="Wingdings" panose="05000000000000000000" pitchFamily="2" charset="2"/>
            </a:endParaRPr>
          </a:p>
          <a:p>
            <a:pPr marL="342900" indent="-342900">
              <a:buFont typeface="Arial" panose="020B0604020202020204" pitchFamily="34" charset="0"/>
              <a:buChar char="•"/>
            </a:pPr>
            <a:r>
              <a:rPr lang="en-US" sz="2400" b="1" dirty="0">
                <a:solidFill>
                  <a:srgbClr val="0021A5"/>
                </a:solidFill>
                <a:sym typeface="Wingdings" panose="05000000000000000000" pitchFamily="2" charset="2"/>
              </a:rPr>
              <a:t>Consider spat. res. req. for given application</a:t>
            </a:r>
          </a:p>
          <a:p>
            <a:pPr marL="800100" lvl="1" indent="-342900">
              <a:buFont typeface="Arial" panose="020B0604020202020204" pitchFamily="34" charset="0"/>
              <a:buChar char="•"/>
            </a:pPr>
            <a:r>
              <a:rPr lang="en-US" sz="2400" b="1" dirty="0">
                <a:solidFill>
                  <a:srgbClr val="0021A5"/>
                </a:solidFill>
                <a:sym typeface="Wingdings" panose="05000000000000000000" pitchFamily="2" charset="2"/>
              </a:rPr>
              <a:t>Community vs species classification</a:t>
            </a:r>
          </a:p>
          <a:p>
            <a:pPr marL="800100" lvl="1" indent="-342900">
              <a:buFont typeface="Arial" panose="020B0604020202020204" pitchFamily="34" charset="0"/>
              <a:buChar char="•"/>
            </a:pPr>
            <a:r>
              <a:rPr lang="en-US" sz="2400" b="1" dirty="0">
                <a:solidFill>
                  <a:srgbClr val="0021A5"/>
                </a:solidFill>
                <a:sym typeface="Wingdings" panose="05000000000000000000" pitchFamily="2" charset="2"/>
              </a:rPr>
              <a:t>Thermal typically poor spat. res.</a:t>
            </a:r>
          </a:p>
          <a:p>
            <a:pPr marL="800100" lvl="1" indent="-342900">
              <a:buFont typeface="Arial" panose="020B0604020202020204" pitchFamily="34" charset="0"/>
              <a:buChar char="•"/>
            </a:pPr>
            <a:endParaRPr lang="en-US" sz="2400" b="1" dirty="0">
              <a:solidFill>
                <a:srgbClr val="0021A5"/>
              </a:solidFill>
              <a:sym typeface="Wingdings" panose="05000000000000000000" pitchFamily="2" charset="2"/>
            </a:endParaRPr>
          </a:p>
          <a:p>
            <a:pPr marL="342900" indent="-342900">
              <a:buFont typeface="Arial" panose="020B0604020202020204" pitchFamily="34" charset="0"/>
              <a:buChar char="•"/>
            </a:pPr>
            <a:r>
              <a:rPr lang="en-US" sz="2400" b="1" dirty="0">
                <a:solidFill>
                  <a:srgbClr val="0021A5"/>
                </a:solidFill>
                <a:sym typeface="Wingdings" panose="05000000000000000000" pitchFamily="2" charset="2"/>
              </a:rPr>
              <a:t>Conversion of irradiance to </a:t>
            </a:r>
          </a:p>
          <a:p>
            <a:r>
              <a:rPr lang="en-US" sz="2400" b="1" dirty="0">
                <a:solidFill>
                  <a:srgbClr val="0021A5"/>
                </a:solidFill>
                <a:sym typeface="Wingdings" panose="05000000000000000000" pitchFamily="2" charset="2"/>
              </a:rPr>
              <a:t>     reflectance (MS/HS)</a:t>
            </a:r>
          </a:p>
          <a:p>
            <a:pPr marL="800100" lvl="1" indent="-342900">
              <a:buFont typeface="Arial" panose="020B0604020202020204" pitchFamily="34" charset="0"/>
              <a:buChar char="•"/>
            </a:pPr>
            <a:r>
              <a:rPr lang="en-US" sz="2400" b="1" dirty="0">
                <a:solidFill>
                  <a:srgbClr val="0021A5"/>
                </a:solidFill>
                <a:sym typeface="Wingdings" panose="05000000000000000000" pitchFamily="2" charset="2"/>
              </a:rPr>
              <a:t>Radiometric calibration!</a:t>
            </a:r>
          </a:p>
          <a:p>
            <a:pPr lvl="1"/>
            <a:endParaRPr lang="en-US" sz="2400" b="1" dirty="0">
              <a:solidFill>
                <a:srgbClr val="0021A5"/>
              </a:solidFill>
              <a:sym typeface="Wingdings" panose="05000000000000000000" pitchFamily="2" charset="2"/>
            </a:endParaRPr>
          </a:p>
          <a:p>
            <a:pPr marL="349250" lvl="1" indent="-349250">
              <a:buFont typeface="Arial" panose="020B0604020202020204" pitchFamily="34" charset="0"/>
              <a:buChar char="•"/>
            </a:pPr>
            <a:r>
              <a:rPr lang="en-US" sz="2400" b="1" dirty="0">
                <a:solidFill>
                  <a:srgbClr val="0021A5"/>
                </a:solidFill>
                <a:sym typeface="Wingdings" panose="05000000000000000000" pitchFamily="2" charset="2"/>
              </a:rPr>
              <a:t>Buyer beware on simple, </a:t>
            </a:r>
          </a:p>
          <a:p>
            <a:pPr lvl="1" indent="-107950"/>
            <a:r>
              <a:rPr lang="en-US" sz="2400" b="1" dirty="0">
                <a:solidFill>
                  <a:srgbClr val="0021A5"/>
                </a:solidFill>
                <a:sym typeface="Wingdings" panose="05000000000000000000" pitchFamily="2" charset="2"/>
              </a:rPr>
              <a:t>OTS cloud-based processing</a:t>
            </a:r>
          </a:p>
          <a:p>
            <a:pPr lvl="1" indent="-107950"/>
            <a:r>
              <a:rPr lang="en-US" sz="2400" b="1" dirty="0">
                <a:solidFill>
                  <a:srgbClr val="0021A5"/>
                </a:solidFill>
                <a:sym typeface="Wingdings" panose="05000000000000000000" pitchFamily="2" charset="2"/>
              </a:rPr>
              <a:t>solutions</a:t>
            </a:r>
          </a:p>
          <a:p>
            <a:pPr marL="800100" lvl="1" indent="-342900">
              <a:buFont typeface="Arial" panose="020B0604020202020204" pitchFamily="34" charset="0"/>
              <a:buChar char="•"/>
            </a:pPr>
            <a:endParaRPr lang="en-US" sz="2400" b="1" dirty="0">
              <a:solidFill>
                <a:srgbClr val="0021A5"/>
              </a:solidFill>
              <a:sym typeface="Wingdings" panose="05000000000000000000" pitchFamily="2" charset="2"/>
            </a:endParaRPr>
          </a:p>
        </p:txBody>
      </p:sp>
      <p:pic>
        <p:nvPicPr>
          <p:cNvPr id="8" name="Content Placeholder 3">
            <a:extLst>
              <a:ext uri="{FF2B5EF4-FFF2-40B4-BE49-F238E27FC236}">
                <a16:creationId xmlns:a16="http://schemas.microsoft.com/office/drawing/2014/main" id="{94E9C5E3-3590-42DE-88A9-78AE3D6489A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496135" y="3240164"/>
            <a:ext cx="4506841" cy="3404288"/>
          </a:xfrm>
        </p:spPr>
      </p:pic>
    </p:spTree>
    <p:extLst>
      <p:ext uri="{BB962C8B-B14F-4D97-AF65-F5344CB8AC3E}">
        <p14:creationId xmlns:p14="http://schemas.microsoft.com/office/powerpoint/2010/main" val="913156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Lidar (Point Clouds)</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23</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2" y="548640"/>
            <a:ext cx="7918938" cy="830997"/>
          </a:xfrm>
          <a:prstGeom prst="rect">
            <a:avLst/>
          </a:prstGeom>
          <a:noFill/>
        </p:spPr>
        <p:txBody>
          <a:bodyPr wrap="square" rtlCol="0">
            <a:spAutoFit/>
          </a:bodyPr>
          <a:lstStyle/>
          <a:p>
            <a:r>
              <a:rPr lang="en-US" sz="2400" b="1" dirty="0">
                <a:solidFill>
                  <a:srgbClr val="0021A5"/>
                </a:solidFill>
              </a:rPr>
              <a:t>Examples/Typical Uses:</a:t>
            </a:r>
          </a:p>
          <a:p>
            <a:pPr marL="342900" indent="-342900">
              <a:buFont typeface="Arial" panose="020B0604020202020204" pitchFamily="34" charset="0"/>
              <a:buChar char="•"/>
            </a:pPr>
            <a:r>
              <a:rPr lang="en-US" sz="2400" b="1" dirty="0">
                <a:solidFill>
                  <a:srgbClr val="0021A5"/>
                </a:solidFill>
              </a:rPr>
              <a:t>Lidar</a:t>
            </a:r>
          </a:p>
        </p:txBody>
      </p:sp>
      <p:sp>
        <p:nvSpPr>
          <p:cNvPr id="10" name="Rectangle 9">
            <a:extLst>
              <a:ext uri="{FF2B5EF4-FFF2-40B4-BE49-F238E27FC236}">
                <a16:creationId xmlns:a16="http://schemas.microsoft.com/office/drawing/2014/main" id="{084A67C6-4CDD-4205-A3D7-494DED73E5C5}"/>
              </a:ext>
            </a:extLst>
          </p:cNvPr>
          <p:cNvSpPr/>
          <p:nvPr/>
        </p:nvSpPr>
        <p:spPr>
          <a:xfrm>
            <a:off x="4800600" y="6054132"/>
            <a:ext cx="595035" cy="276999"/>
          </a:xfrm>
          <a:prstGeom prst="rect">
            <a:avLst/>
          </a:prstGeom>
        </p:spPr>
        <p:txBody>
          <a:bodyPr wrap="none">
            <a:spAutoFit/>
          </a:bodyPr>
          <a:lstStyle/>
          <a:p>
            <a:r>
              <a:rPr lang="en-US" sz="1200" dirty="0"/>
              <a:t>XXXX</a:t>
            </a:r>
          </a:p>
        </p:txBody>
      </p:sp>
      <p:pic>
        <p:nvPicPr>
          <p:cNvPr id="8" name="Picture 2" descr="Image result for uav lidar point cloud">
            <a:extLst>
              <a:ext uri="{FF2B5EF4-FFF2-40B4-BE49-F238E27FC236}">
                <a16:creationId xmlns:a16="http://schemas.microsoft.com/office/drawing/2014/main" id="{F944516C-7A54-4793-A66B-E985D00F42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1764" y="3836628"/>
            <a:ext cx="6168448" cy="26571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i1153.photobucket.com/albums/p503/darrentsuei/velodyne_puck_hires_zps4bec0908.png">
            <a:extLst>
              <a:ext uri="{FF2B5EF4-FFF2-40B4-BE49-F238E27FC236}">
                <a16:creationId xmlns:a16="http://schemas.microsoft.com/office/drawing/2014/main" id="{99C6D138-E90E-4A12-9611-C829FE57679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681" b="10577"/>
          <a:stretch/>
        </p:blipFill>
        <p:spPr bwMode="auto">
          <a:xfrm>
            <a:off x="228600" y="1302603"/>
            <a:ext cx="2166509" cy="16843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A85C8A-9A65-4B9D-8FD9-D60D5AFBC609}"/>
              </a:ext>
            </a:extLst>
          </p:cNvPr>
          <p:cNvPicPr>
            <a:picLocks noChangeAspect="1"/>
          </p:cNvPicPr>
          <p:nvPr/>
        </p:nvPicPr>
        <p:blipFill>
          <a:blip r:embed="rId5"/>
          <a:stretch>
            <a:fillRect/>
          </a:stretch>
        </p:blipFill>
        <p:spPr>
          <a:xfrm>
            <a:off x="596612" y="3385957"/>
            <a:ext cx="1306355" cy="2205535"/>
          </a:xfrm>
          <a:prstGeom prst="rect">
            <a:avLst/>
          </a:prstGeom>
        </p:spPr>
      </p:pic>
      <p:sp>
        <p:nvSpPr>
          <p:cNvPr id="12" name="Rectangle 21">
            <a:extLst>
              <a:ext uri="{FF2B5EF4-FFF2-40B4-BE49-F238E27FC236}">
                <a16:creationId xmlns:a16="http://schemas.microsoft.com/office/drawing/2014/main" id="{1778706C-9652-41BC-A67C-14C1ADF0BCBD}"/>
              </a:ext>
            </a:extLst>
          </p:cNvPr>
          <p:cNvSpPr txBox="1">
            <a:spLocks noChangeArrowheads="1"/>
          </p:cNvSpPr>
          <p:nvPr/>
        </p:nvSpPr>
        <p:spPr>
          <a:xfrm>
            <a:off x="737648" y="5647563"/>
            <a:ext cx="1148409" cy="41459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err="1">
                <a:effectLst/>
                <a:cs typeface="Times New Roman" pitchFamily="18" charset="0"/>
              </a:rPr>
              <a:t>GeoSLAM</a:t>
            </a:r>
            <a:r>
              <a:rPr lang="en-CA" sz="1200" dirty="0">
                <a:effectLst/>
                <a:cs typeface="Times New Roman" pitchFamily="18" charset="0"/>
              </a:rPr>
              <a:t> Zeb Horizon</a:t>
            </a:r>
            <a:endParaRPr lang="en-US" sz="1200" dirty="0">
              <a:effectLst/>
            </a:endParaRPr>
          </a:p>
        </p:txBody>
      </p:sp>
      <p:sp>
        <p:nvSpPr>
          <p:cNvPr id="13" name="Rectangle 12">
            <a:extLst>
              <a:ext uri="{FF2B5EF4-FFF2-40B4-BE49-F238E27FC236}">
                <a16:creationId xmlns:a16="http://schemas.microsoft.com/office/drawing/2014/main" id="{BBB87080-C404-45CC-909C-CCBB5F1EDBF2}"/>
              </a:ext>
            </a:extLst>
          </p:cNvPr>
          <p:cNvSpPr/>
          <p:nvPr/>
        </p:nvSpPr>
        <p:spPr>
          <a:xfrm>
            <a:off x="304641" y="5986194"/>
            <a:ext cx="2367694" cy="646331"/>
          </a:xfrm>
          <a:prstGeom prst="rect">
            <a:avLst/>
          </a:prstGeom>
        </p:spPr>
        <p:txBody>
          <a:bodyPr wrap="square">
            <a:spAutoFit/>
          </a:bodyPr>
          <a:lstStyle/>
          <a:p>
            <a:pPr algn="ctr"/>
            <a:r>
              <a:rPr lang="en-US" dirty="0" err="1">
                <a:hlinkClick r:id="rId6"/>
              </a:rPr>
              <a:t>GeoSLAM</a:t>
            </a:r>
            <a:r>
              <a:rPr lang="en-US" dirty="0">
                <a:hlinkClick r:id="rId6"/>
              </a:rPr>
              <a:t> ZEB Horizon Promo (YT)</a:t>
            </a:r>
            <a:endParaRPr lang="en-US" dirty="0"/>
          </a:p>
        </p:txBody>
      </p:sp>
      <p:pic>
        <p:nvPicPr>
          <p:cNvPr id="15362" name="Picture 2" descr="http://www.riegl.com/uploads/pics/VUX-1_2016-06-07.jpg">
            <a:extLst>
              <a:ext uri="{FF2B5EF4-FFF2-40B4-BE49-F238E27FC236}">
                <a16:creationId xmlns:a16="http://schemas.microsoft.com/office/drawing/2014/main" id="{A45C7DD1-9F17-4B24-8CA3-50C77FC24B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7847" y="1402865"/>
            <a:ext cx="2030353" cy="159344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1">
            <a:extLst>
              <a:ext uri="{FF2B5EF4-FFF2-40B4-BE49-F238E27FC236}">
                <a16:creationId xmlns:a16="http://schemas.microsoft.com/office/drawing/2014/main" id="{7B3A26B3-F454-45FB-8C13-B87B535A868A}"/>
              </a:ext>
            </a:extLst>
          </p:cNvPr>
          <p:cNvSpPr txBox="1">
            <a:spLocks noChangeArrowheads="1"/>
          </p:cNvSpPr>
          <p:nvPr/>
        </p:nvSpPr>
        <p:spPr>
          <a:xfrm>
            <a:off x="3058818" y="2971367"/>
            <a:ext cx="1148409" cy="41459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err="1">
                <a:effectLst/>
                <a:cs typeface="Times New Roman" pitchFamily="18" charset="0"/>
              </a:rPr>
              <a:t>Riegl</a:t>
            </a:r>
            <a:r>
              <a:rPr lang="en-CA" sz="1200" dirty="0">
                <a:effectLst/>
                <a:cs typeface="Times New Roman" pitchFamily="18" charset="0"/>
              </a:rPr>
              <a:t> </a:t>
            </a:r>
          </a:p>
          <a:p>
            <a:r>
              <a:rPr lang="en-CA" sz="1200" dirty="0">
                <a:effectLst/>
                <a:cs typeface="Times New Roman" pitchFamily="18" charset="0"/>
              </a:rPr>
              <a:t>VUX-1UAV</a:t>
            </a:r>
            <a:endParaRPr lang="en-US" sz="1200" dirty="0">
              <a:effectLst/>
            </a:endParaRPr>
          </a:p>
        </p:txBody>
      </p:sp>
      <p:sp>
        <p:nvSpPr>
          <p:cNvPr id="15" name="Rectangle 21">
            <a:extLst>
              <a:ext uri="{FF2B5EF4-FFF2-40B4-BE49-F238E27FC236}">
                <a16:creationId xmlns:a16="http://schemas.microsoft.com/office/drawing/2014/main" id="{0C8AE007-FDC2-4C34-A5C2-8D7FF6A30562}"/>
              </a:ext>
            </a:extLst>
          </p:cNvPr>
          <p:cNvSpPr txBox="1">
            <a:spLocks noChangeArrowheads="1"/>
          </p:cNvSpPr>
          <p:nvPr/>
        </p:nvSpPr>
        <p:spPr>
          <a:xfrm>
            <a:off x="737647" y="2924059"/>
            <a:ext cx="1148409" cy="41459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err="1">
                <a:effectLst/>
                <a:cs typeface="Times New Roman" pitchFamily="18" charset="0"/>
              </a:rPr>
              <a:t>Velodyne</a:t>
            </a:r>
            <a:endParaRPr lang="en-CA" sz="1200" dirty="0">
              <a:effectLst/>
              <a:cs typeface="Times New Roman" pitchFamily="18" charset="0"/>
            </a:endParaRPr>
          </a:p>
          <a:p>
            <a:r>
              <a:rPr lang="en-CA" sz="1200" dirty="0">
                <a:effectLst/>
                <a:cs typeface="Times New Roman" pitchFamily="18" charset="0"/>
              </a:rPr>
              <a:t>VLP-16</a:t>
            </a:r>
            <a:endParaRPr lang="en-US" sz="1200" dirty="0">
              <a:effectLst/>
            </a:endParaRPr>
          </a:p>
        </p:txBody>
      </p:sp>
      <p:sp>
        <p:nvSpPr>
          <p:cNvPr id="7" name="TextBox 6">
            <a:extLst>
              <a:ext uri="{FF2B5EF4-FFF2-40B4-BE49-F238E27FC236}">
                <a16:creationId xmlns:a16="http://schemas.microsoft.com/office/drawing/2014/main" id="{B02C8AA9-6477-4EF5-82A2-75DECF6F5066}"/>
              </a:ext>
            </a:extLst>
          </p:cNvPr>
          <p:cNvSpPr txBox="1"/>
          <p:nvPr/>
        </p:nvSpPr>
        <p:spPr>
          <a:xfrm>
            <a:off x="5395635" y="1752600"/>
            <a:ext cx="2028119" cy="369332"/>
          </a:xfrm>
          <a:prstGeom prst="rect">
            <a:avLst/>
          </a:prstGeom>
          <a:noFill/>
        </p:spPr>
        <p:txBody>
          <a:bodyPr wrap="none" rtlCol="0">
            <a:spAutoFit/>
          </a:bodyPr>
          <a:lstStyle/>
          <a:p>
            <a:r>
              <a:rPr lang="en-US" dirty="0">
                <a:hlinkClick r:id="rId8"/>
              </a:rPr>
              <a:t>UF Stadium Lidar</a:t>
            </a:r>
            <a:endParaRPr lang="en-US" dirty="0"/>
          </a:p>
        </p:txBody>
      </p:sp>
    </p:spTree>
    <p:extLst>
      <p:ext uri="{BB962C8B-B14F-4D97-AF65-F5344CB8AC3E}">
        <p14:creationId xmlns:p14="http://schemas.microsoft.com/office/powerpoint/2010/main" val="1989792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ww.spar3d.com/wp-content/uploads/2016/08/lidar-on-a-chip-702x336.jpg">
            <a:extLst>
              <a:ext uri="{FF2B5EF4-FFF2-40B4-BE49-F238E27FC236}">
                <a16:creationId xmlns:a16="http://schemas.microsoft.com/office/drawing/2014/main" id="{E5D56923-C275-4EA6-BFF3-48A3A70618A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40" r="14570"/>
          <a:stretch/>
        </p:blipFill>
        <p:spPr bwMode="auto">
          <a:xfrm>
            <a:off x="1669261" y="5412836"/>
            <a:ext cx="2085975" cy="13926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Lidar (Point Clouds)</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24</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2" y="548640"/>
            <a:ext cx="4566138" cy="4524315"/>
          </a:xfrm>
          <a:prstGeom prst="rect">
            <a:avLst/>
          </a:prstGeom>
          <a:noFill/>
        </p:spPr>
        <p:txBody>
          <a:bodyPr wrap="square" rtlCol="0">
            <a:spAutoFit/>
          </a:bodyPr>
          <a:lstStyle/>
          <a:p>
            <a:r>
              <a:rPr lang="en-US" sz="2400" b="1" dirty="0">
                <a:solidFill>
                  <a:srgbClr val="0021A5"/>
                </a:solidFill>
              </a:rPr>
              <a:t>Important Considerations:</a:t>
            </a:r>
          </a:p>
          <a:p>
            <a:pPr marL="342900" indent="-342900">
              <a:buFont typeface="Arial" panose="020B0604020202020204" pitchFamily="34" charset="0"/>
              <a:buChar char="•"/>
            </a:pPr>
            <a:r>
              <a:rPr lang="en-US" sz="2400" b="1" dirty="0">
                <a:solidFill>
                  <a:srgbClr val="0021A5"/>
                </a:solidFill>
              </a:rPr>
              <a:t>Similar to </a:t>
            </a:r>
            <a:r>
              <a:rPr lang="en-US" sz="2400" b="1" dirty="0" err="1">
                <a:solidFill>
                  <a:srgbClr val="0021A5"/>
                </a:solidFill>
              </a:rPr>
              <a:t>pushbroom</a:t>
            </a:r>
            <a:r>
              <a:rPr lang="en-US" sz="2400" b="1" dirty="0">
                <a:solidFill>
                  <a:srgbClr val="0021A5"/>
                </a:solidFill>
              </a:rPr>
              <a:t> hyperspectral, needs quality INS to </a:t>
            </a:r>
            <a:r>
              <a:rPr lang="en-US" sz="2400" b="1" dirty="0" err="1">
                <a:solidFill>
                  <a:srgbClr val="0021A5"/>
                </a:solidFill>
              </a:rPr>
              <a:t>georef</a:t>
            </a:r>
            <a:r>
              <a:rPr lang="en-US" sz="2400" b="1" dirty="0">
                <a:solidFill>
                  <a:srgbClr val="0021A5"/>
                </a:solidFill>
              </a:rPr>
              <a:t> PC</a:t>
            </a:r>
          </a:p>
          <a:p>
            <a:pPr marL="342900" indent="-342900">
              <a:buFont typeface="Arial" panose="020B0604020202020204" pitchFamily="34" charset="0"/>
              <a:buChar char="•"/>
            </a:pPr>
            <a:endParaRPr lang="en-US" sz="2400" b="1" dirty="0">
              <a:solidFill>
                <a:srgbClr val="0021A5"/>
              </a:solidFill>
            </a:endParaRPr>
          </a:p>
          <a:p>
            <a:pPr marL="342900" indent="-342900">
              <a:buFont typeface="Arial" panose="020B0604020202020204" pitchFamily="34" charset="0"/>
              <a:buChar char="•"/>
            </a:pPr>
            <a:r>
              <a:rPr lang="en-US" sz="2400" b="1" dirty="0">
                <a:solidFill>
                  <a:srgbClr val="0021A5"/>
                </a:solidFill>
              </a:rPr>
              <a:t>Number of returns/pulse is important for veg. areas</a:t>
            </a:r>
          </a:p>
          <a:p>
            <a:pPr marL="342900" indent="-342900">
              <a:buFont typeface="Arial" panose="020B0604020202020204" pitchFamily="34" charset="0"/>
              <a:buChar char="•"/>
            </a:pPr>
            <a:endParaRPr lang="en-US" sz="2400" b="1" dirty="0">
              <a:solidFill>
                <a:srgbClr val="0021A5"/>
              </a:solidFill>
            </a:endParaRPr>
          </a:p>
          <a:p>
            <a:pPr marL="342900" indent="-342900">
              <a:buFont typeface="Arial" panose="020B0604020202020204" pitchFamily="34" charset="0"/>
              <a:buChar char="•"/>
            </a:pPr>
            <a:r>
              <a:rPr lang="en-US" sz="2400" b="1" dirty="0">
                <a:solidFill>
                  <a:srgbClr val="0021A5"/>
                </a:solidFill>
              </a:rPr>
              <a:t>Range </a:t>
            </a:r>
            <a:r>
              <a:rPr lang="en-US" sz="2400" b="1" dirty="0">
                <a:solidFill>
                  <a:srgbClr val="0021A5"/>
                </a:solidFill>
                <a:sym typeface="Wingdings" panose="05000000000000000000" pitchFamily="2" charset="2"/>
              </a:rPr>
              <a:t> low-end designed for cars (&gt;100m)</a:t>
            </a:r>
          </a:p>
          <a:p>
            <a:pPr marL="342900" indent="-342900">
              <a:buFont typeface="Arial" panose="020B0604020202020204" pitchFamily="34" charset="0"/>
              <a:buChar char="•"/>
            </a:pPr>
            <a:endParaRPr lang="en-US" sz="2400" b="1" dirty="0">
              <a:solidFill>
                <a:srgbClr val="0021A5"/>
              </a:solidFill>
              <a:sym typeface="Wingdings" panose="05000000000000000000" pitchFamily="2" charset="2"/>
            </a:endParaRPr>
          </a:p>
          <a:p>
            <a:pPr marL="342900" indent="-342900">
              <a:buFont typeface="Arial" panose="020B0604020202020204" pitchFamily="34" charset="0"/>
              <a:buChar char="•"/>
            </a:pPr>
            <a:r>
              <a:rPr lang="en-US" sz="2400" b="1" dirty="0">
                <a:solidFill>
                  <a:srgbClr val="0021A5"/>
                </a:solidFill>
                <a:sym typeface="Wingdings" panose="05000000000000000000" pitchFamily="2" charset="2"/>
              </a:rPr>
              <a:t>Future improvements:</a:t>
            </a:r>
            <a:endParaRPr lang="en-US" sz="2400" b="1" dirty="0">
              <a:solidFill>
                <a:srgbClr val="0021A5"/>
              </a:solidFill>
            </a:endParaRPr>
          </a:p>
        </p:txBody>
      </p:sp>
      <p:sp>
        <p:nvSpPr>
          <p:cNvPr id="10" name="Rectangle 9">
            <a:extLst>
              <a:ext uri="{FF2B5EF4-FFF2-40B4-BE49-F238E27FC236}">
                <a16:creationId xmlns:a16="http://schemas.microsoft.com/office/drawing/2014/main" id="{084A67C6-4CDD-4205-A3D7-494DED73E5C5}"/>
              </a:ext>
            </a:extLst>
          </p:cNvPr>
          <p:cNvSpPr/>
          <p:nvPr/>
        </p:nvSpPr>
        <p:spPr>
          <a:xfrm>
            <a:off x="4923991" y="6265255"/>
            <a:ext cx="3866443" cy="276999"/>
          </a:xfrm>
          <a:prstGeom prst="rect">
            <a:avLst/>
          </a:prstGeom>
        </p:spPr>
        <p:txBody>
          <a:bodyPr wrap="none">
            <a:spAutoFit/>
          </a:bodyPr>
          <a:lstStyle/>
          <a:p>
            <a:r>
              <a:rPr lang="en-US" sz="1200" dirty="0">
                <a:hlinkClick r:id="rId4"/>
              </a:rPr>
              <a:t>https://support.geocue.com/waveform-data-terrascan/</a:t>
            </a:r>
            <a:endParaRPr lang="en-US" sz="1200" dirty="0"/>
          </a:p>
        </p:txBody>
      </p:sp>
      <p:pic>
        <p:nvPicPr>
          <p:cNvPr id="13314" name="Picture 2" descr="Image result for lidar pulse through trees">
            <a:extLst>
              <a:ext uri="{FF2B5EF4-FFF2-40B4-BE49-F238E27FC236}">
                <a16:creationId xmlns:a16="http://schemas.microsoft.com/office/drawing/2014/main" id="{39670652-0B18-4478-91CD-464F350D8B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9501" y="914400"/>
            <a:ext cx="4135425" cy="535085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C8F1CED-8D62-41D1-9A2B-BCE9DECF02B2}"/>
              </a:ext>
            </a:extLst>
          </p:cNvPr>
          <p:cNvSpPr/>
          <p:nvPr/>
        </p:nvSpPr>
        <p:spPr>
          <a:xfrm>
            <a:off x="-1045365" y="5380207"/>
            <a:ext cx="4800601" cy="276999"/>
          </a:xfrm>
          <a:prstGeom prst="rect">
            <a:avLst/>
          </a:prstGeom>
        </p:spPr>
        <p:txBody>
          <a:bodyPr wrap="square">
            <a:spAutoFit/>
          </a:bodyPr>
          <a:lstStyle/>
          <a:p>
            <a:pPr algn="r"/>
            <a:r>
              <a:rPr lang="en-US" sz="1200" dirty="0"/>
              <a:t>Source: SPAR</a:t>
            </a:r>
          </a:p>
        </p:txBody>
      </p:sp>
    </p:spTree>
    <p:extLst>
      <p:ext uri="{BB962C8B-B14F-4D97-AF65-F5344CB8AC3E}">
        <p14:creationId xmlns:p14="http://schemas.microsoft.com/office/powerpoint/2010/main" val="2037534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Sensor Fusion</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25</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2" y="548640"/>
            <a:ext cx="7918938" cy="830997"/>
          </a:xfrm>
          <a:prstGeom prst="rect">
            <a:avLst/>
          </a:prstGeom>
          <a:noFill/>
        </p:spPr>
        <p:txBody>
          <a:bodyPr wrap="square" rtlCol="0">
            <a:spAutoFit/>
          </a:bodyPr>
          <a:lstStyle/>
          <a:p>
            <a:r>
              <a:rPr lang="en-US" sz="2400" b="1" dirty="0">
                <a:solidFill>
                  <a:srgbClr val="0021A5"/>
                </a:solidFill>
              </a:rPr>
              <a:t>Examples:</a:t>
            </a:r>
          </a:p>
          <a:p>
            <a:pPr marL="342900" indent="-342900">
              <a:buFont typeface="Arial" panose="020B0604020202020204" pitchFamily="34" charset="0"/>
              <a:buChar char="•"/>
            </a:pPr>
            <a:r>
              <a:rPr lang="en-US" sz="2400" b="1" dirty="0" err="1">
                <a:solidFill>
                  <a:srgbClr val="0021A5"/>
                </a:solidFill>
              </a:rPr>
              <a:t>GeoCue</a:t>
            </a:r>
            <a:r>
              <a:rPr lang="en-US" sz="2400" b="1" dirty="0">
                <a:solidFill>
                  <a:srgbClr val="0021A5"/>
                </a:solidFill>
              </a:rPr>
              <a:t> - True View</a:t>
            </a:r>
          </a:p>
        </p:txBody>
      </p:sp>
      <p:pic>
        <p:nvPicPr>
          <p:cNvPr id="4" name="Picture 3">
            <a:extLst>
              <a:ext uri="{FF2B5EF4-FFF2-40B4-BE49-F238E27FC236}">
                <a16:creationId xmlns:a16="http://schemas.microsoft.com/office/drawing/2014/main" id="{64589C6B-0106-4A4A-A5A0-5EC4B29B373C}"/>
              </a:ext>
            </a:extLst>
          </p:cNvPr>
          <p:cNvPicPr>
            <a:picLocks noChangeAspect="1"/>
          </p:cNvPicPr>
          <p:nvPr/>
        </p:nvPicPr>
        <p:blipFill rotWithShape="1">
          <a:blip r:embed="rId3"/>
          <a:srcRect l="9048" t="10001" r="11905" b="6521"/>
          <a:stretch/>
        </p:blipFill>
        <p:spPr>
          <a:xfrm>
            <a:off x="990600" y="1617272"/>
            <a:ext cx="4800601" cy="2776251"/>
          </a:xfrm>
          <a:prstGeom prst="rect">
            <a:avLst/>
          </a:prstGeom>
        </p:spPr>
      </p:pic>
      <p:sp>
        <p:nvSpPr>
          <p:cNvPr id="10" name="Rectangle 9">
            <a:extLst>
              <a:ext uri="{FF2B5EF4-FFF2-40B4-BE49-F238E27FC236}">
                <a16:creationId xmlns:a16="http://schemas.microsoft.com/office/drawing/2014/main" id="{08EF326B-1684-4E47-A55F-5BE67368FB12}"/>
              </a:ext>
            </a:extLst>
          </p:cNvPr>
          <p:cNvSpPr/>
          <p:nvPr/>
        </p:nvSpPr>
        <p:spPr>
          <a:xfrm>
            <a:off x="990600" y="4116524"/>
            <a:ext cx="4800601" cy="276999"/>
          </a:xfrm>
          <a:prstGeom prst="rect">
            <a:avLst/>
          </a:prstGeom>
        </p:spPr>
        <p:txBody>
          <a:bodyPr wrap="square">
            <a:spAutoFit/>
          </a:bodyPr>
          <a:lstStyle/>
          <a:p>
            <a:pPr algn="r"/>
            <a:r>
              <a:rPr lang="en-US" sz="1200" dirty="0"/>
              <a:t>Source: </a:t>
            </a:r>
            <a:r>
              <a:rPr lang="en-US" sz="1200" dirty="0" err="1"/>
              <a:t>Geocue</a:t>
            </a:r>
            <a:endParaRPr lang="en-US" sz="1200" dirty="0"/>
          </a:p>
        </p:txBody>
      </p:sp>
      <p:pic>
        <p:nvPicPr>
          <p:cNvPr id="7" name="Picture 6">
            <a:extLst>
              <a:ext uri="{FF2B5EF4-FFF2-40B4-BE49-F238E27FC236}">
                <a16:creationId xmlns:a16="http://schemas.microsoft.com/office/drawing/2014/main" id="{0F887C72-EA8D-462B-9522-D072DDC8ED93}"/>
              </a:ext>
            </a:extLst>
          </p:cNvPr>
          <p:cNvPicPr>
            <a:picLocks noChangeAspect="1"/>
          </p:cNvPicPr>
          <p:nvPr/>
        </p:nvPicPr>
        <p:blipFill>
          <a:blip r:embed="rId4"/>
          <a:stretch>
            <a:fillRect/>
          </a:stretch>
        </p:blipFill>
        <p:spPr>
          <a:xfrm>
            <a:off x="2590801" y="4631158"/>
            <a:ext cx="6400800" cy="1572242"/>
          </a:xfrm>
          <a:prstGeom prst="rect">
            <a:avLst/>
          </a:prstGeom>
        </p:spPr>
      </p:pic>
    </p:spTree>
    <p:extLst>
      <p:ext uri="{BB962C8B-B14F-4D97-AF65-F5344CB8AC3E}">
        <p14:creationId xmlns:p14="http://schemas.microsoft.com/office/powerpoint/2010/main" val="1663075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Sensor Fusion</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26</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2" y="548640"/>
            <a:ext cx="7918938" cy="830997"/>
          </a:xfrm>
          <a:prstGeom prst="rect">
            <a:avLst/>
          </a:prstGeom>
          <a:noFill/>
        </p:spPr>
        <p:txBody>
          <a:bodyPr wrap="square" rtlCol="0">
            <a:spAutoFit/>
          </a:bodyPr>
          <a:lstStyle/>
          <a:p>
            <a:r>
              <a:rPr lang="en-US" sz="2400" b="1" dirty="0">
                <a:solidFill>
                  <a:srgbClr val="0021A5"/>
                </a:solidFill>
              </a:rPr>
              <a:t>Examples:</a:t>
            </a:r>
          </a:p>
          <a:p>
            <a:pPr marL="342900" indent="-342900">
              <a:buFont typeface="Arial" panose="020B0604020202020204" pitchFamily="34" charset="0"/>
              <a:buChar char="•"/>
            </a:pPr>
            <a:r>
              <a:rPr lang="en-US" sz="2400" b="1" dirty="0" err="1">
                <a:solidFill>
                  <a:srgbClr val="0021A5"/>
                </a:solidFill>
              </a:rPr>
              <a:t>GatorEye</a:t>
            </a:r>
            <a:r>
              <a:rPr lang="en-US" sz="2400" b="1" dirty="0">
                <a:solidFill>
                  <a:srgbClr val="0021A5"/>
                </a:solidFill>
              </a:rPr>
              <a:t> – Unmanned Flying Laboratory</a:t>
            </a:r>
          </a:p>
        </p:txBody>
      </p:sp>
      <p:pic>
        <p:nvPicPr>
          <p:cNvPr id="13" name="Picture 3" descr="X:\Conferences_Presentations_Posters\2011 063011 Vitousek Ecosystems Hilo HI 10 minute\Introduction to CAO-2 AToMS_Page_2.tiff">
            <a:extLst>
              <a:ext uri="{FF2B5EF4-FFF2-40B4-BE49-F238E27FC236}">
                <a16:creationId xmlns:a16="http://schemas.microsoft.com/office/drawing/2014/main" id="{DBAFA82C-E74E-4553-9B88-439614511B7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7975" y="1524000"/>
            <a:ext cx="5867400" cy="51763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509FA0F-3DBD-4B9A-B01A-91FB3233ACCE}"/>
              </a:ext>
            </a:extLst>
          </p:cNvPr>
          <p:cNvPicPr>
            <a:picLocks noChangeAspect="1"/>
          </p:cNvPicPr>
          <p:nvPr/>
        </p:nvPicPr>
        <p:blipFill>
          <a:blip r:embed="rId4"/>
          <a:stretch>
            <a:fillRect/>
          </a:stretch>
        </p:blipFill>
        <p:spPr>
          <a:xfrm>
            <a:off x="6458455" y="3343275"/>
            <a:ext cx="2529970" cy="1537825"/>
          </a:xfrm>
          <a:prstGeom prst="rect">
            <a:avLst/>
          </a:prstGeom>
        </p:spPr>
      </p:pic>
      <p:pic>
        <p:nvPicPr>
          <p:cNvPr id="15" name="Picture 2" descr="Spreading Wings S1000 With UAV Lidar Sensor">
            <a:extLst>
              <a:ext uri="{FF2B5EF4-FFF2-40B4-BE49-F238E27FC236}">
                <a16:creationId xmlns:a16="http://schemas.microsoft.com/office/drawing/2014/main" id="{B2C84764-C3C5-469A-92AB-A42F0C1AB7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433" y="5026731"/>
            <a:ext cx="2302014" cy="145026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8EF326B-1684-4E47-A55F-5BE67368FB12}"/>
              </a:ext>
            </a:extLst>
          </p:cNvPr>
          <p:cNvSpPr/>
          <p:nvPr/>
        </p:nvSpPr>
        <p:spPr>
          <a:xfrm>
            <a:off x="-1652588" y="6293152"/>
            <a:ext cx="4800601" cy="276999"/>
          </a:xfrm>
          <a:prstGeom prst="rect">
            <a:avLst/>
          </a:prstGeom>
        </p:spPr>
        <p:txBody>
          <a:bodyPr wrap="square">
            <a:spAutoFit/>
          </a:bodyPr>
          <a:lstStyle/>
          <a:p>
            <a:pPr algn="r"/>
            <a:r>
              <a:rPr lang="en-US" sz="1200" dirty="0">
                <a:solidFill>
                  <a:schemeClr val="bg1"/>
                </a:solidFill>
              </a:rPr>
              <a:t>Source: E. Broadbent</a:t>
            </a:r>
          </a:p>
        </p:txBody>
      </p:sp>
    </p:spTree>
    <p:extLst>
      <p:ext uri="{BB962C8B-B14F-4D97-AF65-F5344CB8AC3E}">
        <p14:creationId xmlns:p14="http://schemas.microsoft.com/office/powerpoint/2010/main" val="2606811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0" y="28184"/>
            <a:ext cx="8229600" cy="6172200"/>
          </a:xfrm>
        </p:spPr>
        <p:txBody>
          <a:bodyPr rtlCol="0">
            <a:normAutofit/>
          </a:bodyPr>
          <a:lstStyle/>
          <a:p>
            <a:pPr marL="0" indent="0" algn="ctr">
              <a:buNone/>
              <a:defRPr/>
            </a:pPr>
            <a:r>
              <a:rPr lang="en-US" sz="4000" b="1" dirty="0">
                <a:solidFill>
                  <a:schemeClr val="tx2"/>
                </a:solidFill>
                <a:latin typeface="+mn-lt"/>
                <a:ea typeface="+mj-ea"/>
                <a:cs typeface="+mj-cs"/>
              </a:rPr>
              <a:t>THANK YOU!</a:t>
            </a:r>
          </a:p>
          <a:p>
            <a:pPr marL="0" indent="0" algn="ctr">
              <a:buNone/>
              <a:defRPr/>
            </a:pPr>
            <a:r>
              <a:rPr lang="en-US" sz="4000" b="1" dirty="0">
                <a:solidFill>
                  <a:schemeClr val="tx2"/>
                </a:solidFill>
                <a:ea typeface="+mj-ea"/>
                <a:cs typeface="+mj-cs"/>
              </a:rPr>
              <a:t>?s</a:t>
            </a:r>
            <a:endParaRPr lang="en-US" sz="4000" b="1" dirty="0">
              <a:solidFill>
                <a:schemeClr val="tx2"/>
              </a:solidFill>
              <a:latin typeface="+mn-lt"/>
              <a:ea typeface="+mj-ea"/>
              <a:cs typeface="+mj-cs"/>
            </a:endParaRPr>
          </a:p>
        </p:txBody>
      </p:sp>
      <p:sp>
        <p:nvSpPr>
          <p:cNvPr id="6" name="Date Placeholder 5">
            <a:extLst>
              <a:ext uri="{FF2B5EF4-FFF2-40B4-BE49-F238E27FC236}">
                <a16:creationId xmlns:a16="http://schemas.microsoft.com/office/drawing/2014/main" id="{C754F279-50C7-42CC-95A1-CB19C54CD9E5}"/>
              </a:ext>
            </a:extLst>
          </p:cNvPr>
          <p:cNvSpPr>
            <a:spLocks noGrp="1"/>
          </p:cNvSpPr>
          <p:nvPr>
            <p:ph type="dt" sz="half" idx="10"/>
          </p:nvPr>
        </p:nvSpPr>
        <p:spPr/>
        <p:txBody>
          <a:bodyPr/>
          <a:lstStyle/>
          <a:p>
            <a:r>
              <a:rPr lang="en-US"/>
              <a:t>11/7/2019</a:t>
            </a:r>
          </a:p>
        </p:txBody>
      </p:sp>
      <p:sp>
        <p:nvSpPr>
          <p:cNvPr id="9" name="Footer Placeholder 8">
            <a:extLst>
              <a:ext uri="{FF2B5EF4-FFF2-40B4-BE49-F238E27FC236}">
                <a16:creationId xmlns:a16="http://schemas.microsoft.com/office/drawing/2014/main" id="{CAA40A3D-63E9-4954-8B3C-5CAFB65B6F12}"/>
              </a:ext>
            </a:extLst>
          </p:cNvPr>
          <p:cNvSpPr>
            <a:spLocks noGrp="1"/>
          </p:cNvSpPr>
          <p:nvPr>
            <p:ph type="ftr" sz="quarter" idx="11"/>
          </p:nvPr>
        </p:nvSpPr>
        <p:spPr/>
        <p:txBody>
          <a:bodyPr/>
          <a:lstStyle/>
          <a:p>
            <a:r>
              <a:rPr lang="de-DE"/>
              <a:t>Benjamin - SWFL GIS Symposium</a:t>
            </a:r>
            <a:endParaRPr lang="en-US" dirty="0"/>
          </a:p>
        </p:txBody>
      </p:sp>
      <p:sp>
        <p:nvSpPr>
          <p:cNvPr id="8" name="Slide Number Placeholder 7">
            <a:extLst>
              <a:ext uri="{FF2B5EF4-FFF2-40B4-BE49-F238E27FC236}">
                <a16:creationId xmlns:a16="http://schemas.microsoft.com/office/drawing/2014/main" id="{7902DC58-0CC8-4965-A572-C869B8FB2314}"/>
              </a:ext>
            </a:extLst>
          </p:cNvPr>
          <p:cNvSpPr>
            <a:spLocks noGrp="1"/>
          </p:cNvSpPr>
          <p:nvPr>
            <p:ph type="sldNum" sz="quarter" idx="12"/>
          </p:nvPr>
        </p:nvSpPr>
        <p:spPr/>
        <p:txBody>
          <a:bodyPr/>
          <a:lstStyle/>
          <a:p>
            <a:fld id="{1C5A9799-C2AE-4840-9ED3-F39794497DEB}" type="slidenum">
              <a:rPr lang="en-US" smtClean="0"/>
              <a:pPr/>
              <a:t>27</a:t>
            </a:fld>
            <a:endParaRPr lang="en-US" dirty="0"/>
          </a:p>
        </p:txBody>
      </p:sp>
      <p:pic>
        <p:nvPicPr>
          <p:cNvPr id="5" name="Picture 2" descr="C:\Users\abenjamin1\Documents\abenjamin1_H\FLREC__ProgramDev\Imagery_Promo_Materials\Images\Geomatics_General\Albert_Dancing_U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1389640"/>
            <a:ext cx="3962410" cy="5038794"/>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txBox="1">
            <a:spLocks/>
          </p:cNvSpPr>
          <p:nvPr/>
        </p:nvSpPr>
        <p:spPr>
          <a:xfrm>
            <a:off x="60062" y="3114538"/>
            <a:ext cx="3962400" cy="1447800"/>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b="0" i="0" u="none"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dirty="0">
                <a:solidFill>
                  <a:schemeClr val="tx1"/>
                </a:solidFill>
                <a:latin typeface="+mn-lt"/>
                <a:hlinkClick r:id="rId4"/>
              </a:rPr>
              <a:t>abenjamin1@ufl.edu</a:t>
            </a:r>
            <a:endParaRPr lang="en-US" dirty="0">
              <a:solidFill>
                <a:schemeClr val="tx1"/>
              </a:solidFill>
              <a:latin typeface="+mn-lt"/>
            </a:endParaRPr>
          </a:p>
          <a:p>
            <a:pPr marL="0" indent="0" algn="ctr">
              <a:buNone/>
            </a:pPr>
            <a:r>
              <a:rPr lang="en-US" dirty="0">
                <a:solidFill>
                  <a:schemeClr val="tx1"/>
                </a:solidFill>
                <a:latin typeface="+mn-lt"/>
              </a:rPr>
              <a:t>mygeomatics.com</a:t>
            </a:r>
          </a:p>
        </p:txBody>
      </p:sp>
      <p:sp>
        <p:nvSpPr>
          <p:cNvPr id="10" name="Subtitle 2">
            <a:extLst>
              <a:ext uri="{FF2B5EF4-FFF2-40B4-BE49-F238E27FC236}">
                <a16:creationId xmlns:a16="http://schemas.microsoft.com/office/drawing/2014/main" id="{7D1FD188-739E-4C97-8C12-61BB65D979B6}"/>
              </a:ext>
            </a:extLst>
          </p:cNvPr>
          <p:cNvSpPr txBox="1">
            <a:spLocks/>
          </p:cNvSpPr>
          <p:nvPr/>
        </p:nvSpPr>
        <p:spPr>
          <a:xfrm>
            <a:off x="9448800" y="3114284"/>
            <a:ext cx="3962400" cy="1447800"/>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b="0" i="0" u="none"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dirty="0">
                <a:solidFill>
                  <a:schemeClr val="tx1"/>
                </a:solidFill>
                <a:latin typeface="+mn-lt"/>
                <a:hlinkClick r:id="rId4"/>
              </a:rPr>
              <a:t>abenjamin1@ufl.edu</a:t>
            </a:r>
            <a:endParaRPr lang="en-US" dirty="0">
              <a:solidFill>
                <a:schemeClr val="tx1"/>
              </a:solidFill>
              <a:latin typeface="+mn-lt"/>
            </a:endParaRPr>
          </a:p>
          <a:p>
            <a:pPr marL="0" indent="0" algn="ctr">
              <a:buNone/>
            </a:pPr>
            <a:r>
              <a:rPr lang="en-US" dirty="0">
                <a:solidFill>
                  <a:schemeClr val="tx1"/>
                </a:solidFill>
                <a:latin typeface="+mn-lt"/>
              </a:rPr>
              <a:t>mygeomatics.com</a:t>
            </a:r>
          </a:p>
          <a:p>
            <a:pPr marL="0" indent="0" algn="ctr">
              <a:buNone/>
            </a:pPr>
            <a:endParaRPr lang="en-US" dirty="0">
              <a:solidFill>
                <a:schemeClr val="tx1"/>
              </a:solidFill>
              <a:latin typeface="+mn-lt"/>
            </a:endParaRPr>
          </a:p>
          <a:p>
            <a:pPr marL="0" indent="0" algn="ctr">
              <a:buNone/>
            </a:pPr>
            <a:r>
              <a:rPr lang="en-US" dirty="0">
                <a:solidFill>
                  <a:schemeClr val="tx1"/>
                </a:solidFill>
                <a:latin typeface="+mn-lt"/>
                <a:hlinkClick r:id="rId5"/>
              </a:rPr>
              <a:t>earl@gpserv.com</a:t>
            </a:r>
            <a:endParaRPr lang="en-US" dirty="0">
              <a:solidFill>
                <a:schemeClr val="tx1"/>
              </a:solidFill>
              <a:latin typeface="+mn-lt"/>
            </a:endParaRPr>
          </a:p>
          <a:p>
            <a:pPr marL="0" indent="0" algn="ctr">
              <a:buNone/>
            </a:pPr>
            <a:r>
              <a:rPr lang="en-US" dirty="0">
                <a:solidFill>
                  <a:schemeClr val="tx1"/>
                </a:solidFill>
                <a:latin typeface="+mn-lt"/>
              </a:rPr>
              <a:t>www.gpserv.com</a:t>
            </a:r>
          </a:p>
        </p:txBody>
      </p:sp>
    </p:spTree>
    <p:extLst>
      <p:ext uri="{BB962C8B-B14F-4D97-AF65-F5344CB8AC3E}">
        <p14:creationId xmlns:p14="http://schemas.microsoft.com/office/powerpoint/2010/main" val="503735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hotfrog.com.au/companies/Positive-Survey-Solutions/images/Positive-Survey-Solutions_42327_ima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5653087"/>
            <a:ext cx="1866900" cy="12049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mycoordinates.org/wp-content/uploads/2012/07/porteman3.png"/>
          <p:cNvPicPr>
            <a:picLocks noChangeAspect="1" noChangeArrowheads="1"/>
          </p:cNvPicPr>
          <p:nvPr/>
        </p:nvPicPr>
        <p:blipFill rotWithShape="1">
          <a:blip r:embed="rId3">
            <a:extLst>
              <a:ext uri="{28A0092B-C50C-407E-A947-70E740481C1C}">
                <a14:useLocalDpi xmlns:a14="http://schemas.microsoft.com/office/drawing/2010/main" val="0"/>
              </a:ext>
            </a:extLst>
          </a:blip>
          <a:srcRect l="17736"/>
          <a:stretch/>
        </p:blipFill>
        <p:spPr bwMode="auto">
          <a:xfrm>
            <a:off x="1352549" y="3886200"/>
            <a:ext cx="5124451" cy="2896693"/>
          </a:xfrm>
          <a:prstGeom prst="rect">
            <a:avLst/>
          </a:prstGeom>
          <a:noFill/>
          <a:extLst>
            <a:ext uri="{909E8E84-426E-40DD-AFC4-6F175D3DCCD1}">
              <a14:hiddenFill xmlns:a14="http://schemas.microsoft.com/office/drawing/2010/main">
                <a:solidFill>
                  <a:srgbClr val="FFFFFF"/>
                </a:solidFill>
              </a14:hiddenFill>
            </a:ext>
          </a:extLst>
        </p:spPr>
      </p:pic>
      <p:sp>
        <p:nvSpPr>
          <p:cNvPr id="39938" name="Rectangle 2"/>
          <p:cNvSpPr>
            <a:spLocks noGrp="1" noChangeArrowheads="1"/>
          </p:cNvSpPr>
          <p:nvPr>
            <p:ph type="title"/>
          </p:nvPr>
        </p:nvSpPr>
        <p:spPr/>
        <p:txBody>
          <a:bodyPr vert="horz" lIns="91440" tIns="45720" rIns="91440" bIns="45720" rtlCol="0" anchor="b">
            <a:noAutofit/>
          </a:bodyPr>
          <a:lstStyle/>
          <a:p>
            <a:r>
              <a:rPr lang="en-US" b="1" dirty="0">
                <a:effectLst/>
              </a:rPr>
              <a:t>UAS Background: Why UAS Aerial Imaging?</a:t>
            </a:r>
          </a:p>
        </p:txBody>
      </p:sp>
      <p:sp>
        <p:nvSpPr>
          <p:cNvPr id="39939" name="Rectangle 3"/>
          <p:cNvSpPr>
            <a:spLocks noGrp="1" noChangeArrowheads="1"/>
          </p:cNvSpPr>
          <p:nvPr>
            <p:ph idx="1"/>
          </p:nvPr>
        </p:nvSpPr>
        <p:spPr>
          <a:xfrm>
            <a:off x="304800" y="793688"/>
            <a:ext cx="6474618" cy="2970498"/>
          </a:xfrm>
        </p:spPr>
        <p:txBody>
          <a:bodyPr>
            <a:normAutofit fontScale="92500" lnSpcReduction="10000"/>
          </a:bodyPr>
          <a:lstStyle/>
          <a:p>
            <a:r>
              <a:rPr lang="en-US" dirty="0"/>
              <a:t>Fills cost effective niche in geospatial data acquisition between traditional surveying technologies and traditional photogrammetry</a:t>
            </a:r>
          </a:p>
          <a:p>
            <a:endParaRPr lang="en-US" dirty="0"/>
          </a:p>
          <a:p>
            <a:r>
              <a:rPr lang="en-US" dirty="0"/>
              <a:t>Rapid mobilization/deployment for </a:t>
            </a:r>
            <a:r>
              <a:rPr lang="en-US" dirty="0" err="1"/>
              <a:t>sUAS</a:t>
            </a:r>
            <a:endParaRPr lang="en-US" dirty="0"/>
          </a:p>
          <a:p>
            <a:endParaRPr lang="en-US" dirty="0"/>
          </a:p>
          <a:p>
            <a:r>
              <a:rPr lang="en-US" dirty="0"/>
              <a:t>High spatial res. (GSD) data acquisition </a:t>
            </a:r>
          </a:p>
          <a:p>
            <a:pPr lvl="1"/>
            <a:r>
              <a:rPr lang="en-US" dirty="0"/>
              <a:t>f(flying height, side/end overlap) </a:t>
            </a:r>
          </a:p>
          <a:p>
            <a:endParaRPr lang="en-US" dirty="0"/>
          </a:p>
        </p:txBody>
      </p:sp>
      <p:sp>
        <p:nvSpPr>
          <p:cNvPr id="2" name="Date Placeholder 1">
            <a:extLst>
              <a:ext uri="{FF2B5EF4-FFF2-40B4-BE49-F238E27FC236}">
                <a16:creationId xmlns:a16="http://schemas.microsoft.com/office/drawing/2014/main" id="{23A29A58-1AE6-441F-8783-3EA1917B99A7}"/>
              </a:ext>
            </a:extLst>
          </p:cNvPr>
          <p:cNvSpPr>
            <a:spLocks noGrp="1"/>
          </p:cNvSpPr>
          <p:nvPr>
            <p:ph type="dt" sz="half" idx="10"/>
          </p:nvPr>
        </p:nvSpPr>
        <p:spPr/>
        <p:txBody>
          <a:bodyPr/>
          <a:lstStyle/>
          <a:p>
            <a:r>
              <a:rPr lang="en-US"/>
              <a:t>11/7/2019</a:t>
            </a:r>
            <a:endParaRPr lang="en-US" dirty="0"/>
          </a:p>
        </p:txBody>
      </p:sp>
      <p:sp>
        <p:nvSpPr>
          <p:cNvPr id="3" name="Footer Placeholder 2">
            <a:extLst>
              <a:ext uri="{FF2B5EF4-FFF2-40B4-BE49-F238E27FC236}">
                <a16:creationId xmlns:a16="http://schemas.microsoft.com/office/drawing/2014/main" id="{B306B2D8-1E6E-4867-AA2A-60A72F4BF28C}"/>
              </a:ext>
            </a:extLst>
          </p:cNvPr>
          <p:cNvSpPr>
            <a:spLocks noGrp="1"/>
          </p:cNvSpPr>
          <p:nvPr>
            <p:ph type="ftr" sz="quarter" idx="11"/>
          </p:nvPr>
        </p:nvSpPr>
        <p:spPr/>
        <p:txBody>
          <a:bodyPr/>
          <a:lstStyle/>
          <a:p>
            <a:r>
              <a:rPr lang="de-DE" dirty="0"/>
              <a:t>Benjamin - SWFL GIS Symposium</a:t>
            </a:r>
            <a:endParaRPr lang="en-US" dirty="0"/>
          </a:p>
        </p:txBody>
      </p:sp>
      <p:sp>
        <p:nvSpPr>
          <p:cNvPr id="4" name="Slide Number Placeholder 3">
            <a:extLst>
              <a:ext uri="{FF2B5EF4-FFF2-40B4-BE49-F238E27FC236}">
                <a16:creationId xmlns:a16="http://schemas.microsoft.com/office/drawing/2014/main" id="{66B183E6-F6B5-4EC4-B50F-F005A7B4EDC9}"/>
              </a:ext>
            </a:extLst>
          </p:cNvPr>
          <p:cNvSpPr>
            <a:spLocks noGrp="1"/>
          </p:cNvSpPr>
          <p:nvPr>
            <p:ph type="sldNum" sz="quarter" idx="12"/>
          </p:nvPr>
        </p:nvSpPr>
        <p:spPr/>
        <p:txBody>
          <a:bodyPr/>
          <a:lstStyle/>
          <a:p>
            <a:fld id="{1C5A9799-C2AE-4840-9ED3-F39794497DEB}" type="slidenum">
              <a:rPr lang="en-US" smtClean="0"/>
              <a:pPr/>
              <a:t>3</a:t>
            </a:fld>
            <a:endParaRPr lang="en-US" dirty="0"/>
          </a:p>
        </p:txBody>
      </p:sp>
      <p:pic>
        <p:nvPicPr>
          <p:cNvPr id="6" name="Picture 4" descr="satellite_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86600" y="1403152"/>
            <a:ext cx="1884363" cy="14224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http://montereybay.noaa.gov/research/platforms/images/twinotte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86600" y="2973339"/>
            <a:ext cx="1860550" cy="97948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M:\Marcom\Images\X100_Flying\Gatewing X100 flying.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86600" y="4088656"/>
            <a:ext cx="1860550" cy="14732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5531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1042" y="691552"/>
            <a:ext cx="8401917" cy="6166446"/>
          </a:xfrm>
          <a:prstGeom prst="rect">
            <a:avLst/>
          </a:prstGeom>
        </p:spPr>
      </p:pic>
      <p:sp>
        <p:nvSpPr>
          <p:cNvPr id="2" name="Title 1"/>
          <p:cNvSpPr>
            <a:spLocks noGrp="1"/>
          </p:cNvSpPr>
          <p:nvPr>
            <p:ph type="title"/>
          </p:nvPr>
        </p:nvSpPr>
        <p:spPr>
          <a:xfrm>
            <a:off x="0" y="0"/>
            <a:ext cx="9144000" cy="548640"/>
          </a:xfrm>
        </p:spPr>
        <p:txBody>
          <a:bodyPr>
            <a:noAutofit/>
          </a:bodyPr>
          <a:lstStyle/>
          <a:p>
            <a:r>
              <a:rPr lang="en-US" dirty="0"/>
              <a:t>UAS Background: Why UAS Aerial Imaging?</a:t>
            </a:r>
            <a:endParaRPr lang="en-US" sz="3200" b="1" dirty="0">
              <a:effectLst/>
            </a:endParaRPr>
          </a:p>
        </p:txBody>
      </p:sp>
      <p:sp>
        <p:nvSpPr>
          <p:cNvPr id="4" name="Date Placeholder 3">
            <a:extLst>
              <a:ext uri="{FF2B5EF4-FFF2-40B4-BE49-F238E27FC236}">
                <a16:creationId xmlns:a16="http://schemas.microsoft.com/office/drawing/2014/main" id="{422B109B-845D-441D-9910-9D09CD83441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31F2624E-CF0E-4D22-A802-189C6FC720EE}"/>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47DB98D9-F24C-482B-8224-58454119B6FF}"/>
              </a:ext>
            </a:extLst>
          </p:cNvPr>
          <p:cNvSpPr>
            <a:spLocks noGrp="1"/>
          </p:cNvSpPr>
          <p:nvPr>
            <p:ph type="sldNum" sz="quarter" idx="12"/>
          </p:nvPr>
        </p:nvSpPr>
        <p:spPr/>
        <p:txBody>
          <a:bodyPr/>
          <a:lstStyle/>
          <a:p>
            <a:fld id="{1C5A9799-C2AE-4840-9ED3-F39794497DEB}" type="slidenum">
              <a:rPr lang="en-US" smtClean="0"/>
              <a:pPr/>
              <a:t>4</a:t>
            </a:fld>
            <a:endParaRPr lang="en-US" dirty="0"/>
          </a:p>
        </p:txBody>
      </p:sp>
    </p:spTree>
    <p:extLst>
      <p:ext uri="{BB962C8B-B14F-4D97-AF65-F5344CB8AC3E}">
        <p14:creationId xmlns:p14="http://schemas.microsoft.com/office/powerpoint/2010/main" val="3125253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a:noAutofit/>
          </a:bodyPr>
          <a:lstStyle/>
          <a:p>
            <a:r>
              <a:rPr lang="en-US" dirty="0"/>
              <a:t>UAS Background: Why UAS Aerial Imaging?</a:t>
            </a:r>
            <a:endParaRPr lang="en-US" sz="3200" b="1" dirty="0">
              <a:effectLst/>
            </a:endParaRP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5</a:t>
            </a:fld>
            <a:endParaRPr lang="en-US" dirty="0"/>
          </a:p>
        </p:txBody>
      </p:sp>
      <p:sp>
        <p:nvSpPr>
          <p:cNvPr id="8" name="TextBox 7">
            <a:extLst>
              <a:ext uri="{FF2B5EF4-FFF2-40B4-BE49-F238E27FC236}">
                <a16:creationId xmlns:a16="http://schemas.microsoft.com/office/drawing/2014/main" id="{6C45A759-06F4-40EB-974B-9E419FB1A267}"/>
              </a:ext>
            </a:extLst>
          </p:cNvPr>
          <p:cNvSpPr txBox="1"/>
          <p:nvPr/>
        </p:nvSpPr>
        <p:spPr>
          <a:xfrm>
            <a:off x="5638800" y="6060180"/>
            <a:ext cx="3345147" cy="369332"/>
          </a:xfrm>
          <a:prstGeom prst="rect">
            <a:avLst/>
          </a:prstGeom>
          <a:noFill/>
        </p:spPr>
        <p:txBody>
          <a:bodyPr wrap="none" rtlCol="0">
            <a:spAutoFit/>
          </a:bodyPr>
          <a:lstStyle/>
          <a:p>
            <a:r>
              <a:rPr lang="en-US" dirty="0"/>
              <a:t>Orthophoto Mosaic – ZX5 – 100m</a:t>
            </a:r>
          </a:p>
        </p:txBody>
      </p:sp>
      <p:sp>
        <p:nvSpPr>
          <p:cNvPr id="9" name="TextBox 8">
            <a:extLst>
              <a:ext uri="{FF2B5EF4-FFF2-40B4-BE49-F238E27FC236}">
                <a16:creationId xmlns:a16="http://schemas.microsoft.com/office/drawing/2014/main" id="{CA8E50B0-8A96-4E08-8D11-6CF2E81C3388}"/>
              </a:ext>
            </a:extLst>
          </p:cNvPr>
          <p:cNvSpPr txBox="1"/>
          <p:nvPr/>
        </p:nvSpPr>
        <p:spPr>
          <a:xfrm>
            <a:off x="-25173" y="6060180"/>
            <a:ext cx="1456681" cy="369332"/>
          </a:xfrm>
          <a:prstGeom prst="rect">
            <a:avLst/>
          </a:prstGeom>
          <a:noFill/>
        </p:spPr>
        <p:txBody>
          <a:bodyPr wrap="none" rtlCol="0">
            <a:spAutoFit/>
          </a:bodyPr>
          <a:lstStyle/>
          <a:p>
            <a:r>
              <a:rPr lang="en-US" dirty="0"/>
              <a:t>NAIP Imagery</a:t>
            </a:r>
          </a:p>
        </p:txBody>
      </p:sp>
      <p:pic>
        <p:nvPicPr>
          <p:cNvPr id="10" name="Picture 9">
            <a:extLst>
              <a:ext uri="{FF2B5EF4-FFF2-40B4-BE49-F238E27FC236}">
                <a16:creationId xmlns:a16="http://schemas.microsoft.com/office/drawing/2014/main" id="{BEC49C6B-E34A-4298-85E2-589EB958CA48}"/>
              </a:ext>
            </a:extLst>
          </p:cNvPr>
          <p:cNvPicPr>
            <a:picLocks noChangeAspect="1"/>
          </p:cNvPicPr>
          <p:nvPr/>
        </p:nvPicPr>
        <p:blipFill rotWithShape="1">
          <a:blip r:embed="rId3"/>
          <a:srcRect l="46977" t="24532" r="1399" b="8887"/>
          <a:stretch/>
        </p:blipFill>
        <p:spPr>
          <a:xfrm>
            <a:off x="1068572" y="914400"/>
            <a:ext cx="7006856" cy="5083269"/>
          </a:xfrm>
          <a:prstGeom prst="rect">
            <a:avLst/>
          </a:prstGeom>
        </p:spPr>
      </p:pic>
    </p:spTree>
    <p:extLst>
      <p:ext uri="{BB962C8B-B14F-4D97-AF65-F5344CB8AC3E}">
        <p14:creationId xmlns:p14="http://schemas.microsoft.com/office/powerpoint/2010/main" val="118577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UAS Background: Why UAS Aerial Imaging?</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6</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1009651" y="2243840"/>
            <a:ext cx="6534149" cy="1200329"/>
          </a:xfrm>
          <a:prstGeom prst="rect">
            <a:avLst/>
          </a:prstGeom>
          <a:noFill/>
        </p:spPr>
        <p:txBody>
          <a:bodyPr wrap="square" rtlCol="0">
            <a:spAutoFit/>
          </a:bodyPr>
          <a:lstStyle/>
          <a:p>
            <a:pPr algn="ctr"/>
            <a:r>
              <a:rPr lang="en-US" sz="2400" b="1" dirty="0">
                <a:solidFill>
                  <a:srgbClr val="0021A5"/>
                </a:solidFill>
              </a:rPr>
              <a:t>UAS imagery can be processed to provide high spatial resolution maps that other data sources cannot match in terms of quality</a:t>
            </a:r>
          </a:p>
        </p:txBody>
      </p:sp>
    </p:spTree>
    <p:extLst>
      <p:ext uri="{BB962C8B-B14F-4D97-AF65-F5344CB8AC3E}">
        <p14:creationId xmlns:p14="http://schemas.microsoft.com/office/powerpoint/2010/main" val="1338079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Image result for vmap gps">
            <a:extLst>
              <a:ext uri="{FF2B5EF4-FFF2-40B4-BE49-F238E27FC236}">
                <a16:creationId xmlns:a16="http://schemas.microsoft.com/office/drawing/2014/main" id="{82101D13-9186-4F65-8DA1-37E0C14A8C6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61" r="68787" b="14546"/>
          <a:stretch/>
        </p:blipFill>
        <p:spPr bwMode="auto">
          <a:xfrm>
            <a:off x="4154581" y="5916838"/>
            <a:ext cx="855390" cy="913413"/>
          </a:xfrm>
          <a:prstGeom prst="rect">
            <a:avLst/>
          </a:prstGeom>
          <a:noFill/>
          <a:extLst>
            <a:ext uri="{909E8E84-426E-40DD-AFC4-6F175D3DCCD1}">
              <a14:hiddenFill xmlns:a14="http://schemas.microsoft.com/office/drawing/2010/main">
                <a:solidFill>
                  <a:srgbClr val="FFFFFF"/>
                </a:solidFill>
              </a14:hiddenFill>
            </a:ext>
          </a:extLst>
        </p:spPr>
      </p:pic>
      <p:sp>
        <p:nvSpPr>
          <p:cNvPr id="39938" name="Rectangle 2"/>
          <p:cNvSpPr>
            <a:spLocks noGrp="1" noChangeArrowheads="1"/>
          </p:cNvSpPr>
          <p:nvPr>
            <p:ph type="title"/>
          </p:nvPr>
        </p:nvSpPr>
        <p:spPr/>
        <p:txBody>
          <a:bodyPr vert="horz" lIns="91440" tIns="45720" rIns="91440" bIns="45720" rtlCol="0" anchor="b">
            <a:noAutofit/>
          </a:bodyPr>
          <a:lstStyle/>
          <a:p>
            <a:r>
              <a:rPr lang="en-US" dirty="0"/>
              <a:t>UAS Background: Components</a:t>
            </a:r>
          </a:p>
        </p:txBody>
      </p:sp>
      <p:sp>
        <p:nvSpPr>
          <p:cNvPr id="2" name="Date Placeholder 1">
            <a:extLst>
              <a:ext uri="{FF2B5EF4-FFF2-40B4-BE49-F238E27FC236}">
                <a16:creationId xmlns:a16="http://schemas.microsoft.com/office/drawing/2014/main" id="{23A29A58-1AE6-441F-8783-3EA1917B99A7}"/>
              </a:ext>
            </a:extLst>
          </p:cNvPr>
          <p:cNvSpPr>
            <a:spLocks noGrp="1"/>
          </p:cNvSpPr>
          <p:nvPr>
            <p:ph type="dt" sz="half" idx="10"/>
          </p:nvPr>
        </p:nvSpPr>
        <p:spPr/>
        <p:txBody>
          <a:bodyPr/>
          <a:lstStyle/>
          <a:p>
            <a:r>
              <a:rPr lang="en-US"/>
              <a:t>11/7/2019</a:t>
            </a:r>
          </a:p>
        </p:txBody>
      </p:sp>
      <p:sp>
        <p:nvSpPr>
          <p:cNvPr id="3" name="Footer Placeholder 2">
            <a:extLst>
              <a:ext uri="{FF2B5EF4-FFF2-40B4-BE49-F238E27FC236}">
                <a16:creationId xmlns:a16="http://schemas.microsoft.com/office/drawing/2014/main" id="{B306B2D8-1E6E-4867-AA2A-60A72F4BF28C}"/>
              </a:ext>
            </a:extLst>
          </p:cNvPr>
          <p:cNvSpPr>
            <a:spLocks noGrp="1"/>
          </p:cNvSpPr>
          <p:nvPr>
            <p:ph type="ftr" sz="quarter" idx="11"/>
          </p:nvPr>
        </p:nvSpPr>
        <p:spPr/>
        <p:txBody>
          <a:bodyPr/>
          <a:lstStyle/>
          <a:p>
            <a:r>
              <a:rPr lang="de-DE"/>
              <a:t>Benjamin - SWFL GIS Symposium</a:t>
            </a:r>
            <a:endParaRPr lang="en-US" dirty="0"/>
          </a:p>
        </p:txBody>
      </p:sp>
      <p:sp>
        <p:nvSpPr>
          <p:cNvPr id="4" name="Slide Number Placeholder 3">
            <a:extLst>
              <a:ext uri="{FF2B5EF4-FFF2-40B4-BE49-F238E27FC236}">
                <a16:creationId xmlns:a16="http://schemas.microsoft.com/office/drawing/2014/main" id="{66B183E6-F6B5-4EC4-B50F-F005A7B4EDC9}"/>
              </a:ext>
            </a:extLst>
          </p:cNvPr>
          <p:cNvSpPr>
            <a:spLocks noGrp="1"/>
          </p:cNvSpPr>
          <p:nvPr>
            <p:ph type="sldNum" sz="quarter" idx="12"/>
          </p:nvPr>
        </p:nvSpPr>
        <p:spPr/>
        <p:txBody>
          <a:bodyPr/>
          <a:lstStyle/>
          <a:p>
            <a:fld id="{1C5A9799-C2AE-4840-9ED3-F39794497DEB}" type="slidenum">
              <a:rPr lang="en-US" smtClean="0"/>
              <a:pPr/>
              <a:t>7</a:t>
            </a:fld>
            <a:endParaRPr lang="en-US" dirty="0"/>
          </a:p>
        </p:txBody>
      </p:sp>
      <p:sp>
        <p:nvSpPr>
          <p:cNvPr id="10" name="Oval 9">
            <a:extLst>
              <a:ext uri="{FF2B5EF4-FFF2-40B4-BE49-F238E27FC236}">
                <a16:creationId xmlns:a16="http://schemas.microsoft.com/office/drawing/2014/main" id="{A2E22DB2-24AD-4522-88B3-643D64D779A8}"/>
              </a:ext>
            </a:extLst>
          </p:cNvPr>
          <p:cNvSpPr/>
          <p:nvPr/>
        </p:nvSpPr>
        <p:spPr>
          <a:xfrm>
            <a:off x="1477013" y="1726937"/>
            <a:ext cx="5222343" cy="3184956"/>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buClrTx/>
            </a:pPr>
            <a:endParaRPr lang="en-US" sz="1800" kern="1200">
              <a:solidFill>
                <a:prstClr val="white"/>
              </a:solidFill>
              <a:latin typeface="Palatino Linotype"/>
            </a:endParaRPr>
          </a:p>
        </p:txBody>
      </p:sp>
      <p:pic>
        <p:nvPicPr>
          <p:cNvPr id="11" name="Picture 10">
            <a:extLst>
              <a:ext uri="{FF2B5EF4-FFF2-40B4-BE49-F238E27FC236}">
                <a16:creationId xmlns:a16="http://schemas.microsoft.com/office/drawing/2014/main" id="{245D99EB-75D9-4DCD-8065-86BD82A88F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141260" y="5263833"/>
            <a:ext cx="1102360" cy="826770"/>
          </a:xfrm>
          <a:prstGeom prst="rect">
            <a:avLst/>
          </a:prstGeom>
        </p:spPr>
      </p:pic>
      <p:pic>
        <p:nvPicPr>
          <p:cNvPr id="12" name="Picture 9">
            <a:extLst>
              <a:ext uri="{FF2B5EF4-FFF2-40B4-BE49-F238E27FC236}">
                <a16:creationId xmlns:a16="http://schemas.microsoft.com/office/drawing/2014/main" id="{C4DDDD9B-B3D7-4E31-B658-199CF25015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11" y="2258938"/>
            <a:ext cx="1223391" cy="811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a:extLst>
              <a:ext uri="{FF2B5EF4-FFF2-40B4-BE49-F238E27FC236}">
                <a16:creationId xmlns:a16="http://schemas.microsoft.com/office/drawing/2014/main" id="{82EB96EC-EAA7-4638-BDA5-577179CF2F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7533" t="64300"/>
          <a:stretch/>
        </p:blipFill>
        <p:spPr bwMode="auto">
          <a:xfrm>
            <a:off x="6699356" y="1587804"/>
            <a:ext cx="2323665" cy="74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528345CB-D34C-43E8-900B-7B10BA327BB4}"/>
              </a:ext>
            </a:extLst>
          </p:cNvPr>
          <p:cNvSpPr txBox="1"/>
          <p:nvPr/>
        </p:nvSpPr>
        <p:spPr>
          <a:xfrm>
            <a:off x="2071271" y="1357605"/>
            <a:ext cx="1770036" cy="738664"/>
          </a:xfrm>
          <a:prstGeom prst="rect">
            <a:avLst/>
          </a:prstGeom>
          <a:solidFill>
            <a:schemeClr val="bg1"/>
          </a:solidFill>
          <a:ln>
            <a:solidFill>
              <a:srgbClr val="0070C0"/>
            </a:solidFill>
          </a:ln>
        </p:spPr>
        <p:txBody>
          <a:bodyPr wrap="none" rtlCol="0">
            <a:spAutoFit/>
          </a:bodyPr>
          <a:lstStyle/>
          <a:p>
            <a:pPr algn="ctr">
              <a:buClrTx/>
            </a:pPr>
            <a:r>
              <a:rPr lang="en-US" sz="2400" b="1" kern="1200" dirty="0">
                <a:solidFill>
                  <a:prstClr val="black"/>
                </a:solidFill>
                <a:latin typeface="Palatino Linotype"/>
                <a:ea typeface="+mn-ea"/>
                <a:cs typeface="+mn-cs"/>
              </a:rPr>
              <a:t>Platform</a:t>
            </a:r>
          </a:p>
          <a:p>
            <a:pPr algn="ctr">
              <a:buClrTx/>
            </a:pPr>
            <a:r>
              <a:rPr lang="en-US" sz="1800" kern="1200" dirty="0">
                <a:solidFill>
                  <a:prstClr val="black"/>
                </a:solidFill>
                <a:latin typeface="Palatino Linotype"/>
                <a:ea typeface="+mn-ea"/>
                <a:cs typeface="+mn-cs"/>
              </a:rPr>
              <a:t>(motors, props)</a:t>
            </a:r>
          </a:p>
        </p:txBody>
      </p:sp>
      <p:sp>
        <p:nvSpPr>
          <p:cNvPr id="16" name="TextBox 15">
            <a:extLst>
              <a:ext uri="{FF2B5EF4-FFF2-40B4-BE49-F238E27FC236}">
                <a16:creationId xmlns:a16="http://schemas.microsoft.com/office/drawing/2014/main" id="{74C83A43-4304-4BCF-8911-321DAD15F32B}"/>
              </a:ext>
            </a:extLst>
          </p:cNvPr>
          <p:cNvSpPr txBox="1"/>
          <p:nvPr/>
        </p:nvSpPr>
        <p:spPr>
          <a:xfrm>
            <a:off x="5141273" y="4329631"/>
            <a:ext cx="1552028" cy="461665"/>
          </a:xfrm>
          <a:prstGeom prst="rect">
            <a:avLst/>
          </a:prstGeom>
          <a:solidFill>
            <a:schemeClr val="bg1"/>
          </a:solidFill>
          <a:ln>
            <a:solidFill>
              <a:srgbClr val="0070C0"/>
            </a:solidFill>
          </a:ln>
        </p:spPr>
        <p:txBody>
          <a:bodyPr wrap="none" rtlCol="0">
            <a:spAutoFit/>
          </a:bodyPr>
          <a:lstStyle/>
          <a:p>
            <a:pPr algn="ctr">
              <a:buClrTx/>
            </a:pPr>
            <a:r>
              <a:rPr lang="en-US" sz="2400" b="1" kern="1200" dirty="0">
                <a:solidFill>
                  <a:prstClr val="black"/>
                </a:solidFill>
                <a:latin typeface="Palatino Linotype"/>
                <a:ea typeface="+mn-ea"/>
                <a:cs typeface="+mn-cs"/>
              </a:rPr>
              <a:t>Autopilot</a:t>
            </a:r>
          </a:p>
        </p:txBody>
      </p:sp>
      <p:sp>
        <p:nvSpPr>
          <p:cNvPr id="17" name="TextBox 16">
            <a:extLst>
              <a:ext uri="{FF2B5EF4-FFF2-40B4-BE49-F238E27FC236}">
                <a16:creationId xmlns:a16="http://schemas.microsoft.com/office/drawing/2014/main" id="{F75561AB-3FDA-46BA-8174-04A998CAD359}"/>
              </a:ext>
            </a:extLst>
          </p:cNvPr>
          <p:cNvSpPr txBox="1"/>
          <p:nvPr/>
        </p:nvSpPr>
        <p:spPr>
          <a:xfrm>
            <a:off x="675805" y="3004583"/>
            <a:ext cx="1405300" cy="461665"/>
          </a:xfrm>
          <a:prstGeom prst="rect">
            <a:avLst/>
          </a:prstGeom>
          <a:solidFill>
            <a:schemeClr val="bg1"/>
          </a:solidFill>
          <a:ln>
            <a:solidFill>
              <a:srgbClr val="0070C0"/>
            </a:solidFill>
          </a:ln>
        </p:spPr>
        <p:txBody>
          <a:bodyPr wrap="square" rtlCol="0">
            <a:spAutoFit/>
          </a:bodyPr>
          <a:lstStyle/>
          <a:p>
            <a:pPr algn="ctr">
              <a:buClrTx/>
            </a:pPr>
            <a:r>
              <a:rPr lang="en-US" sz="2400" b="1" kern="1200" dirty="0">
                <a:solidFill>
                  <a:prstClr val="black"/>
                </a:solidFill>
                <a:latin typeface="Palatino Linotype"/>
                <a:ea typeface="+mn-ea"/>
                <a:cs typeface="+mn-cs"/>
              </a:rPr>
              <a:t>Airspace</a:t>
            </a:r>
          </a:p>
        </p:txBody>
      </p:sp>
      <p:sp>
        <p:nvSpPr>
          <p:cNvPr id="18" name="TextBox 17">
            <a:extLst>
              <a:ext uri="{FF2B5EF4-FFF2-40B4-BE49-F238E27FC236}">
                <a16:creationId xmlns:a16="http://schemas.microsoft.com/office/drawing/2014/main" id="{E1F29EE5-A7CF-4F5A-84A6-FC6C5087CF4B}"/>
              </a:ext>
            </a:extLst>
          </p:cNvPr>
          <p:cNvSpPr txBox="1"/>
          <p:nvPr/>
        </p:nvSpPr>
        <p:spPr>
          <a:xfrm>
            <a:off x="5057789" y="1712870"/>
            <a:ext cx="1405300" cy="461665"/>
          </a:xfrm>
          <a:prstGeom prst="rect">
            <a:avLst/>
          </a:prstGeom>
          <a:solidFill>
            <a:schemeClr val="bg1"/>
          </a:solidFill>
          <a:ln>
            <a:solidFill>
              <a:srgbClr val="0070C0"/>
            </a:solidFill>
          </a:ln>
        </p:spPr>
        <p:txBody>
          <a:bodyPr wrap="square" rtlCol="0">
            <a:spAutoFit/>
          </a:bodyPr>
          <a:lstStyle/>
          <a:p>
            <a:pPr algn="ctr">
              <a:buClrTx/>
            </a:pPr>
            <a:r>
              <a:rPr lang="en-US" sz="2400" b="1" kern="1200" dirty="0">
                <a:solidFill>
                  <a:prstClr val="black"/>
                </a:solidFill>
                <a:latin typeface="Palatino Linotype"/>
                <a:ea typeface="+mn-ea"/>
                <a:cs typeface="+mn-cs"/>
              </a:rPr>
              <a:t>Payload</a:t>
            </a:r>
          </a:p>
        </p:txBody>
      </p:sp>
      <p:grpSp>
        <p:nvGrpSpPr>
          <p:cNvPr id="19" name="Group 18">
            <a:extLst>
              <a:ext uri="{FF2B5EF4-FFF2-40B4-BE49-F238E27FC236}">
                <a16:creationId xmlns:a16="http://schemas.microsoft.com/office/drawing/2014/main" id="{898D1483-786B-483C-971C-1E888305D08F}"/>
              </a:ext>
            </a:extLst>
          </p:cNvPr>
          <p:cNvGrpSpPr/>
          <p:nvPr/>
        </p:nvGrpSpPr>
        <p:grpSpPr>
          <a:xfrm>
            <a:off x="2889555" y="2543867"/>
            <a:ext cx="2330971" cy="1466821"/>
            <a:chOff x="3707096" y="2971800"/>
            <a:chExt cx="1219200" cy="838200"/>
          </a:xfrm>
          <a:solidFill>
            <a:srgbClr val="FFFF00"/>
          </a:solidFill>
        </p:grpSpPr>
        <p:sp>
          <p:nvSpPr>
            <p:cNvPr id="20" name="Oval 19">
              <a:extLst>
                <a:ext uri="{FF2B5EF4-FFF2-40B4-BE49-F238E27FC236}">
                  <a16:creationId xmlns:a16="http://schemas.microsoft.com/office/drawing/2014/main" id="{A200C611-C6EE-432D-BAC6-6DED7EED6F1E}"/>
                </a:ext>
              </a:extLst>
            </p:cNvPr>
            <p:cNvSpPr/>
            <p:nvPr/>
          </p:nvSpPr>
          <p:spPr>
            <a:xfrm>
              <a:off x="3707096" y="2971800"/>
              <a:ext cx="1219200" cy="838200"/>
            </a:xfrm>
            <a:prstGeom prst="ellips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800" kern="1200">
                <a:solidFill>
                  <a:prstClr val="white"/>
                </a:solidFill>
                <a:latin typeface="Palatino Linotype"/>
              </a:endParaRPr>
            </a:p>
          </p:txBody>
        </p:sp>
        <p:sp>
          <p:nvSpPr>
            <p:cNvPr id="21" name="TextBox 20">
              <a:extLst>
                <a:ext uri="{FF2B5EF4-FFF2-40B4-BE49-F238E27FC236}">
                  <a16:creationId xmlns:a16="http://schemas.microsoft.com/office/drawing/2014/main" id="{6B7E3DC3-8149-46C9-92B7-832122EFB1F5}"/>
                </a:ext>
              </a:extLst>
            </p:cNvPr>
            <p:cNvSpPr txBox="1"/>
            <p:nvPr/>
          </p:nvSpPr>
          <p:spPr>
            <a:xfrm>
              <a:off x="3978057" y="3212697"/>
              <a:ext cx="653441" cy="369339"/>
            </a:xfrm>
            <a:prstGeom prst="rect">
              <a:avLst/>
            </a:prstGeom>
            <a:grpFill/>
            <a:ln w="57150">
              <a:noFill/>
            </a:ln>
          </p:spPr>
          <p:txBody>
            <a:bodyPr wrap="square" rtlCol="0">
              <a:spAutoFit/>
            </a:bodyPr>
            <a:lstStyle/>
            <a:p>
              <a:pPr>
                <a:buClrTx/>
              </a:pPr>
              <a:r>
                <a:rPr lang="en-US" sz="3600" b="1" kern="1200" dirty="0">
                  <a:solidFill>
                    <a:prstClr val="black"/>
                  </a:solidFill>
                  <a:latin typeface="Palatino Linotype"/>
                  <a:ea typeface="+mn-ea"/>
                  <a:cs typeface="+mn-cs"/>
                </a:rPr>
                <a:t>UAS</a:t>
              </a:r>
            </a:p>
          </p:txBody>
        </p:sp>
      </p:grpSp>
      <p:sp>
        <p:nvSpPr>
          <p:cNvPr id="22" name="TextBox 21">
            <a:extLst>
              <a:ext uri="{FF2B5EF4-FFF2-40B4-BE49-F238E27FC236}">
                <a16:creationId xmlns:a16="http://schemas.microsoft.com/office/drawing/2014/main" id="{D32ED00E-0815-41DD-8660-2F1EFB11A2B0}"/>
              </a:ext>
            </a:extLst>
          </p:cNvPr>
          <p:cNvSpPr txBox="1"/>
          <p:nvPr/>
        </p:nvSpPr>
        <p:spPr>
          <a:xfrm>
            <a:off x="3052623" y="4705173"/>
            <a:ext cx="1405300" cy="461665"/>
          </a:xfrm>
          <a:prstGeom prst="rect">
            <a:avLst/>
          </a:prstGeom>
          <a:solidFill>
            <a:schemeClr val="bg1"/>
          </a:solidFill>
          <a:ln>
            <a:solidFill>
              <a:srgbClr val="0070C0"/>
            </a:solidFill>
          </a:ln>
        </p:spPr>
        <p:txBody>
          <a:bodyPr wrap="square" rtlCol="0">
            <a:spAutoFit/>
          </a:bodyPr>
          <a:lstStyle/>
          <a:p>
            <a:pPr algn="ctr">
              <a:buClrTx/>
            </a:pPr>
            <a:r>
              <a:rPr lang="en-US" sz="2400" b="1" kern="1200" dirty="0">
                <a:solidFill>
                  <a:prstClr val="black"/>
                </a:solidFill>
                <a:latin typeface="Palatino Linotype"/>
                <a:ea typeface="+mn-ea"/>
                <a:cs typeface="+mn-cs"/>
              </a:rPr>
              <a:t>Control</a:t>
            </a:r>
          </a:p>
        </p:txBody>
      </p:sp>
      <p:sp>
        <p:nvSpPr>
          <p:cNvPr id="23" name="TextBox 22">
            <a:extLst>
              <a:ext uri="{FF2B5EF4-FFF2-40B4-BE49-F238E27FC236}">
                <a16:creationId xmlns:a16="http://schemas.microsoft.com/office/drawing/2014/main" id="{E5D9433A-E94D-4414-B72A-7A56D919734B}"/>
              </a:ext>
            </a:extLst>
          </p:cNvPr>
          <p:cNvSpPr txBox="1"/>
          <p:nvPr/>
        </p:nvSpPr>
        <p:spPr>
          <a:xfrm>
            <a:off x="555497" y="4321750"/>
            <a:ext cx="2091100" cy="1046440"/>
          </a:xfrm>
          <a:prstGeom prst="rect">
            <a:avLst/>
          </a:prstGeom>
          <a:solidFill>
            <a:schemeClr val="bg1"/>
          </a:solidFill>
          <a:ln>
            <a:solidFill>
              <a:srgbClr val="0070C0"/>
            </a:solidFill>
          </a:ln>
        </p:spPr>
        <p:txBody>
          <a:bodyPr wrap="square" rtlCol="0">
            <a:spAutoFit/>
          </a:bodyPr>
          <a:lstStyle/>
          <a:p>
            <a:pPr algn="ctr">
              <a:buClrTx/>
            </a:pPr>
            <a:r>
              <a:rPr lang="en-US" sz="2400" b="1" kern="1200" dirty="0">
                <a:solidFill>
                  <a:prstClr val="black"/>
                </a:solidFill>
                <a:latin typeface="Palatino Linotype"/>
                <a:ea typeface="+mn-ea"/>
                <a:cs typeface="+mn-cs"/>
              </a:rPr>
              <a:t>Software</a:t>
            </a:r>
          </a:p>
          <a:p>
            <a:pPr algn="ctr">
              <a:buClrTx/>
            </a:pPr>
            <a:r>
              <a:rPr lang="en-US" sz="1800" b="1" kern="1200" dirty="0">
                <a:solidFill>
                  <a:prstClr val="black"/>
                </a:solidFill>
                <a:latin typeface="Palatino Linotype"/>
                <a:ea typeface="+mn-ea"/>
                <a:cs typeface="+mn-cs"/>
              </a:rPr>
              <a:t>(planning, processing)</a:t>
            </a:r>
          </a:p>
        </p:txBody>
      </p:sp>
      <p:pic>
        <p:nvPicPr>
          <p:cNvPr id="24" name="Picture 3">
            <a:extLst>
              <a:ext uri="{FF2B5EF4-FFF2-40B4-BE49-F238E27FC236}">
                <a16:creationId xmlns:a16="http://schemas.microsoft.com/office/drawing/2014/main" id="{1EA302A9-30CB-41BB-8F64-AD226F5D53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3766" y="4798690"/>
            <a:ext cx="1029916" cy="70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7">
            <a:extLst>
              <a:ext uri="{FF2B5EF4-FFF2-40B4-BE49-F238E27FC236}">
                <a16:creationId xmlns:a16="http://schemas.microsoft.com/office/drawing/2014/main" id="{BEFD50AD-27B7-4CA4-B00D-BE75FAB7938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06862" y="1052800"/>
            <a:ext cx="826820" cy="642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a:extLst>
              <a:ext uri="{FF2B5EF4-FFF2-40B4-BE49-F238E27FC236}">
                <a16:creationId xmlns:a16="http://schemas.microsoft.com/office/drawing/2014/main" id="{8553652B-EE84-4220-A012-780AB5205AD7}"/>
              </a:ext>
            </a:extLst>
          </p:cNvPr>
          <p:cNvSpPr txBox="1"/>
          <p:nvPr/>
        </p:nvSpPr>
        <p:spPr>
          <a:xfrm>
            <a:off x="6023676" y="2852674"/>
            <a:ext cx="2647766" cy="830997"/>
          </a:xfrm>
          <a:prstGeom prst="rect">
            <a:avLst/>
          </a:prstGeom>
          <a:solidFill>
            <a:schemeClr val="bg1"/>
          </a:solidFill>
          <a:ln>
            <a:solidFill>
              <a:srgbClr val="0070C0"/>
            </a:solidFill>
          </a:ln>
        </p:spPr>
        <p:txBody>
          <a:bodyPr wrap="square" rtlCol="0">
            <a:spAutoFit/>
          </a:bodyPr>
          <a:lstStyle/>
          <a:p>
            <a:pPr algn="ctr">
              <a:buClrTx/>
            </a:pPr>
            <a:r>
              <a:rPr lang="en-US" sz="2400" b="1" kern="1200" dirty="0">
                <a:solidFill>
                  <a:prstClr val="black"/>
                </a:solidFill>
                <a:latin typeface="Palatino Linotype"/>
                <a:ea typeface="+mn-ea"/>
                <a:cs typeface="+mn-cs"/>
              </a:rPr>
              <a:t>Communication System/pilot</a:t>
            </a:r>
          </a:p>
        </p:txBody>
      </p:sp>
      <p:pic>
        <p:nvPicPr>
          <p:cNvPr id="27" name="Picture 26">
            <a:extLst>
              <a:ext uri="{FF2B5EF4-FFF2-40B4-BE49-F238E27FC236}">
                <a16:creationId xmlns:a16="http://schemas.microsoft.com/office/drawing/2014/main" id="{6CD46215-C1FB-45DA-8A1E-291015ED46F7}"/>
              </a:ext>
            </a:extLst>
          </p:cNvPr>
          <p:cNvPicPr>
            <a:picLocks noChangeAspect="1"/>
          </p:cNvPicPr>
          <p:nvPr/>
        </p:nvPicPr>
        <p:blipFill rotWithShape="1">
          <a:blip r:embed="rId9"/>
          <a:srcRect l="2814" t="7445" r="25135" b="6629"/>
          <a:stretch/>
        </p:blipFill>
        <p:spPr>
          <a:xfrm rot="5400000">
            <a:off x="7078616" y="3745038"/>
            <a:ext cx="1162551" cy="1039817"/>
          </a:xfrm>
          <a:prstGeom prst="rect">
            <a:avLst/>
          </a:prstGeom>
        </p:spPr>
      </p:pic>
      <p:pic>
        <p:nvPicPr>
          <p:cNvPr id="28" name="Picture 27">
            <a:extLst>
              <a:ext uri="{FF2B5EF4-FFF2-40B4-BE49-F238E27FC236}">
                <a16:creationId xmlns:a16="http://schemas.microsoft.com/office/drawing/2014/main" id="{76A35B1A-394B-45BB-8EDC-AE85297725FD}"/>
              </a:ext>
            </a:extLst>
          </p:cNvPr>
          <p:cNvPicPr>
            <a:picLocks noChangeAspect="1"/>
          </p:cNvPicPr>
          <p:nvPr/>
        </p:nvPicPr>
        <p:blipFill rotWithShape="1">
          <a:blip r:embed="rId10"/>
          <a:srcRect l="33131" t="63236" r="32453"/>
          <a:stretch/>
        </p:blipFill>
        <p:spPr>
          <a:xfrm>
            <a:off x="564257" y="638447"/>
            <a:ext cx="1574277" cy="945945"/>
          </a:xfrm>
          <a:prstGeom prst="rect">
            <a:avLst/>
          </a:prstGeom>
        </p:spPr>
      </p:pic>
      <p:pic>
        <p:nvPicPr>
          <p:cNvPr id="29" name="Picture 28">
            <a:extLst>
              <a:ext uri="{FF2B5EF4-FFF2-40B4-BE49-F238E27FC236}">
                <a16:creationId xmlns:a16="http://schemas.microsoft.com/office/drawing/2014/main" id="{D4325830-102A-428E-BA20-CF8EAE5FAF9A}"/>
              </a:ext>
            </a:extLst>
          </p:cNvPr>
          <p:cNvPicPr>
            <a:picLocks noChangeAspect="1"/>
          </p:cNvPicPr>
          <p:nvPr/>
        </p:nvPicPr>
        <p:blipFill>
          <a:blip r:embed="rId11"/>
          <a:stretch>
            <a:fillRect/>
          </a:stretch>
        </p:blipFill>
        <p:spPr>
          <a:xfrm>
            <a:off x="1287502" y="5382793"/>
            <a:ext cx="1602053" cy="471993"/>
          </a:xfrm>
          <a:prstGeom prst="rect">
            <a:avLst/>
          </a:prstGeom>
        </p:spPr>
      </p:pic>
      <p:pic>
        <p:nvPicPr>
          <p:cNvPr id="30" name="Picture 29">
            <a:extLst>
              <a:ext uri="{FF2B5EF4-FFF2-40B4-BE49-F238E27FC236}">
                <a16:creationId xmlns:a16="http://schemas.microsoft.com/office/drawing/2014/main" id="{D807CCFF-2FCF-494F-AA59-F9AD8CF978FD}"/>
              </a:ext>
            </a:extLst>
          </p:cNvPr>
          <p:cNvPicPr>
            <a:picLocks noChangeAspect="1"/>
          </p:cNvPicPr>
          <p:nvPr/>
        </p:nvPicPr>
        <p:blipFill>
          <a:blip r:embed="rId12"/>
          <a:stretch>
            <a:fillRect/>
          </a:stretch>
        </p:blipFill>
        <p:spPr>
          <a:xfrm>
            <a:off x="175015" y="5382793"/>
            <a:ext cx="1009108" cy="917371"/>
          </a:xfrm>
          <a:prstGeom prst="rect">
            <a:avLst/>
          </a:prstGeom>
        </p:spPr>
      </p:pic>
      <p:pic>
        <p:nvPicPr>
          <p:cNvPr id="31" name="Picture 2" descr="FAA seal">
            <a:extLst>
              <a:ext uri="{FF2B5EF4-FFF2-40B4-BE49-F238E27FC236}">
                <a16:creationId xmlns:a16="http://schemas.microsoft.com/office/drawing/2014/main" id="{2805DD0F-F9F4-47A7-ABD5-F7EB01C8AF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35784" y="5111593"/>
            <a:ext cx="1363406" cy="1363406"/>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Shape 439">
            <a:extLst>
              <a:ext uri="{FF2B5EF4-FFF2-40B4-BE49-F238E27FC236}">
                <a16:creationId xmlns:a16="http://schemas.microsoft.com/office/drawing/2014/main" id="{5310D603-2E28-4FAE-BDB8-2E362A5F3FB6}"/>
              </a:ext>
            </a:extLst>
          </p:cNvPr>
          <p:cNvGrpSpPr/>
          <p:nvPr/>
        </p:nvGrpSpPr>
        <p:grpSpPr>
          <a:xfrm>
            <a:off x="2138534" y="430969"/>
            <a:ext cx="1553905" cy="755781"/>
            <a:chOff x="5868466" y="2436903"/>
            <a:chExt cx="2046340" cy="1157321"/>
          </a:xfrm>
        </p:grpSpPr>
        <p:pic>
          <p:nvPicPr>
            <p:cNvPr id="34" name="Shape 440">
              <a:extLst>
                <a:ext uri="{FF2B5EF4-FFF2-40B4-BE49-F238E27FC236}">
                  <a16:creationId xmlns:a16="http://schemas.microsoft.com/office/drawing/2014/main" id="{BA00A4F6-F556-4D30-9B07-2F03160E13EC}"/>
                </a:ext>
              </a:extLst>
            </p:cNvPr>
            <p:cNvPicPr preferRelativeResize="0"/>
            <p:nvPr/>
          </p:nvPicPr>
          <p:blipFill rotWithShape="1">
            <a:blip r:embed="rId14">
              <a:alphaModFix/>
            </a:blip>
            <a:srcRect/>
            <a:stretch/>
          </p:blipFill>
          <p:spPr>
            <a:xfrm>
              <a:off x="5921114" y="2436903"/>
              <a:ext cx="1993692" cy="1094987"/>
            </a:xfrm>
            <a:prstGeom prst="rect">
              <a:avLst/>
            </a:prstGeom>
            <a:noFill/>
            <a:ln>
              <a:noFill/>
            </a:ln>
          </p:spPr>
        </p:pic>
        <p:sp>
          <p:nvSpPr>
            <p:cNvPr id="35" name="Shape 441">
              <a:extLst>
                <a:ext uri="{FF2B5EF4-FFF2-40B4-BE49-F238E27FC236}">
                  <a16:creationId xmlns:a16="http://schemas.microsoft.com/office/drawing/2014/main" id="{B61E46C9-2D86-459A-9665-EC56209A80B3}"/>
                </a:ext>
              </a:extLst>
            </p:cNvPr>
            <p:cNvSpPr/>
            <p:nvPr/>
          </p:nvSpPr>
          <p:spPr>
            <a:xfrm>
              <a:off x="5868466" y="3373764"/>
              <a:ext cx="609600" cy="22046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 name="Rectangle 5">
            <a:extLst>
              <a:ext uri="{FF2B5EF4-FFF2-40B4-BE49-F238E27FC236}">
                <a16:creationId xmlns:a16="http://schemas.microsoft.com/office/drawing/2014/main" id="{FAE225CF-A0ED-4287-B4E0-CC0AEAF4D0FF}"/>
              </a:ext>
            </a:extLst>
          </p:cNvPr>
          <p:cNvSpPr/>
          <p:nvPr/>
        </p:nvSpPr>
        <p:spPr>
          <a:xfrm>
            <a:off x="4984337" y="996238"/>
            <a:ext cx="4095552" cy="14001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43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2" grpId="0" animBg="1"/>
      <p:bldP spid="23" grpId="0" animBg="1"/>
      <p:bldP spid="26"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Sensors &amp; Payloads</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8</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880330" y="762000"/>
            <a:ext cx="6534149" cy="4524315"/>
          </a:xfrm>
          <a:prstGeom prst="rect">
            <a:avLst/>
          </a:prstGeom>
          <a:noFill/>
        </p:spPr>
        <p:txBody>
          <a:bodyPr wrap="square" rtlCol="0">
            <a:spAutoFit/>
          </a:bodyPr>
          <a:lstStyle/>
          <a:p>
            <a:r>
              <a:rPr lang="en-US" sz="2400" b="1" dirty="0">
                <a:solidFill>
                  <a:srgbClr val="0021A5"/>
                </a:solidFill>
              </a:rPr>
              <a:t>For discussion:</a:t>
            </a:r>
          </a:p>
          <a:p>
            <a:pPr marL="342900" indent="-342900">
              <a:buFont typeface="Arial" panose="020B0604020202020204" pitchFamily="34" charset="0"/>
              <a:buChar char="•"/>
            </a:pPr>
            <a:r>
              <a:rPr lang="en-US" sz="2400" b="1" dirty="0">
                <a:solidFill>
                  <a:srgbClr val="0021A5"/>
                </a:solidFill>
              </a:rPr>
              <a:t>Imaging</a:t>
            </a:r>
          </a:p>
          <a:p>
            <a:pPr marL="800100" lvl="1" indent="-342900">
              <a:buFont typeface="Arial" panose="020B0604020202020204" pitchFamily="34" charset="0"/>
              <a:buChar char="•"/>
            </a:pPr>
            <a:r>
              <a:rPr lang="en-US" sz="2400" b="1" dirty="0">
                <a:solidFill>
                  <a:srgbClr val="0021A5"/>
                </a:solidFill>
              </a:rPr>
              <a:t>RGB (Images &amp; Video)</a:t>
            </a:r>
          </a:p>
          <a:p>
            <a:pPr marL="800100" lvl="1" indent="-342900">
              <a:buFont typeface="Arial" panose="020B0604020202020204" pitchFamily="34" charset="0"/>
              <a:buChar char="•"/>
            </a:pPr>
            <a:r>
              <a:rPr lang="en-US" sz="2400" b="1" dirty="0">
                <a:solidFill>
                  <a:srgbClr val="0021A5"/>
                </a:solidFill>
              </a:rPr>
              <a:t>IR (Images)</a:t>
            </a:r>
          </a:p>
          <a:p>
            <a:pPr marL="1257300" lvl="2" indent="-342900">
              <a:buFont typeface="Arial" panose="020B0604020202020204" pitchFamily="34" charset="0"/>
              <a:buChar char="•"/>
            </a:pPr>
            <a:r>
              <a:rPr lang="en-US" sz="2400" b="1" dirty="0">
                <a:solidFill>
                  <a:srgbClr val="0021A5"/>
                </a:solidFill>
              </a:rPr>
              <a:t>Multispectral, Thermal, Hyperspectral </a:t>
            </a:r>
          </a:p>
          <a:p>
            <a:pPr marL="800100" lvl="1" indent="-342900">
              <a:buFont typeface="Arial" panose="020B0604020202020204" pitchFamily="34" charset="0"/>
              <a:buChar char="•"/>
            </a:pPr>
            <a:r>
              <a:rPr lang="en-US" sz="2400" b="1" dirty="0">
                <a:solidFill>
                  <a:srgbClr val="0021A5"/>
                </a:solidFill>
              </a:rPr>
              <a:t>Lidar (Point Clouds)</a:t>
            </a:r>
          </a:p>
          <a:p>
            <a:pPr marL="342900" indent="-342900">
              <a:buFont typeface="Arial" panose="020B0604020202020204" pitchFamily="34" charset="0"/>
              <a:buChar char="•"/>
            </a:pPr>
            <a:r>
              <a:rPr lang="en-US" sz="2400" b="1" dirty="0">
                <a:solidFill>
                  <a:schemeClr val="bg1">
                    <a:lumMod val="65000"/>
                  </a:schemeClr>
                </a:solidFill>
              </a:rPr>
              <a:t>Non-Imaging</a:t>
            </a:r>
          </a:p>
          <a:p>
            <a:pPr marL="800100" lvl="1" indent="-342900">
              <a:buFont typeface="Arial" panose="020B0604020202020204" pitchFamily="34" charset="0"/>
              <a:buChar char="•"/>
            </a:pPr>
            <a:r>
              <a:rPr lang="en-US" sz="2400" b="1" dirty="0">
                <a:solidFill>
                  <a:schemeClr val="bg1">
                    <a:lumMod val="65000"/>
                  </a:schemeClr>
                </a:solidFill>
              </a:rPr>
              <a:t>Power Sources</a:t>
            </a:r>
          </a:p>
          <a:p>
            <a:pPr marL="800100" lvl="1" indent="-342900">
              <a:buFont typeface="Arial" panose="020B0604020202020204" pitchFamily="34" charset="0"/>
              <a:buChar char="•"/>
            </a:pPr>
            <a:r>
              <a:rPr lang="en-US" sz="2400" b="1" dirty="0">
                <a:solidFill>
                  <a:schemeClr val="bg1">
                    <a:lumMod val="65000"/>
                  </a:schemeClr>
                </a:solidFill>
              </a:rPr>
              <a:t>Air Quality Monitoring</a:t>
            </a:r>
          </a:p>
          <a:p>
            <a:pPr marL="800100" lvl="1" indent="-342900">
              <a:buFont typeface="Arial" panose="020B0604020202020204" pitchFamily="34" charset="0"/>
              <a:buChar char="•"/>
            </a:pPr>
            <a:r>
              <a:rPr lang="en-US" sz="2400" b="1" dirty="0">
                <a:solidFill>
                  <a:schemeClr val="bg1">
                    <a:lumMod val="65000"/>
                  </a:schemeClr>
                </a:solidFill>
              </a:rPr>
              <a:t>Water Sampling</a:t>
            </a:r>
          </a:p>
          <a:p>
            <a:pPr marL="800100" lvl="1" indent="-342900">
              <a:buFont typeface="Arial" panose="020B0604020202020204" pitchFamily="34" charset="0"/>
              <a:buChar char="•"/>
            </a:pPr>
            <a:r>
              <a:rPr lang="en-US" sz="2400" b="1" dirty="0">
                <a:solidFill>
                  <a:schemeClr val="bg1">
                    <a:lumMod val="65000"/>
                  </a:schemeClr>
                </a:solidFill>
              </a:rPr>
              <a:t>Spray/Release Devices</a:t>
            </a:r>
          </a:p>
        </p:txBody>
      </p:sp>
    </p:spTree>
    <p:extLst>
      <p:ext uri="{BB962C8B-B14F-4D97-AF65-F5344CB8AC3E}">
        <p14:creationId xmlns:p14="http://schemas.microsoft.com/office/powerpoint/2010/main" val="652587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
          </a:xfrm>
        </p:spPr>
        <p:txBody>
          <a:bodyPr vert="horz" lIns="91440" tIns="45720" rIns="91440" bIns="45720" rtlCol="0" anchor="b">
            <a:noAutofit/>
          </a:bodyPr>
          <a:lstStyle/>
          <a:p>
            <a:r>
              <a:rPr lang="en-US" dirty="0"/>
              <a:t>Imaging PL: RGB (Images &amp; Videos)</a:t>
            </a:r>
          </a:p>
        </p:txBody>
      </p:sp>
      <p:sp>
        <p:nvSpPr>
          <p:cNvPr id="3" name="Date Placeholder 2">
            <a:extLst>
              <a:ext uri="{FF2B5EF4-FFF2-40B4-BE49-F238E27FC236}">
                <a16:creationId xmlns:a16="http://schemas.microsoft.com/office/drawing/2014/main" id="{E5030A70-6EC8-48BC-90E9-123DD049713F}"/>
              </a:ext>
            </a:extLst>
          </p:cNvPr>
          <p:cNvSpPr>
            <a:spLocks noGrp="1"/>
          </p:cNvSpPr>
          <p:nvPr>
            <p:ph type="dt" sz="half" idx="10"/>
          </p:nvPr>
        </p:nvSpPr>
        <p:spPr/>
        <p:txBody>
          <a:bodyPr/>
          <a:lstStyle/>
          <a:p>
            <a:r>
              <a:rPr lang="en-US"/>
              <a:t>11/7/2019</a:t>
            </a:r>
          </a:p>
        </p:txBody>
      </p:sp>
      <p:sp>
        <p:nvSpPr>
          <p:cNvPr id="5" name="Footer Placeholder 4">
            <a:extLst>
              <a:ext uri="{FF2B5EF4-FFF2-40B4-BE49-F238E27FC236}">
                <a16:creationId xmlns:a16="http://schemas.microsoft.com/office/drawing/2014/main" id="{89AD0A2D-5728-476E-AFCE-550FFF8C8925}"/>
              </a:ext>
            </a:extLst>
          </p:cNvPr>
          <p:cNvSpPr>
            <a:spLocks noGrp="1"/>
          </p:cNvSpPr>
          <p:nvPr>
            <p:ph type="ftr" sz="quarter" idx="11"/>
          </p:nvPr>
        </p:nvSpPr>
        <p:spPr/>
        <p:txBody>
          <a:bodyPr/>
          <a:lstStyle/>
          <a:p>
            <a:r>
              <a:rPr lang="de-DE"/>
              <a:t>Benjamin - SWFL GIS Symposium</a:t>
            </a:r>
            <a:endParaRPr lang="en-US" dirty="0"/>
          </a:p>
        </p:txBody>
      </p:sp>
      <p:sp>
        <p:nvSpPr>
          <p:cNvPr id="6" name="Slide Number Placeholder 5">
            <a:extLst>
              <a:ext uri="{FF2B5EF4-FFF2-40B4-BE49-F238E27FC236}">
                <a16:creationId xmlns:a16="http://schemas.microsoft.com/office/drawing/2014/main" id="{D72022E3-7E2F-4A12-854B-75F91D25ED13}"/>
              </a:ext>
            </a:extLst>
          </p:cNvPr>
          <p:cNvSpPr>
            <a:spLocks noGrp="1"/>
          </p:cNvSpPr>
          <p:nvPr>
            <p:ph type="sldNum" sz="quarter" idx="12"/>
          </p:nvPr>
        </p:nvSpPr>
        <p:spPr/>
        <p:txBody>
          <a:bodyPr/>
          <a:lstStyle/>
          <a:p>
            <a:fld id="{1C5A9799-C2AE-4840-9ED3-F39794497DEB}" type="slidenum">
              <a:rPr lang="en-US" smtClean="0"/>
              <a:pPr/>
              <a:t>9</a:t>
            </a:fld>
            <a:endParaRPr lang="en-US" dirty="0"/>
          </a:p>
        </p:txBody>
      </p:sp>
      <p:sp>
        <p:nvSpPr>
          <p:cNvPr id="9" name="TextBox 8">
            <a:extLst>
              <a:ext uri="{FF2B5EF4-FFF2-40B4-BE49-F238E27FC236}">
                <a16:creationId xmlns:a16="http://schemas.microsoft.com/office/drawing/2014/main" id="{CA8E50B0-8A96-4E08-8D11-6CF2E81C3388}"/>
              </a:ext>
            </a:extLst>
          </p:cNvPr>
          <p:cNvSpPr txBox="1"/>
          <p:nvPr/>
        </p:nvSpPr>
        <p:spPr>
          <a:xfrm>
            <a:off x="5862" y="548640"/>
            <a:ext cx="7918938" cy="830997"/>
          </a:xfrm>
          <a:prstGeom prst="rect">
            <a:avLst/>
          </a:prstGeom>
          <a:noFill/>
        </p:spPr>
        <p:txBody>
          <a:bodyPr wrap="square" rtlCol="0">
            <a:spAutoFit/>
          </a:bodyPr>
          <a:lstStyle/>
          <a:p>
            <a:r>
              <a:rPr lang="en-US" sz="2400" b="1" dirty="0">
                <a:solidFill>
                  <a:srgbClr val="0021A5"/>
                </a:solidFill>
              </a:rPr>
              <a:t>Examples/Typical Uses:</a:t>
            </a:r>
          </a:p>
          <a:p>
            <a:pPr marL="342900" indent="-342900">
              <a:buFont typeface="Arial" panose="020B0604020202020204" pitchFamily="34" charset="0"/>
              <a:buChar char="•"/>
            </a:pPr>
            <a:r>
              <a:rPr lang="en-US" sz="2400" b="1" dirty="0">
                <a:solidFill>
                  <a:srgbClr val="0021A5"/>
                </a:solidFill>
              </a:rPr>
              <a:t>RGB: most common imaging UAS sensor</a:t>
            </a:r>
          </a:p>
        </p:txBody>
      </p:sp>
      <p:pic>
        <p:nvPicPr>
          <p:cNvPr id="8" name="Picture 2" descr="G:\Marcom\Images\UX5\UX5 parts\Camera-SonyNex5(white background).JPG">
            <a:extLst>
              <a:ext uri="{FF2B5EF4-FFF2-40B4-BE49-F238E27FC236}">
                <a16:creationId xmlns:a16="http://schemas.microsoft.com/office/drawing/2014/main" id="{5586301F-FECE-438C-8057-23E1A2451EF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13704" y="1401408"/>
            <a:ext cx="2737256" cy="1508931"/>
          </a:xfrm>
          <a:prstGeom prst="rect">
            <a:avLst/>
          </a:prstGeom>
          <a:noFill/>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Image result for dji phantom 3">
            <a:extLst>
              <a:ext uri="{FF2B5EF4-FFF2-40B4-BE49-F238E27FC236}">
                <a16:creationId xmlns:a16="http://schemas.microsoft.com/office/drawing/2014/main" id="{328EE722-22D9-4827-9BB4-52E5DA5BA6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6218" y="1379637"/>
            <a:ext cx="2717782" cy="1837616"/>
          </a:xfrm>
          <a:prstGeom prst="rect">
            <a:avLst/>
          </a:prstGeom>
          <a:noFill/>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senseFly S.O.D.A. 3D Mapping Camera - Product Shot">
            <a:extLst>
              <a:ext uri="{FF2B5EF4-FFF2-40B4-BE49-F238E27FC236}">
                <a16:creationId xmlns:a16="http://schemas.microsoft.com/office/drawing/2014/main" id="{3C9279A8-A477-4F8E-B451-2A668D37406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58" t="10283" r="7212" b="5391"/>
          <a:stretch/>
        </p:blipFill>
        <p:spPr bwMode="auto">
          <a:xfrm>
            <a:off x="158646" y="3607823"/>
            <a:ext cx="2590800" cy="157289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1">
            <a:extLst>
              <a:ext uri="{FF2B5EF4-FFF2-40B4-BE49-F238E27FC236}">
                <a16:creationId xmlns:a16="http://schemas.microsoft.com/office/drawing/2014/main" id="{FC9DF5E5-4AF8-4FE5-81F0-9CFE17C74FCD}"/>
              </a:ext>
            </a:extLst>
          </p:cNvPr>
          <p:cNvSpPr txBox="1">
            <a:spLocks noChangeArrowheads="1"/>
          </p:cNvSpPr>
          <p:nvPr/>
        </p:nvSpPr>
        <p:spPr>
          <a:xfrm>
            <a:off x="783811" y="3013106"/>
            <a:ext cx="1618811" cy="29101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a:effectLst/>
                <a:cs typeface="Times New Roman" pitchFamily="18" charset="0"/>
              </a:rPr>
              <a:t>Sony DSLR</a:t>
            </a:r>
          </a:p>
          <a:p>
            <a:r>
              <a:rPr lang="en-CA" sz="1200" dirty="0">
                <a:effectLst/>
                <a:cs typeface="Times New Roman" pitchFamily="18" charset="0"/>
              </a:rPr>
              <a:t>(Image/Video)</a:t>
            </a:r>
            <a:endParaRPr lang="en-US" sz="1200" dirty="0">
              <a:effectLst/>
            </a:endParaRPr>
          </a:p>
        </p:txBody>
      </p:sp>
      <p:sp>
        <p:nvSpPr>
          <p:cNvPr id="14" name="Rectangle 21">
            <a:extLst>
              <a:ext uri="{FF2B5EF4-FFF2-40B4-BE49-F238E27FC236}">
                <a16:creationId xmlns:a16="http://schemas.microsoft.com/office/drawing/2014/main" id="{5DE73153-7B03-41D3-9216-221C1145B1C8}"/>
              </a:ext>
            </a:extLst>
          </p:cNvPr>
          <p:cNvSpPr txBox="1">
            <a:spLocks noChangeArrowheads="1"/>
          </p:cNvSpPr>
          <p:nvPr/>
        </p:nvSpPr>
        <p:spPr>
          <a:xfrm>
            <a:off x="6975702" y="3239024"/>
            <a:ext cx="1618811" cy="29101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a:effectLst/>
                <a:cs typeface="Times New Roman" pitchFamily="18" charset="0"/>
              </a:rPr>
              <a:t>DJI Phantom (Image/Video)</a:t>
            </a:r>
            <a:endParaRPr lang="en-US" sz="1200" dirty="0">
              <a:effectLst/>
            </a:endParaRPr>
          </a:p>
        </p:txBody>
      </p:sp>
      <p:sp>
        <p:nvSpPr>
          <p:cNvPr id="15" name="Rectangle 21">
            <a:extLst>
              <a:ext uri="{FF2B5EF4-FFF2-40B4-BE49-F238E27FC236}">
                <a16:creationId xmlns:a16="http://schemas.microsoft.com/office/drawing/2014/main" id="{1A514499-C40D-4D48-B7A8-8EA5DFEAB4BF}"/>
              </a:ext>
            </a:extLst>
          </p:cNvPr>
          <p:cNvSpPr txBox="1">
            <a:spLocks noChangeArrowheads="1"/>
          </p:cNvSpPr>
          <p:nvPr/>
        </p:nvSpPr>
        <p:spPr>
          <a:xfrm>
            <a:off x="644640" y="5306237"/>
            <a:ext cx="1618811" cy="29101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1"/>
                </a:solidFill>
                <a:effectLst>
                  <a:outerShdw blurRad="63500" dist="38100" dir="5400000" algn="t" rotWithShape="0">
                    <a:prstClr val="black">
                      <a:alpha val="25000"/>
                    </a:prstClr>
                  </a:outerShdw>
                </a:effectLst>
                <a:latin typeface="+mn-lt"/>
                <a:ea typeface="+mj-ea"/>
                <a:cs typeface="+mj-cs"/>
              </a:defRPr>
            </a:lvl1pPr>
          </a:lstStyle>
          <a:p>
            <a:r>
              <a:rPr lang="en-CA" sz="1200" dirty="0" err="1">
                <a:effectLst/>
                <a:cs typeface="Times New Roman" pitchFamily="18" charset="0"/>
              </a:rPr>
              <a:t>eBee</a:t>
            </a:r>
            <a:r>
              <a:rPr lang="en-CA" sz="1200" dirty="0">
                <a:effectLst/>
                <a:cs typeface="Times New Roman" pitchFamily="18" charset="0"/>
              </a:rPr>
              <a:t> SODA 3D</a:t>
            </a:r>
          </a:p>
          <a:p>
            <a:r>
              <a:rPr lang="en-CA" sz="1200" dirty="0">
                <a:effectLst/>
                <a:cs typeface="Times New Roman" pitchFamily="18" charset="0"/>
              </a:rPr>
              <a:t>(2 oblique/1 nadir)</a:t>
            </a:r>
            <a:endParaRPr lang="en-US" sz="1200" dirty="0">
              <a:effectLst/>
            </a:endParaRPr>
          </a:p>
        </p:txBody>
      </p:sp>
      <p:pic>
        <p:nvPicPr>
          <p:cNvPr id="4" name="Picture 3">
            <a:extLst>
              <a:ext uri="{FF2B5EF4-FFF2-40B4-BE49-F238E27FC236}">
                <a16:creationId xmlns:a16="http://schemas.microsoft.com/office/drawing/2014/main" id="{58425662-59E1-4A79-A50A-1D28DF8FF378}"/>
              </a:ext>
            </a:extLst>
          </p:cNvPr>
          <p:cNvPicPr>
            <a:picLocks noChangeAspect="1"/>
          </p:cNvPicPr>
          <p:nvPr/>
        </p:nvPicPr>
        <p:blipFill>
          <a:blip r:embed="rId6"/>
          <a:stretch>
            <a:fillRect/>
          </a:stretch>
        </p:blipFill>
        <p:spPr>
          <a:xfrm>
            <a:off x="3662938" y="3530040"/>
            <a:ext cx="5355073" cy="3124873"/>
          </a:xfrm>
          <a:prstGeom prst="rect">
            <a:avLst/>
          </a:prstGeom>
        </p:spPr>
      </p:pic>
    </p:spTree>
    <p:extLst>
      <p:ext uri="{BB962C8B-B14F-4D97-AF65-F5344CB8AC3E}">
        <p14:creationId xmlns:p14="http://schemas.microsoft.com/office/powerpoint/2010/main" val="40783479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2&quot; unique_id=&quot;10013&quot;&gt;&lt;object type=&quot;3&quot; unique_id=&quot;10014&quot;&gt;&lt;property id=&quot;20148&quot; value=&quot;5&quot;/&gt;&lt;property id=&quot;20300&quot; value=&quot;Slide 1 - &amp;quot;Avoiding sensor overload:  UAS sensor fundamentals for mapping professionals&amp;quot;&quot;/&gt;&lt;property id=&quot;20307&quot; value=&quot;256&quot;/&gt;&lt;/object&gt;&lt;object type=&quot;3&quot; unique_id=&quot;42122&quot;&gt;&lt;property id=&quot;20148&quot; value=&quot;5&quot;/&gt;&lt;property id=&quot;20300&quot; value=&quot;Slide 2 - &amp;quot;UAS Sensors &amp;amp; Payloads&amp;quot;&quot;/&gt;&lt;property id=&quot;20307&quot; value=&quot;616&quot;/&gt;&lt;/object&gt;&lt;object type=&quot;3&quot; unique_id=&quot;42124&quot;&gt;&lt;property id=&quot;20148&quot; value=&quot;5&quot;/&gt;&lt;property id=&quot;20300&quot; value=&quot;Slide 4 - &amp;quot;UAS Background: Why UAS Aerial Imaging?&amp;quot;&quot;/&gt;&lt;property id=&quot;20307&quot; value=&quot;658&quot;/&gt;&lt;/object&gt;&lt;object type=&quot;3&quot; unique_id=&quot;42126&quot;&gt;&lt;property id=&quot;20148&quot; value=&quot;5&quot;/&gt;&lt;property id=&quot;20300&quot; value=&quot;Slide 5 - &amp;quot;UAS Background: Why UAS Aerial Imaging?&amp;quot;&quot;/&gt;&lt;property id=&quot;20307&quot; value=&quot;801&quot;/&gt;&lt;/object&gt;&lt;object type=&quot;3&quot; unique_id=&quot;42127&quot;&gt;&lt;property id=&quot;20148&quot; value=&quot;5&quot;/&gt;&lt;property id=&quot;20300&quot; value=&quot;Slide 6 - &amp;quot;UAS Background: Why UAS Aerial Imaging?&amp;quot;&quot;/&gt;&lt;property id=&quot;20307&quot; value=&quot;802&quot;/&gt;&lt;/object&gt;&lt;object type=&quot;3&quot; unique_id=&quot;42136&quot;&gt;&lt;property id=&quot;20148&quot; value=&quot;5&quot;/&gt;&lt;property id=&quot;20300&quot; value=&quot;Slide 27&quot;/&gt;&lt;property id=&quot;20307&quot; value=&quot;800&quot;/&gt;&lt;/object&gt;&lt;object type=&quot;3&quot; unique_id=&quot;49040&quot;&gt;&lt;property id=&quot;20148&quot; value=&quot;5&quot;/&gt;&lt;property id=&quot;20300&quot; value=&quot;Slide 3 - &amp;quot;UAS Background: Why UAS Aerial Imaging?&amp;quot;&quot;/&gt;&lt;property id=&quot;20307&quot; value=&quot;835&quot;/&gt;&lt;/object&gt;&lt;object type=&quot;3&quot; unique_id=&quot;49178&quot;&gt;&lt;property id=&quot;20148&quot; value=&quot;5&quot;/&gt;&lt;property id=&quot;20300&quot; value=&quot;Slide 7 - &amp;quot;UAS Background: Components&amp;quot;&quot;/&gt;&lt;property id=&quot;20307&quot; value=&quot;840&quot;/&gt;&lt;/object&gt;&lt;object type=&quot;3&quot; unique_id=&quot;49559&quot;&gt;&lt;property id=&quot;20148&quot; value=&quot;5&quot;/&gt;&lt;property id=&quot;20300&quot; value=&quot;Slide 8 - &amp;quot;Sensors &amp;amp; Payloads&amp;quot;&quot;/&gt;&lt;property id=&quot;20307&quot; value=&quot;842&quot;/&gt;&lt;/object&gt;&lt;object type=&quot;3&quot; unique_id=&quot;50190&quot;&gt;&lt;property id=&quot;20148&quot; value=&quot;5&quot;/&gt;&lt;property id=&quot;20300&quot; value=&quot;Slide 9 - &amp;quot;Imaging PL: RGB (Images &amp;amp; Videos)&amp;quot;&quot;/&gt;&lt;property id=&quot;20307&quot; value=&quot;854&quot;/&gt;&lt;/object&gt;&lt;object type=&quot;3&quot; unique_id=&quot;50192&quot;&gt;&lt;property id=&quot;20148&quot; value=&quot;5&quot;/&gt;&lt;property id=&quot;20300&quot; value=&quot;Slide 10 - &amp;quot;Imaging PL: RGB (Images &amp;amp; Videos)&amp;quot;&quot;/&gt;&lt;property id=&quot;20307&quot; value=&quot;856&quot;/&gt;&lt;/object&gt;&lt;object type=&quot;3&quot; unique_id=&quot;50193&quot;&gt;&lt;property id=&quot;20148&quot; value=&quot;5&quot;/&gt;&lt;property id=&quot;20300&quot; value=&quot;Slide 13 - &amp;quot;Imaging PL: IR (Images)&amp;quot;&quot;/&gt;&lt;property id=&quot;20307&quot; value=&quot;857&quot;/&gt;&lt;/object&gt;&lt;object type=&quot;3&quot; unique_id=&quot;50195&quot;&gt;&lt;property id=&quot;20148&quot; value=&quot;5&quot;/&gt;&lt;property id=&quot;20300&quot; value=&quot;Slide 22 - &amp;quot;Imaging PL: IR (Images)&amp;quot;&quot;/&gt;&lt;property id=&quot;20307&quot; value=&quot;859&quot;/&gt;&lt;/object&gt;&lt;object type=&quot;3&quot; unique_id=&quot;50199&quot;&gt;&lt;property id=&quot;20148&quot; value=&quot;5&quot;/&gt;&lt;property id=&quot;20300&quot; value=&quot;Slide 23 - &amp;quot;Imaging PL: Lidar (Point Clouds)&amp;quot;&quot;/&gt;&lt;property id=&quot;20307&quot; value=&quot;863&quot;/&gt;&lt;/object&gt;&lt;object type=&quot;3&quot; unique_id=&quot;50201&quot;&gt;&lt;property id=&quot;20148&quot; value=&quot;5&quot;/&gt;&lt;property id=&quot;20300&quot; value=&quot;Slide 24 - &amp;quot;Imaging PL: Lidar (Point Clouds)&amp;quot;&quot;/&gt;&lt;property id=&quot;20307&quot; value=&quot;865&quot;/&gt;&lt;/object&gt;&lt;object type=&quot;3&quot; unique_id=&quot;50410&quot;&gt;&lt;property id=&quot;20148&quot; value=&quot;5&quot;/&gt;&lt;property id=&quot;20300&quot; value=&quot;Slide 20 - &amp;quot;Imaging PL: IR (Images)&amp;quot;&quot;/&gt;&lt;property id=&quot;20307&quot; value=&quot;867&quot;/&gt;&lt;/object&gt;&lt;object type=&quot;3&quot; unique_id=&quot;50411&quot;&gt;&lt;property id=&quot;20148&quot; value=&quot;5&quot;/&gt;&lt;property id=&quot;20300&quot; value=&quot;Slide 16 - &amp;quot;Imaging PL: IR (Images)&amp;quot;&quot;/&gt;&lt;property id=&quot;20307&quot; value=&quot;868&quot;/&gt;&lt;/object&gt;&lt;object type=&quot;3&quot; unique_id=&quot;50412&quot;&gt;&lt;property id=&quot;20148&quot; value=&quot;5&quot;/&gt;&lt;property id=&quot;20300&quot; value=&quot;Slide 25 - &amp;quot;Imaging PL: Sensor Fusion&amp;quot;&quot;/&gt;&lt;property id=&quot;20307&quot; value=&quot;866&quot;/&gt;&lt;/object&gt;&lt;object type=&quot;3&quot; unique_id=&quot;50704&quot;&gt;&lt;property id=&quot;20148&quot; value=&quot;5&quot;/&gt;&lt;property id=&quot;20300&quot; value=&quot;Slide 14 - &amp;quot;Imaging PL: IR (Images)&amp;quot;&quot;/&gt;&lt;property id=&quot;20307&quot; value=&quot;869&quot;/&gt;&lt;/object&gt;&lt;object type=&quot;3&quot; unique_id=&quot;50705&quot;&gt;&lt;property id=&quot;20148&quot; value=&quot;5&quot;/&gt;&lt;property id=&quot;20300&quot; value=&quot;Slide 15 - &amp;quot;Imaging PL: IR (Images)&amp;quot;&quot;/&gt;&lt;property id=&quot;20307&quot; value=&quot;870&quot;/&gt;&lt;/object&gt;&lt;object type=&quot;3&quot; unique_id=&quot;50706&quot;&gt;&lt;property id=&quot;20148&quot; value=&quot;5&quot;/&gt;&lt;property id=&quot;20300&quot; value=&quot;Slide 19 - &amp;quot;Imaging PL: IR (Images)&amp;quot;&quot;/&gt;&lt;property id=&quot;20307&quot; value=&quot;872&quot;/&gt;&lt;/object&gt;&lt;object type=&quot;3&quot; unique_id=&quot;50707&quot;&gt;&lt;property id=&quot;20148&quot; value=&quot;5&quot;/&gt;&lt;property id=&quot;20300&quot; value=&quot;Slide 21 - &amp;quot;Imaging PL: IR (Images)&amp;quot;&quot;/&gt;&lt;property id=&quot;20307&quot; value=&quot;871&quot;/&gt;&lt;/object&gt;&lt;object type=&quot;3&quot; unique_id=&quot;51411&quot;&gt;&lt;property id=&quot;20148&quot; value=&quot;5&quot;/&gt;&lt;property id=&quot;20300&quot; value=&quot;Slide 12 - &amp;quot;Imaging PL: RGB (Images &amp;amp; Videos)&amp;quot;&quot;/&gt;&lt;property id=&quot;20307&quot; value=&quot;873&quot;/&gt;&lt;/object&gt;&lt;object type=&quot;3&quot; unique_id=&quot;51412&quot;&gt;&lt;property id=&quot;20148&quot; value=&quot;5&quot;/&gt;&lt;property id=&quot;20300&quot; value=&quot;Slide 18 - &amp;quot;Imaging PL: IR (Images)&amp;quot;&quot;/&gt;&lt;property id=&quot;20307&quot; value=&quot;874&quot;/&gt;&lt;/object&gt;&lt;object type=&quot;3&quot; unique_id=&quot;51528&quot;&gt;&lt;property id=&quot;20148&quot; value=&quot;5&quot;/&gt;&lt;property id=&quot;20300&quot; value=&quot;Slide 17 - &amp;quot;Imaging PL: IR (Images)&amp;quot;&quot;/&gt;&lt;property id=&quot;20307&quot; value=&quot;875&quot;/&gt;&lt;/object&gt;&lt;object type=&quot;3&quot; unique_id=&quot;51926&quot;&gt;&lt;property id=&quot;20148&quot; value=&quot;5&quot;/&gt;&lt;property id=&quot;20300&quot; value=&quot;Slide 11 - &amp;quot;Imaging PL: RGB (Images &amp;amp; Videos)&amp;quot;&quot;/&gt;&lt;property id=&quot;20307&quot; value=&quot;877&quot;/&gt;&lt;/object&gt;&lt;object type=&quot;3&quot; unique_id=&quot;51927&quot;&gt;&lt;property id=&quot;20148&quot; value=&quot;5&quot;/&gt;&lt;property id=&quot;20300&quot; value=&quot;Slide 26 - &amp;quot;Imaging PL: Sensor Fusion&amp;quot;&quot;/&gt;&lt;property id=&quot;20307&quot; value=&quot;876&quot;/&gt;&lt;/object&gt;&lt;/object&gt;&lt;object type=&quot;8&quot; unique_id=&quot;10043&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530EC850DEE5418D3D4951FE095D87" ma:contentTypeVersion="0" ma:contentTypeDescription="Create a new document." ma:contentTypeScope="" ma:versionID="866f0004aad7b886c0a96bfeb7632292">
  <xsd:schema xmlns:xsd="http://www.w3.org/2001/XMLSchema" xmlns:xs="http://www.w3.org/2001/XMLSchema" xmlns:p="http://schemas.microsoft.com/office/2006/metadata/properties" targetNamespace="http://schemas.microsoft.com/office/2006/metadata/properties" ma:root="true" ma:fieldsID="4ebeaf1bf6a0b36ab264fa6de9083b9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16072F-F68E-4DE3-8F24-1FB51A8AA17C}">
  <ds:schemaRefs>
    <ds:schemaRef ds:uri="http://schemas.microsoft.com/sharepoint/v3/contenttype/forms"/>
  </ds:schemaRefs>
</ds:datastoreItem>
</file>

<file path=customXml/itemProps2.xml><?xml version="1.0" encoding="utf-8"?>
<ds:datastoreItem xmlns:ds="http://schemas.openxmlformats.org/officeDocument/2006/customXml" ds:itemID="{0B0C989A-36AA-4F28-A5B4-3F6EA8E53389}">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49C9F806-80C1-4621-92E7-ADDA7AD7B4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19699</TotalTime>
  <Words>1304</Words>
  <Application>Microsoft Office PowerPoint</Application>
  <PresentationFormat>On-screen Show (4:3)</PresentationFormat>
  <Paragraphs>338</Paragraphs>
  <Slides>27</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Century Gothic</vt:lpstr>
      <vt:lpstr>Courier New</vt:lpstr>
      <vt:lpstr>Palatino Linotype</vt:lpstr>
      <vt:lpstr>Executive</vt:lpstr>
      <vt:lpstr>Avoiding sensor overload:  UAS sensor fundamentals for mapping professionals</vt:lpstr>
      <vt:lpstr>UAS Sensors &amp; Payloads</vt:lpstr>
      <vt:lpstr>UAS Background: Why UAS Aerial Imaging?</vt:lpstr>
      <vt:lpstr>UAS Background: Why UAS Aerial Imaging?</vt:lpstr>
      <vt:lpstr>UAS Background: Why UAS Aerial Imaging?</vt:lpstr>
      <vt:lpstr>UAS Background: Why UAS Aerial Imaging?</vt:lpstr>
      <vt:lpstr>UAS Background: Components</vt:lpstr>
      <vt:lpstr>Sensors &amp; Payloads</vt:lpstr>
      <vt:lpstr>Imaging PL: RGB (Images &amp; Videos)</vt:lpstr>
      <vt:lpstr>Imaging PL: RGB (Images &amp; Videos)</vt:lpstr>
      <vt:lpstr>Imaging PL: RGB (Images &amp; Videos)</vt:lpstr>
      <vt:lpstr>Imaging PL: RGB (Images &amp; Videos)</vt:lpstr>
      <vt:lpstr>Imaging PL: IR (Images)</vt:lpstr>
      <vt:lpstr>Imaging PL: IR (Images)</vt:lpstr>
      <vt:lpstr>Imaging PL: IR (Images)</vt:lpstr>
      <vt:lpstr>Imaging PL: IR (Images)</vt:lpstr>
      <vt:lpstr>Imaging PL: IR (Images)</vt:lpstr>
      <vt:lpstr>Imaging PL: IR (Images)</vt:lpstr>
      <vt:lpstr>Imaging PL: IR (Images)</vt:lpstr>
      <vt:lpstr>Imaging PL: IR (Images)</vt:lpstr>
      <vt:lpstr>Imaging PL: IR (Images)</vt:lpstr>
      <vt:lpstr>Imaging PL: IR (Images)</vt:lpstr>
      <vt:lpstr>Imaging PL: Lidar (Point Clouds)</vt:lpstr>
      <vt:lpstr>Imaging PL: Lidar (Point Clouds)</vt:lpstr>
      <vt:lpstr>Imaging PL: Sensor Fusion</vt:lpstr>
      <vt:lpstr>Imaging PL: Sensor Fusion</vt:lpstr>
      <vt:lpstr>PowerPoint Presentation</vt:lpstr>
    </vt:vector>
  </TitlesOfParts>
  <Company>UF/IFAS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abenjamin1</dc:creator>
  <cp:lastModifiedBy>Adam R. Benjamin</cp:lastModifiedBy>
  <cp:revision>482</cp:revision>
  <cp:lastPrinted>2019-11-06T16:46:08Z</cp:lastPrinted>
  <dcterms:created xsi:type="dcterms:W3CDTF">2010-04-20T07:51:11Z</dcterms:created>
  <dcterms:modified xsi:type="dcterms:W3CDTF">2019-11-07T19:04:52Z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0x010100E1530EC850DEE5418D3D4951FE095D87</vt:lpwstr>
  </property>
</Properties>
</file>