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21"/>
  </p:notesMasterIdLst>
  <p:sldIdLst>
    <p:sldId id="256" r:id="rId6"/>
    <p:sldId id="282" r:id="rId7"/>
    <p:sldId id="270" r:id="rId8"/>
    <p:sldId id="272" r:id="rId9"/>
    <p:sldId id="273" r:id="rId10"/>
    <p:sldId id="271" r:id="rId11"/>
    <p:sldId id="274" r:id="rId12"/>
    <p:sldId id="275" r:id="rId13"/>
    <p:sldId id="276" r:id="rId14"/>
    <p:sldId id="277" r:id="rId15"/>
    <p:sldId id="278" r:id="rId16"/>
    <p:sldId id="280" r:id="rId17"/>
    <p:sldId id="283" r:id="rId18"/>
    <p:sldId id="284" r:id="rId19"/>
    <p:sldId id="266"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77094" autoAdjust="0"/>
  </p:normalViewPr>
  <p:slideViewPr>
    <p:cSldViewPr>
      <p:cViewPr varScale="1">
        <p:scale>
          <a:sx n="60" d="100"/>
          <a:sy n="60" d="100"/>
        </p:scale>
        <p:origin x="1824" y="7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0B066E5-7C18-4BD1-A941-D8F8DCC69490}" type="datetimeFigureOut">
              <a:rPr lang="en-US"/>
              <a:pPr>
                <a:defRPr/>
              </a:pPr>
              <a:t>11/20/2019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15E0E2B-D2F0-4662-95EA-A05C5D0BD5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 “Boots on the ground” is a foundational concept. Home offices are in Charleston and Silver Spring, but staff members are located throughout the coastal zone, working to serve coastal managers. </a:t>
            </a:r>
          </a:p>
          <a:p>
            <a:pPr>
              <a:spcBef>
                <a:spcPct val="0"/>
              </a:spcBef>
            </a:pPr>
            <a:endParaRPr lang="en-US" altLang="en-US" smtClean="0"/>
          </a:p>
          <a:p>
            <a:pPr>
              <a:spcBef>
                <a:spcPct val="0"/>
              </a:spcBef>
            </a:pPr>
            <a:r>
              <a:rPr lang="en-US" altLang="en-US" smtClean="0"/>
              <a:t>This agency, housed within NOAA’s National Ocean Service, oversees major initiatives that include the National Coastal Zone Management Program, the Coral Reef Conservation Program, the Digital Coast, and the National Estuarine Research Reserve System.</a:t>
            </a:r>
          </a:p>
          <a:p>
            <a:pPr>
              <a:spcBef>
                <a:spcPct val="0"/>
              </a:spcBef>
            </a:pPr>
            <a:endParaRPr lang="en-US" altLang="en-US" smtClean="0"/>
          </a:p>
          <a:p>
            <a:pPr>
              <a:lnSpc>
                <a:spcPct val="110000"/>
              </a:lnSpc>
              <a:spcBef>
                <a:spcPct val="0"/>
              </a:spcBef>
              <a:buSzPts val="2400"/>
            </a:pPr>
            <a:r>
              <a:rPr lang="en-US" altLang="en-US" smtClean="0">
                <a:cs typeface="Arial" panose="020B0604020202020204" pitchFamily="34" charset="0"/>
                <a:sym typeface="Arial" panose="020B0604020202020204" pitchFamily="34" charset="0"/>
              </a:rPr>
              <a:t>OCM fosters sound approaches to coastal management through collaborative and leveraged approaches</a:t>
            </a:r>
            <a:r>
              <a:rPr lang="en-US" altLang="en-US" smtClean="0">
                <a:sym typeface="Arial" panose="020B0604020202020204" pitchFamily="34" charset="0"/>
              </a:rPr>
              <a:t>, s</a:t>
            </a:r>
            <a:r>
              <a:rPr lang="en-US" altLang="en-US" smtClean="0">
                <a:cs typeface="Arial" panose="020B0604020202020204" pitchFamily="34" charset="0"/>
                <a:sym typeface="Arial" panose="020B0604020202020204" pitchFamily="34" charset="0"/>
              </a:rPr>
              <a:t>cience-based decision making, capacity building</a:t>
            </a:r>
            <a:r>
              <a:rPr lang="en-US" altLang="en-US" smtClean="0">
                <a:sym typeface="Arial" panose="020B0604020202020204" pitchFamily="34" charset="0"/>
              </a:rPr>
              <a:t>, s</a:t>
            </a:r>
            <a:r>
              <a:rPr lang="en-US" altLang="en-US" smtClean="0">
                <a:cs typeface="Arial" panose="020B0604020202020204" pitchFamily="34" charset="0"/>
                <a:sym typeface="Arial" panose="020B0604020202020204" pitchFamily="34" charset="0"/>
              </a:rPr>
              <a:t>mart governance and investments</a:t>
            </a:r>
            <a:r>
              <a:rPr lang="en-US" altLang="en-US" smtClean="0">
                <a:sym typeface="Arial" panose="020B0604020202020204" pitchFamily="34" charset="0"/>
              </a:rPr>
              <a:t>, and i</a:t>
            </a:r>
            <a:r>
              <a:rPr lang="en-US" altLang="en-US" smtClean="0">
                <a:cs typeface="Arial" panose="020B0604020202020204" pitchFamily="34" charset="0"/>
                <a:sym typeface="Arial" panose="020B0604020202020204" pitchFamily="34" charset="0"/>
              </a:rPr>
              <a:t>nspiring, educating, and motivating people</a:t>
            </a:r>
            <a:endParaRPr lang="en-US" altLang="en-US" smtClean="0"/>
          </a:p>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5A9B3-F880-46DB-9B11-81FC4D85E217}" type="slidenum">
              <a:rPr lang="en-US" altLang="en-US" smtClean="0">
                <a:solidFill>
                  <a:srgbClr val="000000"/>
                </a:solidFill>
              </a:rPr>
              <a:pPr>
                <a:spcBef>
                  <a:spcPct val="0"/>
                </a:spcBef>
              </a:pPr>
              <a:t>3</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Key Message: </a:t>
            </a:r>
            <a:r>
              <a:rPr lang="en-US" altLang="en-US" smtClean="0"/>
              <a:t>The mapper is a </a:t>
            </a:r>
            <a:r>
              <a:rPr lang="en-US" altLang="en-US" b="1" smtClean="0"/>
              <a:t>screening-level tool with existing national data that are locally relevant.</a:t>
            </a:r>
            <a:r>
              <a:rPr lang="en-US" altLang="en-US" smtClean="0"/>
              <a:t> The mapper was developed to get the conversation started around coastal flood hazard risks and associated vulnerabilities, but we encourage users to obtain local data to conduct more detailed analyses, if necessary. </a:t>
            </a:r>
          </a:p>
          <a:p>
            <a:endParaRPr lang="en-US" altLang="en-US" b="1" smtClean="0"/>
          </a:p>
          <a:p>
            <a:r>
              <a:rPr lang="en-US" altLang="en-US" smtClean="0"/>
              <a:t>The concept for a coastal flooding composite hazard layer contained within the tool was initially developed for coastal areas of New York after Hurricane Sandy to depict geographically dependent susceptibility to coastal flooding, storm surge, and long-range inundation impacts. The mapping method was modified and expanded to the rest of the East Coast, Gulf of Mexico, and Pacific and Caribbean islands and territories for the Coastal Flood Exposure Mapper. This map layer aggregates risk information for multiple coastal flood hazards. This map shows the gradient of coastal flood risk that ranges from areas outside the FEMA 1% annual chance floodplain that are still at risk from high magnitude, low frequency events like major land-falling hurricanes and tsunamis, to areas nearer the coast that are also at risk from higher frequency flood events, wave impacts, and long-term sea level change. At any given location the user can query which coastal flood hazards may impact that spot. This layer should not be confused with, and may not be substituted for, any existing regulatory risk maps or associated boundaries. </a:t>
            </a:r>
            <a:r>
              <a:rPr lang="en-US" altLang="en-US" b="1" smtClean="0"/>
              <a:t>These maps are for planning purposes only.</a:t>
            </a: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17F56C-4F58-4828-B680-1F7E15F29863}" type="slidenum">
              <a:rPr lang="en-US" altLang="en-US" smtClean="0"/>
              <a:pPr/>
              <a:t>12</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concept for a coastal flooding composite hazard layer contained within the tool was initially developed for coastal areas of New York after Hurricane Sandy to depict geographically dependent susceptibility to coastal flooding, storm surge, and long-range inundation impacts. The mapping method was modified and expanded to the rest of the East Coast, Gulf of Mexico, and Pacific and Caribbean islands and territories for the Coastal Flood Exposure Mapper. This map layer aggregates risk information for multiple coastal flood hazards. This map shows the gradient of coastal flood risk that ranges from areas outside the FEMA 1% annual chance floodplain that are still at risk from high magnitude, low frequency events like major land-falling hurricanes and tsunamis, to areas nearer the coast that are also at risk from higher frequency flood events, wave impacts, and long-term sea level change. At any given location the user can query which coastal flood hazards may impact that spot. This layer should not be confused with, and may not be substituted for, any existing regulatory risk maps or associated boundaries. </a:t>
            </a:r>
            <a:r>
              <a:rPr lang="en-US" altLang="en-US" b="1" smtClean="0"/>
              <a:t>These maps are for planning purposes only.</a:t>
            </a:r>
            <a:endParaRPr lang="en-US" altLang="en-US" smtClean="0"/>
          </a:p>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F0A95C2-5785-4C86-B66E-997F4CA65019}" type="slidenum">
              <a:rPr lang="en-US" altLang="en-US" smtClean="0"/>
              <a:pPr/>
              <a:t>13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Key Message: </a:t>
            </a:r>
            <a:r>
              <a:rPr lang="en-US" altLang="en-US" smtClean="0"/>
              <a:t>The Digital Coast Partnership started in 2007 with 6 members: NOAA, ASFPM, CSO, NACo, NSGIC, and TNC. It was expanded in 2010 to include APA and again in 2013 to include NERRA and ULI. </a:t>
            </a:r>
          </a:p>
          <a:p>
            <a:endParaRPr lang="en-US" altLang="en-US" smtClean="0"/>
          </a:p>
          <a:p>
            <a:r>
              <a:rPr lang="en-US" altLang="en-US" smtClean="0"/>
              <a:t>These national level organizations represent coastal managers at various scales: state (CSO) and local (NACo), or represent subject matter expertise in coastal issue areas: coastal inundation (ASFPM), natural/nature-based techniques (TNC), geospatial information management (NSGIC), planning (APA) and real estate/land development (ULI). </a:t>
            </a:r>
          </a:p>
          <a:p>
            <a:endParaRPr lang="en-US" altLang="en-US" smtClean="0"/>
          </a:p>
          <a:p>
            <a:endParaRPr lang="en-US" altLang="en-US" b="1"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9938" indent="-295275">
              <a:defRPr>
                <a:solidFill>
                  <a:schemeClr val="tx1"/>
                </a:solidFill>
                <a:latin typeface="Calibri" panose="020F0502020204030204" pitchFamily="34" charset="0"/>
                <a:cs typeface="Arial" panose="020B0604020202020204" pitchFamily="34" charset="0"/>
              </a:defRPr>
            </a:lvl2pPr>
            <a:lvl3pPr marL="1184275" indent="-234950">
              <a:defRPr>
                <a:solidFill>
                  <a:schemeClr val="tx1"/>
                </a:solidFill>
                <a:latin typeface="Calibri" panose="020F0502020204030204" pitchFamily="34" charset="0"/>
                <a:cs typeface="Arial" panose="020B0604020202020204" pitchFamily="34" charset="0"/>
              </a:defRPr>
            </a:lvl3pPr>
            <a:lvl4pPr marL="1660525" indent="-234950">
              <a:defRPr>
                <a:solidFill>
                  <a:schemeClr val="tx1"/>
                </a:solidFill>
                <a:latin typeface="Calibri" panose="020F0502020204030204" pitchFamily="34" charset="0"/>
                <a:cs typeface="Arial" panose="020B0604020202020204" pitchFamily="34" charset="0"/>
              </a:defRPr>
            </a:lvl4pPr>
            <a:lvl5pPr marL="2135188" indent="-234950">
              <a:defRPr>
                <a:solidFill>
                  <a:schemeClr val="tx1"/>
                </a:solidFill>
                <a:latin typeface="Calibri" panose="020F0502020204030204" pitchFamily="34" charset="0"/>
                <a:cs typeface="Arial" panose="020B0604020202020204" pitchFamily="34" charset="0"/>
              </a:defRPr>
            </a:lvl5pPr>
            <a:lvl6pPr marL="25923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495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067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39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2E1916-08D5-4ECB-A77C-F031BA77706F}" type="slidenum">
              <a:rPr lang="en-US" altLang="en-US" smtClean="0"/>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Key Message: </a:t>
            </a:r>
            <a:r>
              <a:rPr lang="en-US" altLang="en-US" smtClean="0"/>
              <a:t>Most people know the Digital Coast by our web presence, but it is important to note that the Digital Coast is more than just a website. It is also a Partnership (more on this in a moment). The Digital Coast Enabling Platform is built on the interaction between the Digital Coast Partners and users and the website. This connection is critical to the platform’s success. </a:t>
            </a:r>
            <a:endParaRPr lang="en-US" altLang="en-US" b="1"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9938" indent="-295275">
              <a:defRPr>
                <a:solidFill>
                  <a:schemeClr val="tx1"/>
                </a:solidFill>
                <a:latin typeface="Calibri" panose="020F0502020204030204" pitchFamily="34" charset="0"/>
                <a:cs typeface="Arial" panose="020B0604020202020204" pitchFamily="34" charset="0"/>
              </a:defRPr>
            </a:lvl2pPr>
            <a:lvl3pPr marL="1184275" indent="-234950">
              <a:defRPr>
                <a:solidFill>
                  <a:schemeClr val="tx1"/>
                </a:solidFill>
                <a:latin typeface="Calibri" panose="020F0502020204030204" pitchFamily="34" charset="0"/>
                <a:cs typeface="Arial" panose="020B0604020202020204" pitchFamily="34" charset="0"/>
              </a:defRPr>
            </a:lvl3pPr>
            <a:lvl4pPr marL="1660525" indent="-234950">
              <a:defRPr>
                <a:solidFill>
                  <a:schemeClr val="tx1"/>
                </a:solidFill>
                <a:latin typeface="Calibri" panose="020F0502020204030204" pitchFamily="34" charset="0"/>
                <a:cs typeface="Arial" panose="020B0604020202020204" pitchFamily="34" charset="0"/>
              </a:defRPr>
            </a:lvl4pPr>
            <a:lvl5pPr marL="2135188" indent="-234950">
              <a:defRPr>
                <a:solidFill>
                  <a:schemeClr val="tx1"/>
                </a:solidFill>
                <a:latin typeface="Calibri" panose="020F0502020204030204" pitchFamily="34" charset="0"/>
                <a:cs typeface="Arial" panose="020B0604020202020204" pitchFamily="34" charset="0"/>
              </a:defRPr>
            </a:lvl5pPr>
            <a:lvl6pPr marL="25923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495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067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3988" indent="-234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4759A4-37CB-4B8F-BD81-4DE0B1D59559}" type="slidenum">
              <a:rPr lang="en-US" altLang="en-US" smtClean="0"/>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77;p3:notes"/>
          <p:cNvSpPr>
            <a:spLocks noGrp="1"/>
          </p:cNvSpPr>
          <p:nvPr>
            <p:ph type="body" idx="1"/>
          </p:nvPr>
        </p:nvSpPr>
        <p:spPr bwMode="auto">
          <a:xfrm>
            <a:off x="701675" y="4421188"/>
            <a:ext cx="56197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300" tIns="46650" rIns="93300" bIns="46650" numCol="1" anchor="t" anchorCtr="0" compatLnSpc="1">
            <a:prstTxWarp prst="textNoShape">
              <a:avLst/>
            </a:prstTxWarp>
          </a:bodyPr>
          <a:lstStyle/>
          <a:p>
            <a:pPr>
              <a:spcBef>
                <a:spcPct val="0"/>
              </a:spcBef>
            </a:pPr>
            <a:endParaRPr lang="en-US" altLang="en-US" smtClean="0"/>
          </a:p>
        </p:txBody>
      </p:sp>
      <p:sp>
        <p:nvSpPr>
          <p:cNvPr id="13315" name="Google Shape;78;p3:notes"/>
          <p:cNvSpPr>
            <a:spLocks noGrp="1" noRot="1" noChangeAspect="1" noTextEdit="1"/>
          </p:cNvSpPr>
          <p:nvPr>
            <p:ph type="sldImg" idx="2"/>
          </p:nvPr>
        </p:nvSpPr>
        <p:spPr bwMode="auto">
          <a:xfrm>
            <a:off x="1184275" y="698500"/>
            <a:ext cx="4654550" cy="3490913"/>
          </a:xfrm>
          <a:custGeom>
            <a:avLst/>
            <a:gdLst>
              <a:gd name="T0" fmla="*/ 0 w 120000"/>
              <a:gd name="T1" fmla="*/ 0 h 120000"/>
              <a:gd name="T2" fmla="*/ 180540298 w 120000"/>
              <a:gd name="T3" fmla="*/ 0 h 120000"/>
              <a:gd name="T4" fmla="*/ 180540298 w 120000"/>
              <a:gd name="T5" fmla="*/ 101553946 h 120000"/>
              <a:gd name="T6" fmla="*/ 0 w 120000"/>
              <a:gd name="T7" fmla="*/ 1015539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94;p5:notes"/>
          <p:cNvSpPr>
            <a:spLocks noGrp="1"/>
          </p:cNvSpPr>
          <p:nvPr>
            <p:ph type="body" idx="1"/>
          </p:nvPr>
        </p:nvSpPr>
        <p:spPr bwMode="auto">
          <a:xfrm>
            <a:off x="701675" y="4421188"/>
            <a:ext cx="56197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300" tIns="46650" rIns="93300" bIns="46650" numCol="1" anchor="t" anchorCtr="0" compatLnSpc="1">
            <a:prstTxWarp prst="textNoShape">
              <a:avLst/>
            </a:prstTxWarp>
          </a:bodyPr>
          <a:lstStyle/>
          <a:p>
            <a:pPr>
              <a:spcBef>
                <a:spcPct val="0"/>
              </a:spcBef>
            </a:pPr>
            <a:endParaRPr lang="en-US" altLang="en-US" smtClean="0"/>
          </a:p>
        </p:txBody>
      </p:sp>
      <p:sp>
        <p:nvSpPr>
          <p:cNvPr id="15363" name="Google Shape;95;p5:notes"/>
          <p:cNvSpPr>
            <a:spLocks noGrp="1" noRot="1" noChangeAspect="1" noTextEdit="1"/>
          </p:cNvSpPr>
          <p:nvPr>
            <p:ph type="sldImg" idx="2"/>
          </p:nvPr>
        </p:nvSpPr>
        <p:spPr bwMode="auto">
          <a:xfrm>
            <a:off x="1184275" y="698500"/>
            <a:ext cx="4654550" cy="3490913"/>
          </a:xfrm>
          <a:custGeom>
            <a:avLst/>
            <a:gdLst>
              <a:gd name="T0" fmla="*/ 0 w 120000"/>
              <a:gd name="T1" fmla="*/ 0 h 120000"/>
              <a:gd name="T2" fmla="*/ 180540298 w 120000"/>
              <a:gd name="T3" fmla="*/ 0 h 120000"/>
              <a:gd name="T4" fmla="*/ 180540298 w 120000"/>
              <a:gd name="T5" fmla="*/ 101553946 h 120000"/>
              <a:gd name="T6" fmla="*/ 0 w 120000"/>
              <a:gd name="T7" fmla="*/ 1015539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155"/>
          <p:cNvSpPr>
            <a:spLocks noGrp="1" noRot="1" noChangeAspect="1" noTextEdit="1"/>
          </p:cNvSpPr>
          <p:nvPr>
            <p:ph type="sldImg" idx="2"/>
          </p:nvPr>
        </p:nvSpPr>
        <p:spPr bwMode="auto">
          <a:xfrm>
            <a:off x="1219200" y="708025"/>
            <a:ext cx="4727575" cy="35448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524287"/>
            <a:headEnd type="none" w="sm" len="sm"/>
            <a:tailEnd type="none" w="sm" len="sm"/>
          </a:ln>
          <a:extLst>
            <a:ext uri="{909E8E84-426E-40DD-AFC4-6F175D3DCCD1}">
              <a14:hiddenFill xmlns:a14="http://schemas.microsoft.com/office/drawing/2010/main">
                <a:solidFill>
                  <a:srgbClr val="FFFFFF"/>
                </a:solidFill>
              </a14:hiddenFill>
            </a:ext>
          </a:extLst>
        </p:spPr>
      </p:sp>
      <p:sp>
        <p:nvSpPr>
          <p:cNvPr id="17411" name="Shape 156"/>
          <p:cNvSpPr>
            <a:spLocks noGrp="1"/>
          </p:cNvSpPr>
          <p:nvPr>
            <p:ph type="body" idx="1"/>
          </p:nvPr>
        </p:nvSpPr>
        <p:spPr bwMode="auto">
          <a:xfrm>
            <a:off x="717550" y="4489450"/>
            <a:ext cx="5730875"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32" tIns="47453" rIns="94932" bIns="47453" numCol="1" anchor="t" anchorCtr="0" compatLnSpc="1">
            <a:prstTxWarp prst="textNoShape">
              <a:avLst/>
            </a:prstTxWarp>
          </a:bodyPr>
          <a:lstStyle/>
          <a:p>
            <a:pPr>
              <a:buSzPts val="1800"/>
            </a:pPr>
            <a:endParaRPr lang="en-US" altLang="en-US" smtClean="0"/>
          </a:p>
        </p:txBody>
      </p:sp>
      <p:sp>
        <p:nvSpPr>
          <p:cNvPr id="157" name="Shape 157"/>
          <p:cNvSpPr txBox="1"/>
          <p:nvPr/>
        </p:nvSpPr>
        <p:spPr>
          <a:xfrm>
            <a:off x="4059238" y="8977313"/>
            <a:ext cx="3105150" cy="473075"/>
          </a:xfrm>
          <a:prstGeom prst="rect">
            <a:avLst/>
          </a:prstGeom>
          <a:noFill/>
          <a:ln>
            <a:noFill/>
          </a:ln>
        </p:spPr>
        <p:txBody>
          <a:bodyPr spcFirstLastPara="1" lIns="94932" tIns="47453" rIns="94932" bIns="47453" anchor="b"/>
          <a:lstStyle/>
          <a:p>
            <a:pPr algn="r" defTabSz="949478" eaLnBrk="1" hangingPunct="1">
              <a:buClr>
                <a:srgbClr val="000000"/>
              </a:buClr>
              <a:buSzPts val="1200"/>
              <a:defRPr/>
            </a:pPr>
            <a:fld id="{3A4593B9-D987-485C-B888-DB3D75103A69}" type="slidenum">
              <a:rPr lang="en-US" sz="1200" kern="0">
                <a:solidFill>
                  <a:srgbClr val="000000"/>
                </a:solidFill>
                <a:latin typeface="Arial"/>
                <a:ea typeface="Arial"/>
                <a:cs typeface="Arial"/>
                <a:sym typeface="Arial"/>
              </a:rPr>
              <a:pPr algn="r" defTabSz="949478" eaLnBrk="1" hangingPunct="1">
                <a:buClr>
                  <a:srgbClr val="000000"/>
                </a:buClr>
                <a:buSzPts val="1200"/>
                <a:defRPr/>
              </a:pPr>
              <a:t>8</a:t>
            </a:fld>
            <a:endParaRPr sz="1400" kern="0">
              <a:solidFill>
                <a:srgbClr val="000000"/>
              </a:solidFill>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ACE9FA-7A5A-43B5-91F6-8D77B3E27442}" type="slidenum">
              <a:rPr lang="en-US" altLang="en-US" smtClean="0">
                <a:solidFill>
                  <a:srgbClr val="000000"/>
                </a:solidFill>
              </a:rPr>
              <a:pPr/>
              <a:t>9</a:t>
            </a:fld>
            <a:endParaRPr lang="en-US"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DISCOVER info on the C-CAP land cover data set, DOWNLOAD land cover data for your community via the Data Access Viewer, DEVELOP mash-ups with ESRI and Open Geospatial Consortium map services, ANALYZE change in your county with Land Cover Atlas, LEARN from data experts through recorded webinars, SHARE outcomes with others through stories from the field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525" indent="-295275">
              <a:spcBef>
                <a:spcPct val="30000"/>
              </a:spcBef>
              <a:defRPr sz="1200">
                <a:solidFill>
                  <a:schemeClr val="tx1"/>
                </a:solidFill>
                <a:latin typeface="Calibri" panose="020F0502020204030204" pitchFamily="34" charset="0"/>
              </a:defRPr>
            </a:lvl2pPr>
            <a:lvl3pPr marL="1185863" indent="-234950">
              <a:spcBef>
                <a:spcPct val="30000"/>
              </a:spcBef>
              <a:defRPr sz="1200">
                <a:solidFill>
                  <a:schemeClr val="tx1"/>
                </a:solidFill>
                <a:latin typeface="Calibri" panose="020F0502020204030204" pitchFamily="34" charset="0"/>
              </a:defRPr>
            </a:lvl3pPr>
            <a:lvl4pPr marL="1662113" indent="-234950">
              <a:spcBef>
                <a:spcPct val="30000"/>
              </a:spcBef>
              <a:defRPr sz="1200">
                <a:solidFill>
                  <a:schemeClr val="tx1"/>
                </a:solidFill>
                <a:latin typeface="Calibri" panose="020F0502020204030204" pitchFamily="34" charset="0"/>
              </a:defRPr>
            </a:lvl4pPr>
            <a:lvl5pPr marL="2138363" indent="-234950">
              <a:spcBef>
                <a:spcPct val="30000"/>
              </a:spcBef>
              <a:defRPr sz="1200">
                <a:solidFill>
                  <a:schemeClr val="tx1"/>
                </a:solidFill>
                <a:latin typeface="Calibri" panose="020F0502020204030204" pitchFamily="34" charset="0"/>
              </a:defRPr>
            </a:lvl5pPr>
            <a:lvl6pPr marL="2595563" indent="-234950" eaLnBrk="0" fontAlgn="base" hangingPunct="0">
              <a:spcBef>
                <a:spcPct val="30000"/>
              </a:spcBef>
              <a:spcAft>
                <a:spcPct val="0"/>
              </a:spcAft>
              <a:defRPr sz="1200">
                <a:solidFill>
                  <a:schemeClr val="tx1"/>
                </a:solidFill>
                <a:latin typeface="Calibri" panose="020F0502020204030204" pitchFamily="34" charset="0"/>
              </a:defRPr>
            </a:lvl6pPr>
            <a:lvl7pPr marL="3052763" indent="-234950" eaLnBrk="0" fontAlgn="base" hangingPunct="0">
              <a:spcBef>
                <a:spcPct val="30000"/>
              </a:spcBef>
              <a:spcAft>
                <a:spcPct val="0"/>
              </a:spcAft>
              <a:defRPr sz="1200">
                <a:solidFill>
                  <a:schemeClr val="tx1"/>
                </a:solidFill>
                <a:latin typeface="Calibri" panose="020F0502020204030204" pitchFamily="34" charset="0"/>
              </a:defRPr>
            </a:lvl7pPr>
            <a:lvl8pPr marL="3509963" indent="-234950" eaLnBrk="0" fontAlgn="base" hangingPunct="0">
              <a:spcBef>
                <a:spcPct val="30000"/>
              </a:spcBef>
              <a:spcAft>
                <a:spcPct val="0"/>
              </a:spcAft>
              <a:defRPr sz="1200">
                <a:solidFill>
                  <a:schemeClr val="tx1"/>
                </a:solidFill>
                <a:latin typeface="Calibri" panose="020F0502020204030204" pitchFamily="34" charset="0"/>
              </a:defRPr>
            </a:lvl8pPr>
            <a:lvl9pPr marL="396716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BDB07F-1E37-4D1D-ACFA-08C6621EFD5A}" type="slidenum">
              <a:rPr lang="en-US" altLang="en-US" smtClean="0">
                <a:solidFill>
                  <a:srgbClr val="000000"/>
                </a:solidFill>
              </a:rPr>
              <a:pPr>
                <a:spcBef>
                  <a:spcPct val="0"/>
                </a:spcBef>
              </a:pPr>
              <a:t>10</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buClr>
                <a:srgbClr val="000000"/>
              </a:buClr>
              <a:buSzPts val="2200"/>
            </a:pPr>
            <a:r>
              <a:rPr lang="en-US" altLang="en-US" u="sng" smtClean="0">
                <a:solidFill>
                  <a:srgbClr val="000000"/>
                </a:solidFill>
                <a:latin typeface="Arial" panose="020B0604020202020204" pitchFamily="34" charset="0"/>
                <a:cs typeface="Arial" panose="020B0604020202020204" pitchFamily="34" charset="0"/>
                <a:sym typeface="Arial" panose="020B0604020202020204" pitchFamily="34" charset="0"/>
              </a:rPr>
              <a:t>Data</a:t>
            </a:r>
            <a:endParaRPr lang="en-US" altLang="en-US" u="sng" smtClean="0"/>
          </a:p>
          <a:p>
            <a:pPr>
              <a:lnSpc>
                <a:spcPct val="90000"/>
              </a:lnSpc>
              <a:spcBef>
                <a:spcPts val="1000"/>
              </a:spcBef>
              <a:buClr>
                <a:srgbClr val="000000"/>
              </a:buClr>
              <a:buSzPts val="2200"/>
              <a:buFontTx/>
              <a:buChar char="•"/>
            </a:pPr>
            <a:r>
              <a:rPr lang="en-US" altLang="en-US" smtClean="0">
                <a:latin typeface="Arial" panose="020B0604020202020204" pitchFamily="34" charset="0"/>
                <a:cs typeface="Arial" panose="020B0604020202020204" pitchFamily="34" charset="0"/>
                <a:sym typeface="Arial" panose="020B0604020202020204" pitchFamily="34" charset="0"/>
              </a:rPr>
              <a:t> 100+</a:t>
            </a: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 terabytes of high-resolution elevation data, land cover data, and orthoimagery</a:t>
            </a:r>
          </a:p>
          <a:p>
            <a:pPr>
              <a:lnSpc>
                <a:spcPct val="90000"/>
              </a:lnSpc>
              <a:spcBef>
                <a:spcPts val="1000"/>
              </a:spcBef>
              <a:buClr>
                <a:srgbClr val="000000"/>
              </a:buClr>
              <a:buSzPts val="2200"/>
              <a:buFontTx/>
              <a:buChar char="•"/>
            </a:pPr>
            <a:r>
              <a:rPr lang="en-US" altLang="en-US" smtClean="0">
                <a:latin typeface="Arial" panose="020B0604020202020204" pitchFamily="34" charset="0"/>
                <a:cs typeface="Arial" panose="020B0604020202020204" pitchFamily="34" charset="0"/>
                <a:sym typeface="Arial" panose="020B0604020202020204" pitchFamily="34" charset="0"/>
              </a:rPr>
              <a:t> 200+ web mapping services</a:t>
            </a:r>
            <a:endParaRPr lang="en-US" altLang="en-US" smtClean="0"/>
          </a:p>
          <a:p>
            <a:pPr>
              <a:lnSpc>
                <a:spcPct val="90000"/>
              </a:lnSpc>
              <a:spcBef>
                <a:spcPts val="1000"/>
              </a:spcBef>
              <a:buClr>
                <a:srgbClr val="000000"/>
              </a:buClr>
              <a:buSzPts val="2200"/>
              <a:buFontTx/>
              <a:buChar char="•"/>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 Linkages to over 40 national-level coastal data sets</a:t>
            </a:r>
            <a:endParaRPr lang="en-US" altLang="en-US" smtClean="0"/>
          </a:p>
          <a:p>
            <a:pPr>
              <a:lnSpc>
                <a:spcPct val="90000"/>
              </a:lnSpc>
              <a:spcBef>
                <a:spcPts val="1000"/>
              </a:spcBef>
              <a:buClr>
                <a:srgbClr val="000000"/>
              </a:buClr>
              <a:buSzPts val="2200"/>
            </a:pPr>
            <a:r>
              <a:rPr lang="en-US" altLang="en-US" u="sng" smtClean="0">
                <a:solidFill>
                  <a:srgbClr val="000000"/>
                </a:solidFill>
                <a:latin typeface="Arial" panose="020B0604020202020204" pitchFamily="34" charset="0"/>
                <a:cs typeface="Arial" panose="020B0604020202020204" pitchFamily="34" charset="0"/>
                <a:sym typeface="Arial" panose="020B0604020202020204" pitchFamily="34" charset="0"/>
              </a:rPr>
              <a:t>Tools</a:t>
            </a:r>
            <a:endParaRPr lang="en-US" altLang="en-US" u="sng" smtClean="0"/>
          </a:p>
          <a:p>
            <a:pPr>
              <a:lnSpc>
                <a:spcPct val="90000"/>
              </a:lnSpc>
              <a:spcBef>
                <a:spcPts val="1000"/>
              </a:spcBef>
              <a:buClr>
                <a:srgbClr val="000000"/>
              </a:buClr>
              <a:buSzPts val="2200"/>
              <a:buFontTx/>
              <a:buChar char="•"/>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 An inventory of over </a:t>
            </a:r>
            <a:r>
              <a:rPr lang="en-US" altLang="en-US" smtClean="0">
                <a:latin typeface="Arial" panose="020B0604020202020204" pitchFamily="34" charset="0"/>
                <a:cs typeface="Arial" panose="020B0604020202020204" pitchFamily="34" charset="0"/>
                <a:sym typeface="Arial" panose="020B0604020202020204" pitchFamily="34" charset="0"/>
              </a:rPr>
              <a:t>68</a:t>
            </a: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 tools – many provide visualization and analysis capabilities without need for GIS software</a:t>
            </a:r>
            <a:endParaRPr lang="en-US" altLang="en-US" smtClean="0"/>
          </a:p>
          <a:p>
            <a:pPr>
              <a:lnSpc>
                <a:spcPct val="90000"/>
              </a:lnSpc>
              <a:spcBef>
                <a:spcPts val="1000"/>
              </a:spcBef>
              <a:buClr>
                <a:srgbClr val="000000"/>
              </a:buClr>
              <a:buSzPts val="2200"/>
            </a:pPr>
            <a:r>
              <a:rPr lang="en-US" altLang="en-US" u="sng" smtClean="0">
                <a:solidFill>
                  <a:srgbClr val="000000"/>
                </a:solidFill>
                <a:latin typeface="Arial" panose="020B0604020202020204" pitchFamily="34" charset="0"/>
                <a:cs typeface="Arial" panose="020B0604020202020204" pitchFamily="34" charset="0"/>
                <a:sym typeface="Arial" panose="020B0604020202020204" pitchFamily="34" charset="0"/>
              </a:rPr>
              <a:t>Training</a:t>
            </a:r>
            <a:endParaRPr lang="en-US" altLang="en-US" u="sng" smtClean="0"/>
          </a:p>
          <a:p>
            <a:pPr>
              <a:lnSpc>
                <a:spcPct val="90000"/>
              </a:lnSpc>
              <a:spcBef>
                <a:spcPts val="1000"/>
              </a:spcBef>
              <a:buClr>
                <a:srgbClr val="000000"/>
              </a:buClr>
              <a:buSzPts val="2200"/>
              <a:buFontTx/>
              <a:buChar char="•"/>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 Over 190 learning resources</a:t>
            </a:r>
          </a:p>
          <a:p>
            <a:pPr>
              <a:lnSpc>
                <a:spcPct val="90000"/>
              </a:lnSpc>
              <a:spcBef>
                <a:spcPts val="1000"/>
              </a:spcBef>
              <a:buClr>
                <a:srgbClr val="000000"/>
              </a:buClr>
              <a:buSzPts val="2200"/>
              <a:buFontTx/>
              <a:buChar char="•"/>
            </a:pPr>
            <a:r>
              <a:rPr lang="en-US" altLang="en-US" smtClean="0">
                <a:latin typeface="Arial" panose="020B0604020202020204" pitchFamily="34" charset="0"/>
                <a:cs typeface="Arial" panose="020B0604020202020204" pitchFamily="34" charset="0"/>
                <a:sym typeface="Arial" panose="020B0604020202020204" pitchFamily="34" charset="0"/>
              </a:rPr>
              <a:t> Classroom and online instructor-led training</a:t>
            </a: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 self-guided resources, publications &amp; quick references, case studies, videos &amp; webinars</a:t>
            </a:r>
          </a:p>
          <a:p>
            <a:pPr>
              <a:lnSpc>
                <a:spcPct val="90000"/>
              </a:lnSpc>
              <a:spcBef>
                <a:spcPts val="1000"/>
              </a:spcBef>
              <a:buClr>
                <a:srgbClr val="000000"/>
              </a:buClr>
              <a:buSzPts val="2200"/>
            </a:pPr>
            <a:r>
              <a:rPr lang="en-US" altLang="en-US" u="sng" smtClean="0">
                <a:solidFill>
                  <a:srgbClr val="000000"/>
                </a:solidFill>
                <a:latin typeface="Arial" panose="020B0604020202020204" pitchFamily="34" charset="0"/>
                <a:cs typeface="Arial" panose="020B0604020202020204" pitchFamily="34" charset="0"/>
                <a:sym typeface="Arial" panose="020B0604020202020204" pitchFamily="34" charset="0"/>
              </a:rPr>
              <a:t>Stories from the Field</a:t>
            </a:r>
            <a:endParaRPr lang="en-US" altLang="en-US" u="sng" smtClean="0"/>
          </a:p>
          <a:p>
            <a:pPr>
              <a:lnSpc>
                <a:spcPct val="90000"/>
              </a:lnSpc>
              <a:spcBef>
                <a:spcPts val="1000"/>
              </a:spcBef>
              <a:buClr>
                <a:srgbClr val="000000"/>
              </a:buClr>
              <a:buSzPts val="2200"/>
              <a:buFontTx/>
              <a:buChar char="•"/>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 120+ narratives that demonstrate the application of geospatial information to coastal issues</a:t>
            </a:r>
            <a:endParaRPr lang="en-US" altLang="en-US" smtClean="0"/>
          </a:p>
          <a:p>
            <a:endParaRPr lang="en-US"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E99A25-E138-4FED-8296-AC172CEA237C}" type="slidenum">
              <a:rPr lang="en-US" altLang="en-US" smtClean="0"/>
              <a:pPr/>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8"/>
            <a:ext cx="7772400" cy="1470025"/>
          </a:xfrm>
          <a:prstGeom prst="rect">
            <a:avLst/>
          </a:prstGeom>
        </p:spPr>
        <p:txBody>
          <a:bodyPr/>
          <a:lstStyle>
            <a:lvl1pPr>
              <a:defRPr b="1">
                <a:solidFill>
                  <a:srgbClr val="0033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191000"/>
            <a:ext cx="6400800" cy="1752600"/>
          </a:xfrm>
          <a:prstGeom prst="rect">
            <a:avLst/>
          </a:prstGeom>
        </p:spPr>
        <p:txBody>
          <a:bodyPr/>
          <a:lstStyle>
            <a:lvl1pPr marL="0" indent="0" algn="ctr">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196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71450" y="228600"/>
            <a:ext cx="8798814" cy="11430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SzPts val="1400"/>
              <a:buNone/>
              <a:defRPr sz="4050" b="0" i="0" u="none" strike="noStrike" cap="none">
                <a:solidFill>
                  <a:srgbClr val="15305D"/>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1"/>
          </p:nvPr>
        </p:nvSpPr>
        <p:spPr>
          <a:xfrm>
            <a:off x="171450" y="1627632"/>
            <a:ext cx="8798719" cy="4279392"/>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2092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50 - 50 Content">
  <p:cSld name="1_White 50 - 50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457200"/>
            <a:ext cx="8229600" cy="914400"/>
          </a:xfrm>
          <a:prstGeom prst="rect">
            <a:avLst/>
          </a:prstGeom>
          <a:noFill/>
          <a:ln>
            <a:noFill/>
          </a:ln>
        </p:spPr>
        <p:txBody>
          <a:bodyPr spcFirstLastPara="1" lIns="91425" tIns="91425" rIns="91425" bIns="91425" anchor="t"/>
          <a:lstStyle>
            <a:lvl1pPr marR="0" lvl="0" algn="ctr" rtl="0">
              <a:spcBef>
                <a:spcPts val="0"/>
              </a:spcBef>
              <a:spcAft>
                <a:spcPts val="0"/>
              </a:spcAft>
              <a:buSzPts val="1400"/>
              <a:buNone/>
              <a:defRPr sz="3300" b="1" i="0" u="none" strike="noStrike" cap="none">
                <a:solidFill>
                  <a:srgbClr val="003366"/>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3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3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3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body" idx="1"/>
          </p:nvPr>
        </p:nvSpPr>
        <p:spPr>
          <a:xfrm>
            <a:off x="457200" y="1600200"/>
            <a:ext cx="4032504" cy="4114800"/>
          </a:xfrm>
          <a:prstGeom prst="rect">
            <a:avLst/>
          </a:prstGeom>
          <a:noFill/>
          <a:ln>
            <a:noFill/>
          </a:ln>
        </p:spPr>
        <p:txBody>
          <a:bodyPr spcFirstLastPara="1" lIns="91425" tIns="91425" rIns="91425" bIns="91425"/>
          <a:lstStyle>
            <a:lvl1pPr marL="342900" marR="0" lvl="0" indent="-304800" algn="l" rtl="0">
              <a:spcBef>
                <a:spcPts val="420"/>
              </a:spcBef>
              <a:spcAft>
                <a:spcPts val="0"/>
              </a:spcAft>
              <a:buClr>
                <a:schemeClr val="dk1"/>
              </a:buClr>
              <a:buSzPts val="2800"/>
              <a:buFont typeface="Arial"/>
              <a:buChar char="•"/>
              <a:defRPr sz="2100" b="1" i="0" u="none" strike="noStrike" cap="none">
                <a:solidFill>
                  <a:schemeClr val="dk1"/>
                </a:solidFill>
                <a:latin typeface="Arial"/>
                <a:ea typeface="Arial"/>
                <a:cs typeface="Arial"/>
                <a:sym typeface="Arial"/>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body" idx="2"/>
          </p:nvPr>
        </p:nvSpPr>
        <p:spPr>
          <a:xfrm>
            <a:off x="4654296" y="1600200"/>
            <a:ext cx="4032504" cy="4114800"/>
          </a:xfrm>
          <a:prstGeom prst="rect">
            <a:avLst/>
          </a:prstGeom>
          <a:noFill/>
          <a:ln>
            <a:noFill/>
          </a:ln>
        </p:spPr>
        <p:txBody>
          <a:bodyPr spcFirstLastPara="1" lIns="91425" tIns="91425" rIns="91425" bIns="91425"/>
          <a:lstStyle>
            <a:lvl1pPr marL="342900" marR="0" lvl="0" indent="-304800" algn="l" rtl="0">
              <a:spcBef>
                <a:spcPts val="420"/>
              </a:spcBef>
              <a:spcAft>
                <a:spcPts val="0"/>
              </a:spcAft>
              <a:buClr>
                <a:schemeClr val="dk1"/>
              </a:buClr>
              <a:buSzPts val="2800"/>
              <a:buFont typeface="Arial"/>
              <a:buChar char="•"/>
              <a:defRPr sz="2100" b="1" i="0" u="none" strike="noStrike" cap="none">
                <a:solidFill>
                  <a:schemeClr val="dk1"/>
                </a:solidFill>
                <a:latin typeface="Arial"/>
                <a:ea typeface="Arial"/>
                <a:cs typeface="Arial"/>
                <a:sym typeface="Arial"/>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5919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202686" y="228600"/>
            <a:ext cx="5774436" cy="5715000"/>
          </a:xfrm>
        </p:spPr>
        <p:txBody>
          <a:bodyPr rtlCol="0">
            <a:normAutofit/>
          </a:bodyPr>
          <a:lstStyle/>
          <a:p>
            <a:pPr lvl="0"/>
            <a:endParaRPr lang="en-US" noProof="0"/>
          </a:p>
        </p:txBody>
      </p:sp>
      <p:sp>
        <p:nvSpPr>
          <p:cNvPr id="9" name="Title 8"/>
          <p:cNvSpPr>
            <a:spLocks noGrp="1"/>
          </p:cNvSpPr>
          <p:nvPr>
            <p:ph type="title"/>
          </p:nvPr>
        </p:nvSpPr>
        <p:spPr>
          <a:xfrm>
            <a:off x="171450" y="228600"/>
            <a:ext cx="2914650" cy="1143000"/>
          </a:xfrm>
        </p:spPr>
        <p:txBody>
          <a:bodyPr/>
          <a:lstStyle>
            <a:lvl1pPr algn="ctr">
              <a:defRPr b="1">
                <a:solidFill>
                  <a:srgbClr val="15305D"/>
                </a:solidFill>
                <a:latin typeface="Open sans"/>
              </a:defRPr>
            </a:lvl1pPr>
          </a:lstStyle>
          <a:p>
            <a:r>
              <a:rPr lang="en-US" dirty="0"/>
              <a:t>Click to edit Master title style</a:t>
            </a:r>
          </a:p>
        </p:txBody>
      </p:sp>
      <p:sp>
        <p:nvSpPr>
          <p:cNvPr id="11" name="Text Placeholder 10"/>
          <p:cNvSpPr>
            <a:spLocks noGrp="1"/>
          </p:cNvSpPr>
          <p:nvPr>
            <p:ph type="body" sz="quarter" idx="11"/>
          </p:nvPr>
        </p:nvSpPr>
        <p:spPr>
          <a:xfrm>
            <a:off x="171450" y="1627632"/>
            <a:ext cx="2914650" cy="427939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337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171450" y="228600"/>
            <a:ext cx="8798814" cy="1143000"/>
          </a:xfrm>
        </p:spPr>
        <p:txBody>
          <a:bodyPr/>
          <a:lstStyle>
            <a:lvl1pPr algn="ctr">
              <a:defRPr b="1">
                <a:solidFill>
                  <a:srgbClr val="15305D"/>
                </a:solidFill>
                <a:latin typeface="Open sans"/>
              </a:defRPr>
            </a:lvl1pPr>
          </a:lstStyle>
          <a:p>
            <a:r>
              <a:rPr lang="en-US" dirty="0"/>
              <a:t>Click to edit Master title style</a:t>
            </a:r>
          </a:p>
        </p:txBody>
      </p:sp>
      <p:sp>
        <p:nvSpPr>
          <p:cNvPr id="9" name="Content Placeholder 8"/>
          <p:cNvSpPr>
            <a:spLocks noGrp="1"/>
          </p:cNvSpPr>
          <p:nvPr>
            <p:ph sz="quarter" idx="10"/>
          </p:nvPr>
        </p:nvSpPr>
        <p:spPr>
          <a:xfrm>
            <a:off x="171449" y="1627632"/>
            <a:ext cx="5314950" cy="427939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1"/>
          </p:nvPr>
        </p:nvSpPr>
        <p:spPr>
          <a:xfrm>
            <a:off x="5682856" y="1627188"/>
            <a:ext cx="3287315" cy="427990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709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23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8"/>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191000"/>
            <a:ext cx="6400800" cy="1752600"/>
          </a:xfrm>
          <a:prstGeom prst="rect">
            <a:avLst/>
          </a:prstGeom>
        </p:spPr>
        <p:txBody>
          <a:bodyPr/>
          <a:lstStyle>
            <a:lvl1pPr marL="0" indent="0" algn="ct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44377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normAutofit/>
          </a:bodyPr>
          <a:lstStyle>
            <a:lvl1pPr>
              <a:defRPr sz="3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800" b="1">
                <a:solidFill>
                  <a:schemeClr val="bg1"/>
                </a:solidFill>
              </a:defRPr>
            </a:lvl1pPr>
            <a:lvl2pPr>
              <a:defRPr sz="2400">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16695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or Graphic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76400"/>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457200" y="533400"/>
            <a:ext cx="8229600" cy="1143000"/>
          </a:xfrm>
          <a:prstGeom prst="rect">
            <a:avLst/>
          </a:prstGeom>
        </p:spPr>
        <p:txBody>
          <a:bodyPr>
            <a:normAutofit/>
          </a:bodyPr>
          <a:lstStyle>
            <a:lvl1pPr>
              <a:defRPr sz="36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6197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normAutofit/>
          </a:bodyPr>
          <a:lstStyle>
            <a:lvl1pPr>
              <a:defRPr sz="36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328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normAutofit/>
          </a:bodyPr>
          <a:lstStyle>
            <a:lvl1pP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spcAft>
                <a:spcPts val="600"/>
              </a:spcAft>
              <a:buNone/>
              <a:defRPr sz="2400" b="1">
                <a:solidFill>
                  <a:schemeClr val="bg1"/>
                </a:solidFill>
              </a:defRPr>
            </a:lvl1pPr>
            <a:lvl2pPr marL="573088" indent="-285750">
              <a:buFont typeface="Arial" pitchFamily="34" charset="0"/>
              <a:buChar char="•"/>
              <a:defRPr sz="24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spcAft>
                <a:spcPts val="600"/>
              </a:spcAft>
              <a:buNone/>
              <a:defRPr sz="2400" b="1" baseline="0">
                <a:solidFill>
                  <a:schemeClr val="bg1"/>
                </a:solidFill>
              </a:defRPr>
            </a:lvl1pPr>
            <a:lvl2pPr marL="573088" indent="-285750">
              <a:buFont typeface="Arial" pitchFamily="34" charset="0"/>
              <a:buChar char="•"/>
              <a:defRPr sz="24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9094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normAutofit/>
          </a:bodyPr>
          <a:lstStyle>
            <a:lvl1pPr>
              <a:defRPr sz="3600" b="1">
                <a:solidFill>
                  <a:srgbClr val="00336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800" b="1" baseline="0"/>
            </a:lvl1pPr>
            <a:lvl2pPr>
              <a:defRPr sz="24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65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r Graphic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764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457200" y="533400"/>
            <a:ext cx="8229600" cy="1143000"/>
          </a:xfrm>
          <a:prstGeom prst="rect">
            <a:avLst/>
          </a:prstGeom>
        </p:spPr>
        <p:txBody>
          <a:bodyPr>
            <a:normAutofit/>
          </a:bodyPr>
          <a:lstStyle>
            <a:lvl1pPr>
              <a:defRPr sz="3600" b="1">
                <a:solidFill>
                  <a:srgbClr val="00336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923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normAutofit/>
          </a:bodyPr>
          <a:lstStyle>
            <a:lvl1pPr>
              <a:defRPr sz="3600" b="1">
                <a:solidFill>
                  <a:srgbClr val="00336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3866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normAutofit/>
          </a:bodyPr>
          <a:lstStyle>
            <a:lvl1pPr>
              <a:defRPr sz="3600" b="1">
                <a:solidFill>
                  <a:srgbClr val="00336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spcAft>
                <a:spcPts val="600"/>
              </a:spcAft>
              <a:buNone/>
              <a:defRPr sz="2400" b="1" baseline="0"/>
            </a:lvl1pPr>
            <a:lvl2pPr marL="573088" indent="-285750">
              <a:buFont typeface="Arial" pitchFamily="34"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spcAft>
                <a:spcPts val="600"/>
              </a:spcAft>
              <a:buNone/>
              <a:defRPr sz="2400" b="1" baseline="0"/>
            </a:lvl1pPr>
            <a:lvl2pPr marL="573088" indent="-285750">
              <a:buFont typeface="Arial" pitchFamily="34"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414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3"/>
          <p:cNvSpPr>
            <a:spLocks noGrp="1"/>
          </p:cNvSpPr>
          <p:nvPr>
            <p:ph type="pic" idx="2"/>
          </p:nvPr>
        </p:nvSpPr>
        <p:spPr>
          <a:xfrm>
            <a:off x="171450" y="228600"/>
            <a:ext cx="5774436" cy="5715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22" name="Google Shape;22;p3"/>
          <p:cNvSpPr txBox="1">
            <a:spLocks noGrp="1"/>
          </p:cNvSpPr>
          <p:nvPr>
            <p:ph type="title"/>
          </p:nvPr>
        </p:nvSpPr>
        <p:spPr>
          <a:xfrm>
            <a:off x="6055614" y="228600"/>
            <a:ext cx="2914650" cy="11430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SzPts val="1400"/>
              <a:buNone/>
              <a:defRPr sz="4050" b="0" i="0" u="none" strike="noStrike" cap="none">
                <a:solidFill>
                  <a:srgbClr val="15305D"/>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
          </p:nvPr>
        </p:nvSpPr>
        <p:spPr>
          <a:xfrm>
            <a:off x="6041898" y="1627632"/>
            <a:ext cx="2914650" cy="4279392"/>
          </a:xfrm>
          <a:prstGeom prst="rect">
            <a:avLst/>
          </a:prstGeom>
          <a:noFill/>
          <a:ln>
            <a:noFill/>
          </a:ln>
        </p:spPr>
        <p:txBody>
          <a:bodyPr spcFirstLastPara="1" wrap="square" lIns="91425" tIns="45700" rIns="91425" bIns="45700" anchor="ctr"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3031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7632"/>
            <a:ext cx="8229600" cy="4279392"/>
          </a:xfrm>
          <a:prstGeom prst="rect">
            <a:avLst/>
          </a:prstGeom>
        </p:spPr>
        <p:txBody>
          <a:bodyPr/>
          <a:lstStyle>
            <a:lvl1pPr>
              <a:defRPr sz="2100" b="1" baseline="0"/>
            </a:lvl1pPr>
            <a:lvl2pPr>
              <a:defRPr sz="1800"/>
            </a:lvl2pPr>
          </a:lstStyle>
          <a:p>
            <a:pPr lvl="0"/>
            <a:r>
              <a:rPr lang="en-US"/>
              <a:t>Click to edit Master text styles</a:t>
            </a:r>
          </a:p>
          <a:p>
            <a:pPr lvl="1"/>
            <a:r>
              <a:rPr lang="en-US"/>
              <a:t>Second level</a:t>
            </a:r>
          </a:p>
        </p:txBody>
      </p:sp>
      <p:sp>
        <p:nvSpPr>
          <p:cNvPr id="5" name="Title 6"/>
          <p:cNvSpPr>
            <a:spLocks noGrp="1"/>
          </p:cNvSpPr>
          <p:nvPr>
            <p:ph type="title"/>
          </p:nvPr>
        </p:nvSpPr>
        <p:spPr>
          <a:xfrm>
            <a:off x="459297" y="228600"/>
            <a:ext cx="8229600" cy="1143000"/>
          </a:xfrm>
        </p:spPr>
        <p:txBody>
          <a:bodyPr/>
          <a:lstStyle>
            <a:lvl1pPr algn="ctr">
              <a:defRPr b="1">
                <a:solidFill>
                  <a:srgbClr val="0054A4"/>
                </a:solidFill>
                <a:latin typeface="Open sans"/>
              </a:defRPr>
            </a:lvl1pPr>
          </a:lstStyle>
          <a:p>
            <a:r>
              <a:rPr lang="en-US" dirty="0"/>
              <a:t>Click to edit Master title style</a:t>
            </a:r>
          </a:p>
        </p:txBody>
      </p:sp>
    </p:spTree>
    <p:extLst>
      <p:ext uri="{BB962C8B-B14F-4D97-AF65-F5344CB8AC3E}">
        <p14:creationId xmlns:p14="http://schemas.microsoft.com/office/powerpoint/2010/main" val="369599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hite 70 - 30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prstGeom prst="rect">
            <a:avLst/>
          </a:prstGeom>
        </p:spPr>
        <p:txBody>
          <a:bodyPr>
            <a:normAutofit/>
          </a:bodyPr>
          <a:lstStyle>
            <a:lvl1pPr>
              <a:defRPr sz="2475" b="1">
                <a:solidFill>
                  <a:srgbClr val="0054A4"/>
                </a:solidFill>
              </a:defRPr>
            </a:lvl1pPr>
          </a:lstStyle>
          <a:p>
            <a:r>
              <a:rPr lang="en-US" dirty="0"/>
              <a:t>Click to edit Master title style</a:t>
            </a:r>
          </a:p>
        </p:txBody>
      </p:sp>
      <p:sp>
        <p:nvSpPr>
          <p:cNvPr id="3" name="Content Placeholder 2"/>
          <p:cNvSpPr>
            <a:spLocks noGrp="1"/>
          </p:cNvSpPr>
          <p:nvPr>
            <p:ph idx="1"/>
          </p:nvPr>
        </p:nvSpPr>
        <p:spPr>
          <a:xfrm>
            <a:off x="457200" y="1600200"/>
            <a:ext cx="4972050" cy="4114800"/>
          </a:xfrm>
          <a:prstGeom prst="rect">
            <a:avLst/>
          </a:prstGeom>
        </p:spPr>
        <p:txBody>
          <a:bodyPr/>
          <a:lstStyle>
            <a:lvl1pPr>
              <a:defRPr sz="1575" b="1" baseline="0"/>
            </a:lvl1pPr>
            <a:lvl2pPr>
              <a:defRPr sz="1350"/>
            </a:lvl2pPr>
          </a:lstStyle>
          <a:p>
            <a:pPr lvl="0"/>
            <a:r>
              <a:rPr lang="en-US" dirty="0"/>
              <a:t>Click to edit Master text styles</a:t>
            </a:r>
          </a:p>
          <a:p>
            <a:pPr lvl="1"/>
            <a:r>
              <a:rPr lang="en-US" dirty="0"/>
              <a:t>Second level</a:t>
            </a:r>
          </a:p>
        </p:txBody>
      </p:sp>
      <p:sp>
        <p:nvSpPr>
          <p:cNvPr id="6" name="Picture Placeholder 5"/>
          <p:cNvSpPr>
            <a:spLocks noGrp="1"/>
          </p:cNvSpPr>
          <p:nvPr>
            <p:ph type="pic" sz="quarter" idx="10"/>
          </p:nvPr>
        </p:nvSpPr>
        <p:spPr>
          <a:xfrm>
            <a:off x="5600700" y="1600200"/>
            <a:ext cx="3086100" cy="4114800"/>
          </a:xfrm>
          <a:prstGeom prst="rect">
            <a:avLst/>
          </a:prstGeom>
        </p:spPr>
        <p:txBody>
          <a:bodyPr/>
          <a:lstStyle/>
          <a:p>
            <a:pPr lvl="0"/>
            <a:endParaRPr lang="en-US" noProof="0"/>
          </a:p>
        </p:txBody>
      </p:sp>
    </p:spTree>
    <p:extLst>
      <p:ext uri="{BB962C8B-B14F-4D97-AF65-F5344CB8AC3E}">
        <p14:creationId xmlns:p14="http://schemas.microsoft.com/office/powerpoint/2010/main" val="128576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hite 50 - 50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prstGeom prst="rect">
            <a:avLst/>
          </a:prstGeom>
        </p:spPr>
        <p:txBody>
          <a:bodyPr>
            <a:normAutofit/>
          </a:bodyPr>
          <a:lstStyle>
            <a:lvl1pPr>
              <a:defRPr sz="2475" b="1">
                <a:solidFill>
                  <a:srgbClr val="0054A4"/>
                </a:solidFill>
              </a:defRPr>
            </a:lvl1pPr>
          </a:lstStyle>
          <a:p>
            <a:r>
              <a:rPr lang="en-US" dirty="0"/>
              <a:t>Click to edit Master title style</a:t>
            </a:r>
          </a:p>
        </p:txBody>
      </p:sp>
      <p:sp>
        <p:nvSpPr>
          <p:cNvPr id="3" name="Content Placeholder 2"/>
          <p:cNvSpPr>
            <a:spLocks noGrp="1"/>
          </p:cNvSpPr>
          <p:nvPr>
            <p:ph idx="1"/>
          </p:nvPr>
        </p:nvSpPr>
        <p:spPr>
          <a:xfrm>
            <a:off x="457200" y="1600200"/>
            <a:ext cx="4032504" cy="4114800"/>
          </a:xfrm>
          <a:prstGeom prst="rect">
            <a:avLst/>
          </a:prstGeom>
        </p:spPr>
        <p:txBody>
          <a:bodyPr/>
          <a:lstStyle>
            <a:lvl1pPr>
              <a:defRPr sz="1575" b="1" baseline="0"/>
            </a:lvl1pPr>
            <a:lvl2pPr>
              <a:defRPr sz="1350"/>
            </a:lvl2pPr>
          </a:lstStyle>
          <a:p>
            <a:pPr lvl="0"/>
            <a:r>
              <a:rPr lang="en-US" dirty="0"/>
              <a:t>Click to edit Master text styles</a:t>
            </a:r>
          </a:p>
          <a:p>
            <a:pPr lvl="1"/>
            <a:r>
              <a:rPr lang="en-US" dirty="0"/>
              <a:t>Second level</a:t>
            </a:r>
          </a:p>
        </p:txBody>
      </p:sp>
      <p:sp>
        <p:nvSpPr>
          <p:cNvPr id="4" name="Content Placeholder 2"/>
          <p:cNvSpPr>
            <a:spLocks noGrp="1"/>
          </p:cNvSpPr>
          <p:nvPr>
            <p:ph idx="10"/>
          </p:nvPr>
        </p:nvSpPr>
        <p:spPr>
          <a:xfrm>
            <a:off x="4654296" y="1600200"/>
            <a:ext cx="4032504" cy="4114800"/>
          </a:xfrm>
          <a:prstGeom prst="rect">
            <a:avLst/>
          </a:prstGeom>
        </p:spPr>
        <p:txBody>
          <a:bodyPr/>
          <a:lstStyle>
            <a:lvl1pPr>
              <a:defRPr sz="1575" b="1" baseline="0"/>
            </a:lvl1pPr>
            <a:lvl2pPr>
              <a:defRPr sz="135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65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57200" y="5969000"/>
            <a:ext cx="822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7" name="TextBox 5"/>
          <p:cNvSpPr txBox="1">
            <a:spLocks noChangeArrowheads="1"/>
          </p:cNvSpPr>
          <p:nvPr userDrawn="1"/>
        </p:nvSpPr>
        <p:spPr bwMode="auto">
          <a:xfrm>
            <a:off x="457200" y="6172200"/>
            <a:ext cx="337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altLang="en-US" sz="1600" b="1" smtClean="0">
                <a:latin typeface="Open Sans" pitchFamily="34" charset="0"/>
                <a:ea typeface="Open Sans" pitchFamily="34" charset="0"/>
                <a:cs typeface="Open Sans" pitchFamily="34" charset="0"/>
              </a:rPr>
              <a:t>Office for Coastal Management</a:t>
            </a:r>
          </a:p>
        </p:txBody>
      </p:sp>
      <p:sp>
        <p:nvSpPr>
          <p:cNvPr id="7" name="Oval 6"/>
          <p:cNvSpPr/>
          <p:nvPr userDrawn="1"/>
        </p:nvSpPr>
        <p:spPr>
          <a:xfrm>
            <a:off x="8253413" y="6070600"/>
            <a:ext cx="4572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9" name="Picture 8"/>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3413" y="61404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57200" y="5969000"/>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51" name="TextBox 6"/>
          <p:cNvSpPr txBox="1">
            <a:spLocks noChangeArrowheads="1"/>
          </p:cNvSpPr>
          <p:nvPr userDrawn="1"/>
        </p:nvSpPr>
        <p:spPr bwMode="auto">
          <a:xfrm>
            <a:off x="457200" y="6172200"/>
            <a:ext cx="337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altLang="en-US" sz="1600" b="1" smtClean="0">
                <a:solidFill>
                  <a:schemeClr val="bg1"/>
                </a:solidFill>
                <a:latin typeface="Open Sans" pitchFamily="34" charset="0"/>
                <a:ea typeface="Open Sans" pitchFamily="34" charset="0"/>
                <a:cs typeface="Open Sans" pitchFamily="34" charset="0"/>
              </a:rPr>
              <a:t>Office for Coastal Management</a:t>
            </a:r>
          </a:p>
        </p:txBody>
      </p:sp>
      <p:sp>
        <p:nvSpPr>
          <p:cNvPr id="3" name="Oval 2"/>
          <p:cNvSpPr/>
          <p:nvPr userDrawn="1"/>
        </p:nvSpPr>
        <p:spPr>
          <a:xfrm>
            <a:off x="8077200" y="6070600"/>
            <a:ext cx="5461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3" name="Pictur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99425" y="6091238"/>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685800" y="1425575"/>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6000" smtClean="0"/>
              <a:t>NOAA’s Digital Coast</a:t>
            </a:r>
            <a:r>
              <a:rPr lang="en-US" altLang="en-US" smtClean="0"/>
              <a:t/>
            </a:r>
            <a:br>
              <a:rPr lang="en-US" altLang="en-US" smtClean="0"/>
            </a:br>
            <a:r>
              <a:rPr lang="en-US" altLang="en-US" smtClean="0"/>
              <a:t>More Than Just Data</a:t>
            </a:r>
          </a:p>
        </p:txBody>
      </p:sp>
      <p:sp>
        <p:nvSpPr>
          <p:cNvPr id="4099"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Tarice Taylor</a:t>
            </a:r>
          </a:p>
          <a:p>
            <a:pPr eaLnBrk="1" hangingPunct="1"/>
            <a:r>
              <a:rPr lang="en-US" altLang="en-US" smtClean="0"/>
              <a:t>Lynker Team on contract with NOAA Office for Coastal 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87400"/>
            <a:ext cx="9144000" cy="757238"/>
          </a:xfrm>
        </p:spPr>
        <p:txBody>
          <a:bodyPr/>
          <a:lstStyle/>
          <a:p>
            <a:pPr eaLnBrk="1" hangingPunct="1">
              <a:defRPr/>
            </a:pPr>
            <a:r>
              <a:rPr lang="en-US" altLang="en-US" dirty="0">
                <a:solidFill>
                  <a:srgbClr val="0054A4"/>
                </a:solidFill>
                <a:latin typeface="+mn-lt"/>
                <a:ea typeface="Yu Gothic UI Semilight" panose="020B0400000000000000" pitchFamily="34" charset="-128"/>
                <a:cs typeface="Lucida Sans Unicode" panose="020B0602030504020204" pitchFamily="34" charset="0"/>
              </a:rPr>
              <a:t>A Broad Spectrum Approach: </a:t>
            </a:r>
            <a:br>
              <a:rPr lang="en-US" altLang="en-US" dirty="0">
                <a:solidFill>
                  <a:srgbClr val="0054A4"/>
                </a:solidFill>
                <a:latin typeface="+mn-lt"/>
                <a:ea typeface="Yu Gothic UI Semilight" panose="020B0400000000000000" pitchFamily="34" charset="-128"/>
                <a:cs typeface="Lucida Sans Unicode" panose="020B0602030504020204" pitchFamily="34" charset="0"/>
              </a:rPr>
            </a:br>
            <a:r>
              <a:rPr lang="en-US" altLang="en-US" dirty="0">
                <a:solidFill>
                  <a:srgbClr val="0093D0"/>
                </a:solidFill>
                <a:latin typeface="+mn-lt"/>
                <a:ea typeface="Yu Gothic UI Semilight" panose="020B0400000000000000" pitchFamily="34" charset="-128"/>
                <a:cs typeface="Lucida Sans Unicode" panose="020B0602030504020204" pitchFamily="34" charset="0"/>
              </a:rPr>
              <a:t>Facilitating Use and Application</a:t>
            </a:r>
          </a:p>
        </p:txBody>
      </p:sp>
      <p:grpSp>
        <p:nvGrpSpPr>
          <p:cNvPr id="19" name="Group 18"/>
          <p:cNvGrpSpPr>
            <a:grpSpLocks/>
          </p:cNvGrpSpPr>
          <p:nvPr/>
        </p:nvGrpSpPr>
        <p:grpSpPr bwMode="auto">
          <a:xfrm>
            <a:off x="550863" y="4537075"/>
            <a:ext cx="8059737" cy="596900"/>
            <a:chOff x="722312" y="5148262"/>
            <a:chExt cx="10744200" cy="795338"/>
          </a:xfrm>
        </p:grpSpPr>
        <p:sp>
          <p:nvSpPr>
            <p:cNvPr id="3" name="Right Arrow 2">
              <a:extLst>
                <a:ext uri="{FF2B5EF4-FFF2-40B4-BE49-F238E27FC236}">
                  <a16:creationId xmlns:a16="http://schemas.microsoft.com/office/drawing/2014/main" id="{2485BAD5-C0A4-3249-8D57-90A5B5D93146}"/>
                </a:ext>
              </a:extLst>
            </p:cNvPr>
            <p:cNvSpPr/>
            <p:nvPr/>
          </p:nvSpPr>
          <p:spPr>
            <a:xfrm>
              <a:off x="722312" y="5148262"/>
              <a:ext cx="10744200" cy="795338"/>
            </a:xfrm>
            <a:prstGeom prst="rightArrow">
              <a:avLst/>
            </a:prstGeom>
            <a:gradFill flip="none" rotWithShape="1">
              <a:gsLst>
                <a:gs pos="0">
                  <a:srgbClr val="6290DC"/>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0497" name="TextBox 4"/>
            <p:cNvSpPr txBox="1">
              <a:spLocks noChangeArrowheads="1"/>
            </p:cNvSpPr>
            <p:nvPr/>
          </p:nvSpPr>
          <p:spPr bwMode="auto">
            <a:xfrm>
              <a:off x="1750708" y="5345111"/>
              <a:ext cx="917074" cy="4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500" b="1">
                  <a:solidFill>
                    <a:srgbClr val="000000"/>
                  </a:solidFill>
                  <a:latin typeface="Yu Gothic UI Semibold" panose="020B0700000000000000" pitchFamily="34" charset="-128"/>
                  <a:ea typeface="Yu Gothic UI Semibold" panose="020B0700000000000000" pitchFamily="34" charset="-128"/>
                </a:rPr>
                <a:t>DATA</a:t>
              </a:r>
            </a:p>
          </p:txBody>
        </p:sp>
        <p:sp>
          <p:nvSpPr>
            <p:cNvPr id="20498" name="TextBox 12"/>
            <p:cNvSpPr txBox="1">
              <a:spLocks noChangeArrowheads="1"/>
            </p:cNvSpPr>
            <p:nvPr/>
          </p:nvSpPr>
          <p:spPr bwMode="auto">
            <a:xfrm>
              <a:off x="5218372" y="5337174"/>
              <a:ext cx="2017479" cy="4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500" b="1">
                  <a:solidFill>
                    <a:srgbClr val="000000"/>
                  </a:solidFill>
                  <a:latin typeface="Yu Gothic UI Semibold" panose="020B0700000000000000" pitchFamily="34" charset="-128"/>
                  <a:ea typeface="Yu Gothic UI Semibold" panose="020B0700000000000000" pitchFamily="34" charset="-128"/>
                </a:rPr>
                <a:t>INFORMATION</a:t>
              </a:r>
            </a:p>
          </p:txBody>
        </p:sp>
        <p:sp>
          <p:nvSpPr>
            <p:cNvPr id="20499" name="TextBox 13"/>
            <p:cNvSpPr txBox="1">
              <a:spLocks noChangeArrowheads="1"/>
            </p:cNvSpPr>
            <p:nvPr/>
          </p:nvSpPr>
          <p:spPr bwMode="auto">
            <a:xfrm>
              <a:off x="9523986" y="5345111"/>
              <a:ext cx="1186299" cy="4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500" b="1">
                  <a:solidFill>
                    <a:srgbClr val="000000"/>
                  </a:solidFill>
                  <a:latin typeface="Yu Gothic UI Semibold" panose="020B0700000000000000" pitchFamily="34" charset="-128"/>
                  <a:ea typeface="Yu Gothic UI Semibold" panose="020B0700000000000000" pitchFamily="34" charset="-128"/>
                </a:rPr>
                <a:t>ACTION</a:t>
              </a:r>
            </a:p>
          </p:txBody>
        </p:sp>
      </p:grpSp>
      <p:pic>
        <p:nvPicPr>
          <p:cNvPr id="20484" name="Picture 13" descr="Percorsi, mete e vedute del Monferrato Casal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276225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5" descr="About Data and Visualization Services | Duke University Libraries">
            <a:extLst>
              <a:ext uri="{FF2B5EF4-FFF2-40B4-BE49-F238E27FC236}">
                <a16:creationId xmlns:a16="http://schemas.microsoft.com/office/drawing/2014/main" id="{EF84F929-B85A-3D44-9DED-F7096C039A7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58729" y="2807152"/>
            <a:ext cx="989410"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6" descr="learn-icon.png">
            <a:extLst>
              <a:ext uri="{FF2B5EF4-FFF2-40B4-BE49-F238E27FC236}">
                <a16:creationId xmlns:a16="http://schemas.microsoft.com/office/drawing/2014/main" id="{CB3696D6-1F65-1349-9B63-FB3E02422FD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7260" t="6223" r="6338" b="6223"/>
          <a:stretch/>
        </p:blipFill>
        <p:spPr bwMode="auto">
          <a:xfrm>
            <a:off x="6221698" y="2791156"/>
            <a:ext cx="998883" cy="939248"/>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7" descr="File:Share font awesome.svg - Wikimedia Commons">
            <a:extLst>
              <a:ext uri="{FF2B5EF4-FFF2-40B4-BE49-F238E27FC236}">
                <a16:creationId xmlns:a16="http://schemas.microsoft.com/office/drawing/2014/main" id="{7B65CA9A-6236-CE49-8FF1-155682778DD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4136" y="2772627"/>
            <a:ext cx="9763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9" descr="File:Infobox info icon.svg - Wikipedia, the free encyclopedia">
            <a:extLst>
              <a:ext uri="{FF2B5EF4-FFF2-40B4-BE49-F238E27FC236}">
                <a16:creationId xmlns:a16="http://schemas.microsoft.com/office/drawing/2014/main" id="{E71F1D1B-3740-2948-BA68-9264C1FEA32E}"/>
              </a:ext>
            </a:extLst>
          </p:cNvPr>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16162" t="16586" r="17008" b="17172"/>
          <a:stretch/>
        </p:blipFill>
        <p:spPr bwMode="auto">
          <a:xfrm>
            <a:off x="473556" y="2839614"/>
            <a:ext cx="849796" cy="842341"/>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ownloads page - 6XC Modernist Home Cooking">
            <a:extLst>
              <a:ext uri="{FF2B5EF4-FFF2-40B4-BE49-F238E27FC236}">
                <a16:creationId xmlns:a16="http://schemas.microsoft.com/office/drawing/2014/main" id="{ADD78ADD-CD2E-7F41-ABE7-2A282948E3EA}"/>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6906" y="2745152"/>
            <a:ext cx="1031256" cy="1031256"/>
          </a:xfrm>
          <a:prstGeom prst="rect">
            <a:avLst/>
          </a:prstGeom>
        </p:spPr>
      </p:pic>
      <p:sp>
        <p:nvSpPr>
          <p:cNvPr id="20490" name="TextBox 1"/>
          <p:cNvSpPr txBox="1">
            <a:spLocks noChangeArrowheads="1"/>
          </p:cNvSpPr>
          <p:nvPr/>
        </p:nvSpPr>
        <p:spPr bwMode="auto">
          <a:xfrm>
            <a:off x="419100" y="3852863"/>
            <a:ext cx="1271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solidFill>
                  <a:srgbClr val="4472C4"/>
                </a:solidFill>
                <a:latin typeface="Yu Gothic UI Semibold" panose="020B0700000000000000" pitchFamily="34" charset="-128"/>
                <a:ea typeface="Yu Gothic UI Semibold" panose="020B0700000000000000" pitchFamily="34" charset="-128"/>
              </a:rPr>
              <a:t>DISCOVER</a:t>
            </a:r>
          </a:p>
        </p:txBody>
      </p:sp>
      <p:sp>
        <p:nvSpPr>
          <p:cNvPr id="20491" name="TextBox 21"/>
          <p:cNvSpPr txBox="1">
            <a:spLocks noChangeArrowheads="1"/>
          </p:cNvSpPr>
          <p:nvPr/>
        </p:nvSpPr>
        <p:spPr bwMode="auto">
          <a:xfrm>
            <a:off x="1741488" y="3852863"/>
            <a:ext cx="153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solidFill>
                  <a:srgbClr val="4472C4"/>
                </a:solidFill>
                <a:latin typeface="Yu Gothic UI Semibold" panose="020B0700000000000000" pitchFamily="34" charset="-128"/>
                <a:ea typeface="Yu Gothic UI Semibold" panose="020B0700000000000000" pitchFamily="34" charset="-128"/>
              </a:rPr>
              <a:t>DOWNLOAD</a:t>
            </a:r>
          </a:p>
        </p:txBody>
      </p:sp>
      <p:sp>
        <p:nvSpPr>
          <p:cNvPr id="20492" name="TextBox 22"/>
          <p:cNvSpPr txBox="1">
            <a:spLocks noChangeArrowheads="1"/>
          </p:cNvSpPr>
          <p:nvPr/>
        </p:nvSpPr>
        <p:spPr bwMode="auto">
          <a:xfrm>
            <a:off x="3535363" y="3852863"/>
            <a:ext cx="687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solidFill>
                  <a:srgbClr val="4472C4"/>
                </a:solidFill>
                <a:latin typeface="Yu Gothic UI Semibold" panose="020B0700000000000000" pitchFamily="34" charset="-128"/>
                <a:ea typeface="Yu Gothic UI Semibold" panose="020B0700000000000000" pitchFamily="34" charset="-128"/>
              </a:rPr>
              <a:t>MAP</a:t>
            </a:r>
          </a:p>
        </p:txBody>
      </p:sp>
      <p:sp>
        <p:nvSpPr>
          <p:cNvPr id="20493" name="TextBox 23"/>
          <p:cNvSpPr txBox="1">
            <a:spLocks noChangeArrowheads="1"/>
          </p:cNvSpPr>
          <p:nvPr/>
        </p:nvSpPr>
        <p:spPr bwMode="auto">
          <a:xfrm>
            <a:off x="4816475" y="3852863"/>
            <a:ext cx="1173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solidFill>
                  <a:srgbClr val="4472C4"/>
                </a:solidFill>
                <a:latin typeface="Yu Gothic UI Semibold" panose="020B0700000000000000" pitchFamily="34" charset="-128"/>
                <a:ea typeface="Yu Gothic UI Semibold" panose="020B0700000000000000" pitchFamily="34" charset="-128"/>
              </a:rPr>
              <a:t>ANALYZE</a:t>
            </a:r>
          </a:p>
        </p:txBody>
      </p:sp>
      <p:sp>
        <p:nvSpPr>
          <p:cNvPr id="20494" name="TextBox 24"/>
          <p:cNvSpPr txBox="1">
            <a:spLocks noChangeArrowheads="1"/>
          </p:cNvSpPr>
          <p:nvPr/>
        </p:nvSpPr>
        <p:spPr bwMode="auto">
          <a:xfrm>
            <a:off x="6386513" y="3852863"/>
            <a:ext cx="893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solidFill>
                  <a:srgbClr val="4472C4"/>
                </a:solidFill>
                <a:latin typeface="Yu Gothic UI Semibold" panose="020B0700000000000000" pitchFamily="34" charset="-128"/>
                <a:ea typeface="Yu Gothic UI Semibold" panose="020B0700000000000000" pitchFamily="34" charset="-128"/>
              </a:rPr>
              <a:t>LEARN</a:t>
            </a:r>
          </a:p>
        </p:txBody>
      </p:sp>
      <p:sp>
        <p:nvSpPr>
          <p:cNvPr id="20495" name="TextBox 25"/>
          <p:cNvSpPr txBox="1">
            <a:spLocks noChangeArrowheads="1"/>
          </p:cNvSpPr>
          <p:nvPr/>
        </p:nvSpPr>
        <p:spPr bwMode="auto">
          <a:xfrm>
            <a:off x="7845425" y="3852863"/>
            <a:ext cx="89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solidFill>
                  <a:srgbClr val="4472C4"/>
                </a:solidFill>
                <a:latin typeface="Yu Gothic UI Semibold" panose="020B0700000000000000" pitchFamily="34" charset="-128"/>
                <a:ea typeface="Yu Gothic UI Semibold" panose="020B0700000000000000" pitchFamily="34" charset="-128"/>
              </a:rPr>
              <a:t>SHARE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bwMode="auto">
          <a:xfrm>
            <a:off x="0" y="228600"/>
            <a:ext cx="9144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smtClean="0">
                <a:solidFill>
                  <a:srgbClr val="0054A4"/>
                </a:solidFill>
                <a:latin typeface="Calibri" panose="020F0502020204030204" pitchFamily="34" charset="0"/>
                <a:ea typeface="Yu Gothic UI Semilight" panose="020B0400000000000000" pitchFamily="34" charset="-128"/>
                <a:cs typeface="Calibri" panose="020F0502020204030204" pitchFamily="34" charset="0"/>
              </a:rPr>
              <a:t>Digital Coast by the Numbers</a:t>
            </a:r>
          </a:p>
        </p:txBody>
      </p:sp>
      <p:sp>
        <p:nvSpPr>
          <p:cNvPr id="8" name="Content Placeholder 7">
            <a:extLst>
              <a:ext uri="{FF2B5EF4-FFF2-40B4-BE49-F238E27FC236}">
                <a16:creationId xmlns:a16="http://schemas.microsoft.com/office/drawing/2014/main" id="{9CE475C2-6B14-3C47-9E14-9633D3D18184}"/>
              </a:ext>
            </a:extLst>
          </p:cNvPr>
          <p:cNvSpPr>
            <a:spLocks noGrp="1"/>
          </p:cNvSpPr>
          <p:nvPr>
            <p:ph sz="quarter" idx="10"/>
          </p:nvPr>
        </p:nvSpPr>
        <p:spPr>
          <a:xfrm>
            <a:off x="798513" y="1447800"/>
            <a:ext cx="4525962" cy="1717675"/>
          </a:xfrm>
        </p:spPr>
        <p:txBody>
          <a:bodyPr rtlCol="0">
            <a:noAutofit/>
          </a:bodyPr>
          <a:lstStyle/>
          <a:p>
            <a:pPr marL="0" indent="0" eaLnBrk="1" fontAlgn="auto" hangingPunct="1">
              <a:spcBef>
                <a:spcPts val="600"/>
              </a:spcBef>
              <a:spcAft>
                <a:spcPts val="0"/>
              </a:spcAft>
              <a:buFont typeface="Arial" panose="020B0604020202020204" pitchFamily="34" charset="0"/>
              <a:buNone/>
              <a:defRPr/>
            </a:pPr>
            <a:r>
              <a:rPr lang="en-US" sz="2800" b="1" dirty="0">
                <a:solidFill>
                  <a:srgbClr val="0093D0"/>
                </a:solidFill>
                <a:ea typeface="Yu Gothic UI Semilight" panose="020B0400000000000000" pitchFamily="34" charset="-128"/>
              </a:rPr>
              <a:t>Data</a:t>
            </a:r>
          </a:p>
          <a:p>
            <a:pPr marL="342892" indent="-342892" eaLnBrk="1" fontAlgn="auto" hangingPunct="1">
              <a:spcBef>
                <a:spcPts val="600"/>
              </a:spcBef>
              <a:spcAft>
                <a:spcPts val="0"/>
              </a:spcAft>
              <a:buFont typeface="Arial" charset="0"/>
              <a:buChar char="•"/>
              <a:defRPr/>
            </a:pPr>
            <a:r>
              <a:rPr lang="en-US" altLang="en-US" sz="2400" dirty="0" smtClean="0">
                <a:solidFill>
                  <a:prstClr val="black"/>
                </a:solidFill>
                <a:ea typeface="Yu Gothic UI Light" panose="020B0300000000000000" pitchFamily="34" charset="-128"/>
              </a:rPr>
              <a:t>100+ </a:t>
            </a:r>
            <a:r>
              <a:rPr lang="en-US" altLang="en-US" sz="2400" dirty="0">
                <a:solidFill>
                  <a:prstClr val="black"/>
                </a:solidFill>
                <a:ea typeface="Yu Gothic UI Light" panose="020B0300000000000000" pitchFamily="34" charset="-128"/>
              </a:rPr>
              <a:t>terabytes </a:t>
            </a:r>
          </a:p>
          <a:p>
            <a:pPr marL="342892" indent="-342892" eaLnBrk="1" fontAlgn="auto" hangingPunct="1">
              <a:spcBef>
                <a:spcPts val="600"/>
              </a:spcBef>
              <a:spcAft>
                <a:spcPts val="0"/>
              </a:spcAft>
              <a:buFont typeface="Arial" charset="0"/>
              <a:buChar char="•"/>
              <a:defRPr/>
            </a:pPr>
            <a:r>
              <a:rPr lang="en-US" altLang="en-US" sz="2400" dirty="0">
                <a:solidFill>
                  <a:prstClr val="black"/>
                </a:solidFill>
                <a:ea typeface="Yu Gothic UI Light" panose="020B0300000000000000" pitchFamily="34" charset="-128"/>
              </a:rPr>
              <a:t>40+ national-level data </a:t>
            </a:r>
            <a:r>
              <a:rPr lang="en-US" altLang="en-US" sz="2400" dirty="0" smtClean="0">
                <a:solidFill>
                  <a:prstClr val="black"/>
                </a:solidFill>
                <a:ea typeface="Yu Gothic UI Light" panose="020B0300000000000000" pitchFamily="34" charset="-128"/>
              </a:rPr>
              <a:t>sets</a:t>
            </a:r>
          </a:p>
          <a:p>
            <a:pPr marL="0" indent="0" eaLnBrk="1" fontAlgn="auto" hangingPunct="1">
              <a:spcBef>
                <a:spcPts val="600"/>
              </a:spcBef>
              <a:spcAft>
                <a:spcPts val="450"/>
              </a:spcAft>
              <a:buFont typeface="Arial" panose="020B0604020202020204" pitchFamily="34" charset="0"/>
              <a:buNone/>
              <a:defRPr/>
            </a:pPr>
            <a:r>
              <a:rPr lang="en-US" altLang="en-US" sz="2800" b="1" dirty="0" smtClean="0">
                <a:solidFill>
                  <a:srgbClr val="0093D0"/>
                </a:solidFill>
                <a:ea typeface="Yu Gothic UI Semilight" panose="020B0400000000000000" pitchFamily="34" charset="-128"/>
              </a:rPr>
              <a:t>Tools</a:t>
            </a:r>
            <a:endParaRPr lang="en-US" altLang="en-US" sz="2800" b="1" dirty="0">
              <a:solidFill>
                <a:srgbClr val="0093D0"/>
              </a:solidFill>
              <a:ea typeface="Yu Gothic UI Semilight" panose="020B0400000000000000" pitchFamily="34" charset="-128"/>
            </a:endParaRPr>
          </a:p>
          <a:p>
            <a:pPr marL="342892" indent="-342892" eaLnBrk="1" fontAlgn="auto" hangingPunct="1">
              <a:spcBef>
                <a:spcPts val="600"/>
              </a:spcBef>
              <a:spcAft>
                <a:spcPts val="450"/>
              </a:spcAft>
              <a:defRPr/>
            </a:pPr>
            <a:r>
              <a:rPr lang="en-US" sz="2400" dirty="0" smtClean="0">
                <a:ea typeface="Yu Gothic UI Light" panose="020B0300000000000000" pitchFamily="34" charset="-128"/>
              </a:rPr>
              <a:t>65+ </a:t>
            </a:r>
            <a:r>
              <a:rPr lang="en-US" sz="2400" dirty="0">
                <a:ea typeface="Yu Gothic UI Light" panose="020B0300000000000000" pitchFamily="34" charset="-128"/>
              </a:rPr>
              <a:t>tools </a:t>
            </a:r>
          </a:p>
        </p:txBody>
      </p:sp>
      <p:pic>
        <p:nvPicPr>
          <p:cNvPr id="21508" name="Content Placeholder 9"/>
          <p:cNvPicPr>
            <a:picLocks noGrp="1" noChangeAspect="1" noChangeArrowheads="1"/>
          </p:cNvPicPr>
          <p:nvPr>
            <p:ph sz="quarter" idx="11"/>
          </p:nvPr>
        </p:nvPicPr>
        <p:blipFill>
          <a:blip r:embed="rId3" cstate="print">
            <a:extLst>
              <a:ext uri="{28A0092B-C50C-407E-A947-70E740481C1C}">
                <a14:useLocalDpi xmlns:a14="http://schemas.microsoft.com/office/drawing/2010/main" val="0"/>
              </a:ext>
            </a:extLst>
          </a:blip>
          <a:srcRect/>
          <a:stretch>
            <a:fillRect/>
          </a:stretch>
        </p:blipFill>
        <p:spPr>
          <a:xfrm>
            <a:off x="5683250" y="2351088"/>
            <a:ext cx="3287713" cy="2441575"/>
          </a:xfrm>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l="2884" t="15955" r="2403" b="16524"/>
          <a:stretch>
            <a:fillRect/>
          </a:stretch>
        </p:blipFill>
        <p:spPr bwMode="auto">
          <a:xfrm>
            <a:off x="1697038" y="3708400"/>
            <a:ext cx="56292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65700" y="1193800"/>
            <a:ext cx="3617913" cy="2463800"/>
          </a:xfrm>
          <a:prstGeom prst="rect">
            <a:avLst/>
          </a:prstGeom>
          <a:noFill/>
        </p:spPr>
        <p:txBody>
          <a:bodyPr>
            <a:spAutoFit/>
          </a:bodyPr>
          <a:lstStyle/>
          <a:p>
            <a:pPr eaLnBrk="1" fontAlgn="auto" hangingPunct="1">
              <a:spcBef>
                <a:spcPts val="600"/>
              </a:spcBef>
              <a:spcAft>
                <a:spcPts val="450"/>
              </a:spcAft>
              <a:defRPr/>
            </a:pPr>
            <a:r>
              <a:rPr lang="en-US" sz="2800" b="1" dirty="0">
                <a:solidFill>
                  <a:srgbClr val="0093D0"/>
                </a:solidFill>
                <a:ea typeface="Yu Gothic UI Semilight" panose="020B0400000000000000" pitchFamily="34" charset="-128"/>
                <a:cs typeface="Arial" charset="0"/>
              </a:rPr>
              <a:t>Training</a:t>
            </a:r>
          </a:p>
          <a:p>
            <a:pPr marL="342900" indent="-342900" eaLnBrk="1" fontAlgn="auto" hangingPunct="1">
              <a:spcBef>
                <a:spcPts val="600"/>
              </a:spcBef>
              <a:spcAft>
                <a:spcPts val="0"/>
              </a:spcAft>
              <a:buFont typeface="Arial" panose="020B0604020202020204" pitchFamily="34" charset="0"/>
              <a:buChar char="•"/>
              <a:defRPr/>
            </a:pPr>
            <a:r>
              <a:rPr lang="en-US" sz="2400" dirty="0">
                <a:solidFill>
                  <a:prstClr val="black"/>
                </a:solidFill>
                <a:ea typeface="Yu Gothic UI Light" panose="020B0300000000000000" pitchFamily="34" charset="-128"/>
                <a:cs typeface="Arial" charset="0"/>
              </a:rPr>
              <a:t>190+ learning resources</a:t>
            </a:r>
          </a:p>
          <a:p>
            <a:pPr eaLnBrk="1" fontAlgn="auto" hangingPunct="1">
              <a:spcBef>
                <a:spcPts val="600"/>
              </a:spcBef>
              <a:spcAft>
                <a:spcPts val="0"/>
              </a:spcAft>
              <a:buFont typeface="Arial" panose="020B0604020202020204" pitchFamily="34" charset="0"/>
              <a:buNone/>
              <a:defRPr/>
            </a:pPr>
            <a:endParaRPr lang="en-US" sz="800" dirty="0">
              <a:solidFill>
                <a:prstClr val="black"/>
              </a:solidFill>
              <a:ea typeface="Yu Gothic UI Light" panose="020B0300000000000000" pitchFamily="34" charset="-128"/>
              <a:cs typeface="Arial" charset="0"/>
            </a:endParaRPr>
          </a:p>
          <a:p>
            <a:pPr eaLnBrk="1" fontAlgn="auto" hangingPunct="1">
              <a:spcBef>
                <a:spcPts val="600"/>
              </a:spcBef>
              <a:spcAft>
                <a:spcPts val="0"/>
              </a:spcAft>
              <a:buFont typeface="Arial" panose="020B0604020202020204" pitchFamily="34" charset="0"/>
              <a:buNone/>
              <a:defRPr/>
            </a:pPr>
            <a:r>
              <a:rPr lang="en-US" sz="2800" b="1" dirty="0">
                <a:solidFill>
                  <a:srgbClr val="0093D0"/>
                </a:solidFill>
                <a:ea typeface="Yu Gothic UI Semilight" panose="020B0400000000000000" pitchFamily="34" charset="-128"/>
                <a:cs typeface="Arial" charset="0"/>
              </a:rPr>
              <a:t>Stories from the Field</a:t>
            </a:r>
          </a:p>
          <a:p>
            <a:pPr marL="342900" indent="-342900" eaLnBrk="1" fontAlgn="auto" hangingPunct="1">
              <a:spcBef>
                <a:spcPts val="600"/>
              </a:spcBef>
              <a:spcAft>
                <a:spcPts val="0"/>
              </a:spcAft>
              <a:buFont typeface="Arial" panose="020B0604020202020204" pitchFamily="34" charset="0"/>
              <a:buChar char="•"/>
              <a:defRPr/>
            </a:pPr>
            <a:r>
              <a:rPr lang="en-US" sz="2400" dirty="0">
                <a:solidFill>
                  <a:prstClr val="black"/>
                </a:solidFill>
                <a:ea typeface="Yu Gothic UI Light" panose="020B0300000000000000" pitchFamily="34" charset="-128"/>
                <a:cs typeface="Arial" charset="0"/>
              </a:rPr>
              <a:t>120+  narratives</a:t>
            </a:r>
          </a:p>
          <a:p>
            <a:pPr eaLnBrk="1" hangingPunct="1">
              <a:defRPr/>
            </a:pPr>
            <a:endParaRPr lang="en-US" dirty="0"/>
          </a:p>
        </p:txBody>
      </p:sp>
      <p:sp>
        <p:nvSpPr>
          <p:cNvPr id="2" name="Rectangle 1"/>
          <p:cNvSpPr/>
          <p:nvPr/>
        </p:nvSpPr>
        <p:spPr>
          <a:xfrm>
            <a:off x="1697038" y="3708400"/>
            <a:ext cx="5629275" cy="2257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b="12459"/>
          <a:stretch>
            <a:fillRect/>
          </a:stretch>
        </p:blipFill>
        <p:spPr bwMode="auto">
          <a:xfrm>
            <a:off x="241300" y="0"/>
            <a:ext cx="8902700"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7818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4"/>
          <p:cNvSpPr txBox="1">
            <a:spLocks/>
          </p:cNvSpPr>
          <p:nvPr/>
        </p:nvSpPr>
        <p:spPr bwMode="auto">
          <a:xfrm>
            <a:off x="0" y="22860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400" b="1">
                <a:solidFill>
                  <a:srgbClr val="0054A4"/>
                </a:solidFill>
                <a:ea typeface="Yu Gothic UI Semilight" panose="020B0400000000000000" pitchFamily="34" charset="-128"/>
                <a:cs typeface="Calibri" panose="020F0502020204030204" pitchFamily="34" charset="0"/>
              </a:rPr>
              <a:t>Coastal Flood Exposure Mapper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858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4"/>
          <p:cNvSpPr txBox="1">
            <a:spLocks/>
          </p:cNvSpPr>
          <p:nvPr/>
        </p:nvSpPr>
        <p:spPr bwMode="auto">
          <a:xfrm>
            <a:off x="0" y="24765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400" b="1">
                <a:solidFill>
                  <a:srgbClr val="0054A4"/>
                </a:solidFill>
                <a:ea typeface="Yu Gothic UI Semilight" panose="020B0400000000000000" pitchFamily="34" charset="-128"/>
                <a:cs typeface="Calibri" panose="020F0502020204030204" pitchFamily="34" charset="0"/>
              </a:rPr>
              <a:t>Coastal Flood Exposure Mapper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2209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Questions?</a:t>
            </a:r>
          </a:p>
        </p:txBody>
      </p:sp>
      <p:sp>
        <p:nvSpPr>
          <p:cNvPr id="29699" name="Title 1"/>
          <p:cNvSpPr txBox="1">
            <a:spLocks/>
          </p:cNvSpPr>
          <p:nvPr/>
        </p:nvSpPr>
        <p:spPr bwMode="auto">
          <a:xfrm>
            <a:off x="457200" y="2971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2800" b="1" i="1">
              <a:solidFill>
                <a:srgbClr val="003366"/>
              </a:solidFill>
            </a:endParaRPr>
          </a:p>
          <a:p>
            <a:pPr algn="ctr" eaLnBrk="1" hangingPunct="1"/>
            <a:r>
              <a:rPr lang="en-US" altLang="en-US" sz="2800" b="1" i="1">
                <a:solidFill>
                  <a:srgbClr val="003366"/>
                </a:solidFill>
              </a:rPr>
              <a:t>Tarice.Taylor@noaa.gov</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55588"/>
            <a:ext cx="86391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2325688"/>
            <a:ext cx="894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l="-3085" t="-5815" r="3085" b="23299"/>
          <a:stretch>
            <a:fillRect/>
          </a:stretch>
        </p:blipFill>
        <p:spPr bwMode="auto">
          <a:xfrm>
            <a:off x="-300038" y="-433388"/>
            <a:ext cx="9440863"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191125"/>
            <a:ext cx="9126538" cy="93186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r>
              <a:rPr lang="en-US" sz="3000" b="1" dirty="0">
                <a:solidFill>
                  <a:srgbClr val="002060"/>
                </a:solidFill>
              </a:rPr>
              <a:t>Approximately 250 people around the country</a:t>
            </a:r>
            <a:endParaRPr lang="en-US" sz="30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p:nvPr>
        </p:nvSpPr>
        <p:spPr>
          <a:xfrm>
            <a:off x="0" y="381000"/>
            <a:ext cx="9144000" cy="942975"/>
          </a:xfrm>
        </p:spPr>
        <p:txBody>
          <a:bodyPr lIns="51435" tIns="25718" rIns="51435" bIns="25718" anchor="t">
            <a:noAutofit/>
          </a:bodyPr>
          <a:lstStyle/>
          <a:p>
            <a:pPr eaLnBrk="1" hangingPunct="1">
              <a:defRPr/>
            </a:pPr>
            <a:r>
              <a:rPr lang="en-US" altLang="en-US" sz="4800" dirty="0">
                <a:latin typeface="+mn-lt"/>
              </a:rPr>
              <a:t>Digital Coast Partnership</a:t>
            </a:r>
          </a:p>
        </p:txBody>
      </p:sp>
      <p:sp>
        <p:nvSpPr>
          <p:cNvPr id="8195" name="Content Placeholder 7"/>
          <p:cNvSpPr>
            <a:spLocks noGrp="1"/>
          </p:cNvSpPr>
          <p:nvPr>
            <p:ph idx="1"/>
          </p:nvPr>
        </p:nvSpPr>
        <p:spPr bwMode="auto">
          <a:xfrm>
            <a:off x="600075" y="1981200"/>
            <a:ext cx="4564063" cy="307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ctr" anchorCtr="0" compatLnSpc="1">
            <a:prstTxWarp prst="textNoShape">
              <a:avLst/>
            </a:prstTxWarp>
          </a:bodyPr>
          <a:lstStyle/>
          <a:p>
            <a:pPr eaLnBrk="1" hangingPunct="1"/>
            <a:r>
              <a:rPr lang="en-US" altLang="en-US" sz="1900" b="0" smtClean="0"/>
              <a:t>American Planning Association (APA)</a:t>
            </a:r>
          </a:p>
          <a:p>
            <a:pPr eaLnBrk="1" hangingPunct="1"/>
            <a:r>
              <a:rPr lang="en-US" altLang="en-US" sz="1900" b="0" smtClean="0"/>
              <a:t>Association of State Floodplain Managers (ASFPM)</a:t>
            </a:r>
          </a:p>
          <a:p>
            <a:pPr eaLnBrk="1" hangingPunct="1"/>
            <a:r>
              <a:rPr lang="en-US" altLang="en-US" sz="1900" b="0" smtClean="0"/>
              <a:t>Coastal States Organization (CSO)</a:t>
            </a:r>
          </a:p>
          <a:p>
            <a:pPr eaLnBrk="1" hangingPunct="1"/>
            <a:r>
              <a:rPr lang="en-US" altLang="en-US" sz="1900" b="0" smtClean="0"/>
              <a:t>National Association of Counties (NACo)</a:t>
            </a:r>
          </a:p>
          <a:p>
            <a:pPr eaLnBrk="1" hangingPunct="1"/>
            <a:r>
              <a:rPr lang="en-US" altLang="en-US" sz="1900" b="0" smtClean="0"/>
              <a:t>National Estuarine Research Reserve Association (NERRA)</a:t>
            </a:r>
          </a:p>
          <a:p>
            <a:pPr eaLnBrk="1" hangingPunct="1"/>
            <a:r>
              <a:rPr lang="en-US" altLang="en-US" sz="1900" b="0" smtClean="0"/>
              <a:t>National States Geographic Information Council (NSGIC)</a:t>
            </a:r>
          </a:p>
          <a:p>
            <a:pPr eaLnBrk="1" hangingPunct="1"/>
            <a:r>
              <a:rPr lang="en-US" altLang="en-US" sz="1900" b="0" smtClean="0"/>
              <a:t>The Nature Conservancy (TNC)</a:t>
            </a:r>
          </a:p>
          <a:p>
            <a:pPr eaLnBrk="1" hangingPunct="1"/>
            <a:r>
              <a:rPr lang="en-US" altLang="en-US" sz="1900" b="0" smtClean="0"/>
              <a:t>Urban Land Institute (ULI)</a:t>
            </a:r>
          </a:p>
          <a:p>
            <a:pPr eaLnBrk="1" hangingPunct="1"/>
            <a:r>
              <a:rPr lang="en-US" altLang="en-US" sz="1900" b="0" smtClean="0"/>
              <a:t>NOAA Office for Coastal Management (OCM)</a:t>
            </a:r>
          </a:p>
        </p:txBody>
      </p:sp>
      <p:pic>
        <p:nvPicPr>
          <p:cNvPr id="38916" name="Picture Placeholder 9"/>
          <p:cNvPicPr>
            <a:picLocks noGrp="1" noChangeAspect="1"/>
          </p:cNvPicPr>
          <p:nvPr>
            <p:ph type="pic" sz="quarter" idx="10"/>
          </p:nvPr>
        </p:nvPicPr>
        <p:blipFill>
          <a:blip r:embed="rId3"/>
          <a:srcRect t="-2602" b="-5479"/>
          <a:stretch>
            <a:fillRect/>
          </a:stretch>
        </p:blipFill>
        <p:spPr>
          <a:xfrm>
            <a:off x="5337175" y="1720850"/>
            <a:ext cx="3425825" cy="3124200"/>
          </a:xfrm>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766763"/>
            <a:ext cx="9144000" cy="1046162"/>
          </a:xfrm>
        </p:spPr>
        <p:txBody>
          <a:bodyPr lIns="51435" tIns="25718" rIns="51435" bIns="25718" anchor="t">
            <a:noAutofit/>
          </a:bodyPr>
          <a:lstStyle/>
          <a:p>
            <a:pPr eaLnBrk="1" hangingPunct="1">
              <a:defRPr/>
            </a:pPr>
            <a:r>
              <a:rPr lang="en-US" altLang="en-US" sz="4800" dirty="0">
                <a:latin typeface="+mn-lt"/>
              </a:rPr>
              <a:t>Digital Coast Enabling Platform</a:t>
            </a:r>
          </a:p>
        </p:txBody>
      </p:sp>
      <p:pic>
        <p:nvPicPr>
          <p:cNvPr id="10243" name="Content Placeholder 5"/>
          <p:cNvPicPr>
            <a:picLocks noGrp="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5018088" y="2009775"/>
            <a:ext cx="3852862" cy="277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lipart - &lt;strong&gt;LCD Monitor&lt;/strong&g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988" y="2193925"/>
            <a:ext cx="275431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Right Arrow 7">
            <a:extLst>
              <a:ext uri="{FF2B5EF4-FFF2-40B4-BE49-F238E27FC236}">
                <a16:creationId xmlns:a16="http://schemas.microsoft.com/office/drawing/2014/main" id="{EE234D81-2611-44ED-9597-315235DA3D0C}"/>
              </a:ext>
            </a:extLst>
          </p:cNvPr>
          <p:cNvSpPr/>
          <p:nvPr/>
        </p:nvSpPr>
        <p:spPr>
          <a:xfrm>
            <a:off x="4198938" y="2832100"/>
            <a:ext cx="942975" cy="557213"/>
          </a:xfrm>
          <a:prstGeom prst="lef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46" name="TextBox 1"/>
          <p:cNvSpPr txBox="1">
            <a:spLocks noChangeArrowheads="1"/>
          </p:cNvSpPr>
          <p:nvPr/>
        </p:nvSpPr>
        <p:spPr bwMode="auto">
          <a:xfrm>
            <a:off x="501650" y="4570413"/>
            <a:ext cx="4640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i="1">
                <a:solidFill>
                  <a:srgbClr val="0093D0"/>
                </a:solidFill>
              </a:rPr>
              <a:t>coast.noaa.gov/digitalcoast</a:t>
            </a:r>
          </a:p>
        </p:txBody>
      </p:sp>
      <p:pic>
        <p:nvPicPr>
          <p:cNvPr id="10247" name="Picture 9"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2262188"/>
            <a:ext cx="26431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Google Shape;80;p16"/>
          <p:cNvPicPr preferRelativeResize="0">
            <a:picLocks noGrp="1"/>
          </p:cNvPicPr>
          <p:nvPr>
            <p:ph type="body" idx="1"/>
          </p:nvPr>
        </p:nvPicPr>
        <p:blipFill>
          <a:blip r:embed="rId3">
            <a:extLst>
              <a:ext uri="{28A0092B-C50C-407E-A947-70E740481C1C}">
                <a14:useLocalDpi xmlns:a14="http://schemas.microsoft.com/office/drawing/2010/main" val="0"/>
              </a:ext>
            </a:extLst>
          </a:blip>
          <a:srcRect t="552" r="1619" b="5827"/>
          <a:stretch>
            <a:fillRect/>
          </a:stretch>
        </p:blipFill>
        <p:spPr bwMode="auto">
          <a:xfrm>
            <a:off x="3281363" y="1543050"/>
            <a:ext cx="5680075" cy="4057650"/>
          </a:xfrm>
          <a:noFill/>
          <a:ln>
            <a:solidFill>
              <a:srgbClr val="BFBFBF"/>
            </a:solidFill>
            <a:miter lim="524287"/>
            <a:headEnd type="none" w="sm" len="sm"/>
            <a:tailEnd type="none" w="sm" len="sm"/>
          </a:ln>
          <a:extLst>
            <a:ext uri="{909E8E84-426E-40DD-AFC4-6F175D3DCCD1}">
              <a14:hiddenFill xmlns:a14="http://schemas.microsoft.com/office/drawing/2010/main">
                <a:solidFill>
                  <a:srgbClr val="FFFFFF"/>
                </a:solidFill>
              </a14:hiddenFill>
            </a:ext>
          </a:extLst>
        </p:spPr>
      </p:pic>
      <p:sp>
        <p:nvSpPr>
          <p:cNvPr id="12291" name="Google Shape;81;p16"/>
          <p:cNvSpPr txBox="1">
            <a:spLocks noGrp="1"/>
          </p:cNvSpPr>
          <p:nvPr>
            <p:ph type="title"/>
          </p:nvPr>
        </p:nvSpPr>
        <p:spPr bwMode="auto">
          <a:xfrm>
            <a:off x="1524000" y="452438"/>
            <a:ext cx="6172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69" tIns="34275" rIns="68569" bIns="34275" numCol="1" compatLnSpc="1">
            <a:prstTxWarp prst="textNoShape">
              <a:avLst/>
            </a:prstTxWarp>
          </a:bodyPr>
          <a:lstStyle/>
          <a:p>
            <a:pPr>
              <a:spcBef>
                <a:spcPct val="0"/>
              </a:spcBef>
              <a:spcAft>
                <a:spcPct val="0"/>
              </a:spcAft>
              <a:buClr>
                <a:srgbClr val="15305D"/>
              </a:buClr>
              <a:buSzPts val="4800"/>
            </a:pPr>
            <a:r>
              <a:rPr lang="en-US" altLang="en-US" sz="4400" b="1" smtClean="0">
                <a:solidFill>
                  <a:srgbClr val="0054A4"/>
                </a:solidFill>
                <a:latin typeface="Calibri" panose="020F0502020204030204" pitchFamily="34" charset="0"/>
                <a:ea typeface="Calibri" panose="020F0502020204030204" pitchFamily="34" charset="0"/>
                <a:cs typeface="Arial" panose="020B0604020202020204" pitchFamily="34" charset="0"/>
                <a:sym typeface="Arial" panose="020B0604020202020204" pitchFamily="34" charset="0"/>
              </a:rPr>
              <a:t>More About Digital Coast</a:t>
            </a:r>
            <a:endParaRPr lang="en-US" altLang="en-US" sz="4400" b="1" smtClean="0">
              <a:solidFill>
                <a:srgbClr val="0054A4"/>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p:txBody>
      </p:sp>
      <p:sp>
        <p:nvSpPr>
          <p:cNvPr id="82" name="Google Shape;82;p16"/>
          <p:cNvSpPr txBox="1">
            <a:spLocks noGrp="1"/>
          </p:cNvSpPr>
          <p:nvPr>
            <p:ph type="body" idx="1"/>
          </p:nvPr>
        </p:nvSpPr>
        <p:spPr>
          <a:xfrm>
            <a:off x="171450" y="1871663"/>
            <a:ext cx="3086100" cy="3400425"/>
          </a:xfrm>
        </p:spPr>
        <p:txBody>
          <a:bodyPr lIns="68569" tIns="34275" rIns="68569" bIns="34275"/>
          <a:lstStyle/>
          <a:p>
            <a:pPr marL="175021" indent="-175021">
              <a:spcBef>
                <a:spcPts val="0"/>
              </a:spcBef>
              <a:buSzPts val="2200"/>
              <a:defRPr/>
            </a:pPr>
            <a:r>
              <a:rPr lang="en-US" sz="2400" b="1" dirty="0">
                <a:latin typeface="+mj-lt"/>
                <a:ea typeface="Arial"/>
                <a:cs typeface="Arial"/>
                <a:sym typeface="Arial"/>
              </a:rPr>
              <a:t>Approach:</a:t>
            </a:r>
            <a:r>
              <a:rPr lang="en-US" sz="2400" dirty="0">
                <a:latin typeface="+mj-lt"/>
                <a:ea typeface="Arial"/>
                <a:cs typeface="Arial"/>
                <a:sym typeface="Arial"/>
              </a:rPr>
              <a:t> Bring the geospatial and coastal management communities together</a:t>
            </a:r>
            <a:endParaRPr sz="2400" dirty="0">
              <a:latin typeface="+mj-lt"/>
            </a:endParaRPr>
          </a:p>
          <a:p>
            <a:pPr marL="175021" indent="-175021">
              <a:spcBef>
                <a:spcPts val="2100"/>
              </a:spcBef>
              <a:buSzPts val="2200"/>
              <a:defRPr/>
            </a:pPr>
            <a:r>
              <a:rPr lang="en-US" sz="2400" b="1" dirty="0">
                <a:latin typeface="+mj-lt"/>
                <a:ea typeface="Arial"/>
                <a:cs typeface="Arial"/>
                <a:sym typeface="Arial"/>
              </a:rPr>
              <a:t>Outcome:</a:t>
            </a:r>
            <a:r>
              <a:rPr lang="en-US" sz="2400" dirty="0">
                <a:latin typeface="+mj-lt"/>
                <a:ea typeface="Arial"/>
                <a:cs typeface="Arial"/>
                <a:sym typeface="Arial"/>
              </a:rPr>
              <a:t> A constituent-driven, </a:t>
            </a:r>
            <a:r>
              <a:rPr lang="en-US" sz="2400" dirty="0" smtClean="0">
                <a:latin typeface="+mj-lt"/>
                <a:ea typeface="Arial"/>
                <a:cs typeface="Arial"/>
                <a:sym typeface="Arial"/>
              </a:rPr>
              <a:t>integrated </a:t>
            </a:r>
            <a:r>
              <a:rPr lang="en-US" sz="2400" dirty="0">
                <a:latin typeface="+mj-lt"/>
                <a:ea typeface="Arial"/>
                <a:cs typeface="Arial"/>
                <a:sym typeface="Arial"/>
              </a:rPr>
              <a:t>enabling platform supporting coastal resource </a:t>
            </a:r>
            <a:r>
              <a:rPr lang="en-US" sz="2400" dirty="0" smtClean="0">
                <a:latin typeface="+mj-lt"/>
                <a:ea typeface="Arial"/>
                <a:cs typeface="Arial"/>
                <a:sym typeface="Arial"/>
              </a:rPr>
              <a:t>management</a:t>
            </a:r>
            <a:endParaRPr sz="2400" dirty="0">
              <a:latin typeface="+mj-lt"/>
            </a:endParaRPr>
          </a:p>
        </p:txBody>
      </p:sp>
      <p:sp>
        <p:nvSpPr>
          <p:cNvPr id="83" name="Google Shape;83;p16" descr="https://mail-attachment.googleusercontent.com/attachment/u/0/?ui=2&amp;ik=edc9235859&amp;view=att&amp;th=1426c734a4e2ba49&amp;attid=0.1&amp;disp=inline&amp;realattid=f_ho61csv00&amp;safe=1&amp;zw&amp;saduie=AG9B_P9WnlyGUZzwRMm1xhs14x_N&amp;sadet=1385053811001&amp;sads=YkxidzZqrLECPSr2jWavf5mha24"/>
          <p:cNvSpPr txBox="1"/>
          <p:nvPr/>
        </p:nvSpPr>
        <p:spPr>
          <a:xfrm>
            <a:off x="107950" y="747713"/>
            <a:ext cx="228600" cy="228600"/>
          </a:xfrm>
          <a:prstGeom prst="rect">
            <a:avLst/>
          </a:prstGeom>
          <a:noFill/>
          <a:ln>
            <a:noFill/>
          </a:ln>
        </p:spPr>
        <p:txBody>
          <a:bodyPr spcFirstLastPara="1" lIns="68569" tIns="34275" rIns="68569" bIns="34275"/>
          <a:lstStyle/>
          <a:p>
            <a:pPr eaLnBrk="1" hangingPunct="1">
              <a:spcBef>
                <a:spcPts val="0"/>
              </a:spcBef>
              <a:spcAft>
                <a:spcPts val="0"/>
              </a:spcAft>
              <a:defRPr/>
            </a:pPr>
            <a:endParaRPr sz="1350">
              <a:solidFill>
                <a:schemeClr val="dk1"/>
              </a:solidFill>
              <a:latin typeface="Calibri"/>
              <a:ea typeface="Calibri"/>
              <a:cs typeface="Calibri"/>
              <a:sym typeface="Calibri"/>
            </a:endParaRPr>
          </a:p>
        </p:txBody>
      </p:sp>
      <p:sp>
        <p:nvSpPr>
          <p:cNvPr id="84" name="Google Shape;84;p16" descr="https://mail-attachment.googleusercontent.com/attachment/u/0/?ui=2&amp;ik=edc9235859&amp;view=att&amp;th=1426c734a4e2ba49&amp;attid=0.1&amp;disp=inline&amp;realattid=f_ho61csv00&amp;safe=1&amp;zw&amp;saduie=AG9B_P9WnlyGUZzwRMm1xhs14x_N&amp;sadet=1385053811001&amp;sads=YkxidzZqrLECPSr2jWavf5mha24"/>
          <p:cNvSpPr txBox="1"/>
          <p:nvPr/>
        </p:nvSpPr>
        <p:spPr>
          <a:xfrm>
            <a:off x="222250" y="862013"/>
            <a:ext cx="228600" cy="228600"/>
          </a:xfrm>
          <a:prstGeom prst="rect">
            <a:avLst/>
          </a:prstGeom>
          <a:noFill/>
          <a:ln>
            <a:noFill/>
          </a:ln>
        </p:spPr>
        <p:txBody>
          <a:bodyPr spcFirstLastPara="1" lIns="68569" tIns="34275" rIns="68569" bIns="34275"/>
          <a:lstStyle/>
          <a:p>
            <a:pPr eaLnBrk="1" hangingPunct="1">
              <a:spcBef>
                <a:spcPts val="0"/>
              </a:spcBef>
              <a:spcAft>
                <a:spcPts val="0"/>
              </a:spcAft>
              <a:defRPr/>
            </a:pPr>
            <a:endParaRPr sz="1350">
              <a:solidFill>
                <a:schemeClr val="dk1"/>
              </a:solidFill>
              <a:latin typeface="Calibri"/>
              <a:ea typeface="Calibri"/>
              <a:cs typeface="Calibri"/>
              <a:sym typeface="Calibri"/>
            </a:endParaRPr>
          </a:p>
        </p:txBody>
      </p:sp>
      <p:sp>
        <p:nvSpPr>
          <p:cNvPr id="85" name="Google Shape;85;p16" descr="https://mail-attachment.googleusercontent.com/attachment/u/0/?ui=2&amp;ik=edc9235859&amp;view=att&amp;th=1426c734a4e2ba49&amp;attid=0.1&amp;disp=inline&amp;realattid=f_ho61csv00&amp;safe=1&amp;zw&amp;saduie=AG9B_P9WnlyGUZzwRMm1xhs14x_N&amp;sadet=1385053811001&amp;sads=YkxidzZqrLECPSr2jWavf5mha24"/>
          <p:cNvSpPr txBox="1"/>
          <p:nvPr/>
        </p:nvSpPr>
        <p:spPr>
          <a:xfrm>
            <a:off x="336550" y="976313"/>
            <a:ext cx="228600" cy="230187"/>
          </a:xfrm>
          <a:prstGeom prst="rect">
            <a:avLst/>
          </a:prstGeom>
          <a:noFill/>
          <a:ln>
            <a:noFill/>
          </a:ln>
        </p:spPr>
        <p:txBody>
          <a:bodyPr spcFirstLastPara="1" lIns="68569" tIns="34275" rIns="68569" bIns="34275"/>
          <a:lstStyle/>
          <a:p>
            <a:pPr eaLnBrk="1" hangingPunct="1">
              <a:spcBef>
                <a:spcPts val="0"/>
              </a:spcBef>
              <a:spcAft>
                <a:spcPts val="0"/>
              </a:spcAft>
              <a:defRPr/>
            </a:pPr>
            <a:endParaRPr sz="1350">
              <a:solidFill>
                <a:schemeClr val="dk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97;p18"/>
          <p:cNvSpPr txBox="1">
            <a:spLocks noGrp="1"/>
          </p:cNvSpPr>
          <p:nvPr>
            <p:ph type="title"/>
          </p:nvPr>
        </p:nvSpPr>
        <p:spPr bwMode="auto">
          <a:xfrm>
            <a:off x="176213" y="500063"/>
            <a:ext cx="8797925"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69" tIns="34275" rIns="68569" bIns="34275" numCol="1" compatLnSpc="1">
            <a:prstTxWarp prst="textNoShape">
              <a:avLst/>
            </a:prstTxWarp>
          </a:bodyPr>
          <a:lstStyle/>
          <a:p>
            <a:pPr>
              <a:spcBef>
                <a:spcPct val="0"/>
              </a:spcBef>
              <a:spcAft>
                <a:spcPct val="0"/>
              </a:spcAft>
              <a:buClr>
                <a:srgbClr val="15305D"/>
              </a:buClr>
              <a:buSzPts val="4800"/>
            </a:pPr>
            <a:r>
              <a:rPr lang="en-US" altLang="en-US" sz="4000" b="1" smtClean="0">
                <a:solidFill>
                  <a:srgbClr val="0054A4"/>
                </a:solidFill>
                <a:latin typeface="Calibri" panose="020F0502020204030204" pitchFamily="34" charset="0"/>
                <a:ea typeface="Calibri" panose="020F0502020204030204" pitchFamily="34" charset="0"/>
                <a:cs typeface="Arial" panose="020B0604020202020204" pitchFamily="34" charset="0"/>
                <a:sym typeface="Arial" panose="020B0604020202020204" pitchFamily="34" charset="0"/>
              </a:rPr>
              <a:t>A Small Sampling of Our Contributors</a:t>
            </a:r>
            <a:endParaRPr lang="en-US" altLang="en-US" sz="4000" b="1" smtClean="0">
              <a:solidFill>
                <a:srgbClr val="0054A4"/>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p:txBody>
      </p:sp>
      <p:graphicFrame>
        <p:nvGraphicFramePr>
          <p:cNvPr id="98" name="Google Shape;98;p18"/>
          <p:cNvGraphicFramePr/>
          <p:nvPr/>
        </p:nvGraphicFramePr>
        <p:xfrm>
          <a:off x="171450" y="2078038"/>
          <a:ext cx="8799513" cy="3257550"/>
        </p:xfrm>
        <a:graphic>
          <a:graphicData uri="http://schemas.openxmlformats.org/drawingml/2006/table">
            <a:tbl>
              <a:tblPr>
                <a:noFill/>
              </a:tblPr>
              <a:tblGrid>
                <a:gridCol w="1759903">
                  <a:extLst>
                    <a:ext uri="{9D8B030D-6E8A-4147-A177-3AD203B41FA5}">
                      <a16:colId xmlns:a16="http://schemas.microsoft.com/office/drawing/2014/main" val="20000"/>
                    </a:ext>
                  </a:extLst>
                </a:gridCol>
                <a:gridCol w="1759903">
                  <a:extLst>
                    <a:ext uri="{9D8B030D-6E8A-4147-A177-3AD203B41FA5}">
                      <a16:colId xmlns:a16="http://schemas.microsoft.com/office/drawing/2014/main" val="20001"/>
                    </a:ext>
                  </a:extLst>
                </a:gridCol>
                <a:gridCol w="1759903">
                  <a:extLst>
                    <a:ext uri="{9D8B030D-6E8A-4147-A177-3AD203B41FA5}">
                      <a16:colId xmlns:a16="http://schemas.microsoft.com/office/drawing/2014/main" val="20002"/>
                    </a:ext>
                  </a:extLst>
                </a:gridCol>
                <a:gridCol w="1759903">
                  <a:extLst>
                    <a:ext uri="{9D8B030D-6E8A-4147-A177-3AD203B41FA5}">
                      <a16:colId xmlns:a16="http://schemas.microsoft.com/office/drawing/2014/main" val="20003"/>
                    </a:ext>
                  </a:extLst>
                </a:gridCol>
                <a:gridCol w="1759903">
                  <a:extLst>
                    <a:ext uri="{9D8B030D-6E8A-4147-A177-3AD203B41FA5}">
                      <a16:colId xmlns:a16="http://schemas.microsoft.com/office/drawing/2014/main" val="20004"/>
                    </a:ext>
                  </a:extLst>
                </a:gridCol>
              </a:tblGrid>
              <a:tr h="542925">
                <a:tc>
                  <a:txBody>
                    <a:bodyPr/>
                    <a:lstStyle/>
                    <a:p>
                      <a:pPr marL="0" marR="0" lvl="0" indent="0" algn="ctr" rtl="0">
                        <a:lnSpc>
                          <a:spcPct val="100000"/>
                        </a:lnSpc>
                        <a:spcBef>
                          <a:spcPts val="0"/>
                        </a:spcBef>
                        <a:spcAft>
                          <a:spcPts val="0"/>
                        </a:spcAft>
                        <a:buClr>
                          <a:schemeClr val="lt1"/>
                        </a:buClr>
                        <a:buSzPts val="2000"/>
                        <a:buFont typeface="Arial"/>
                        <a:buNone/>
                      </a:pPr>
                      <a:r>
                        <a:rPr lang="en-US" sz="1500" b="0" i="0" u="none" strike="noStrike" cap="none">
                          <a:solidFill>
                            <a:schemeClr val="lt1"/>
                          </a:solidFill>
                          <a:latin typeface="Arial"/>
                          <a:ea typeface="Arial"/>
                          <a:cs typeface="Arial"/>
                          <a:sym typeface="Arial"/>
                        </a:rPr>
                        <a:t>Federal</a:t>
                      </a:r>
                      <a:endParaRPr sz="1400"/>
                    </a:p>
                  </a:txBody>
                  <a:tcPr marL="0" marR="0" marT="34294" marB="34294"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25400" cap="flat" cmpd="sng">
                      <a:solidFill>
                        <a:srgbClr val="A5A5A5"/>
                      </a:solidFill>
                      <a:prstDash val="solid"/>
                      <a:round/>
                      <a:headEnd type="none" w="sm" len="sm"/>
                      <a:tailEnd type="none" w="sm" len="sm"/>
                    </a:lnB>
                    <a:solidFill>
                      <a:srgbClr val="15305D"/>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1500" b="0" i="0" u="none" strike="noStrike" cap="none">
                          <a:solidFill>
                            <a:schemeClr val="lt1"/>
                          </a:solidFill>
                          <a:latin typeface="Arial"/>
                          <a:ea typeface="Arial"/>
                          <a:cs typeface="Arial"/>
                          <a:sym typeface="Arial"/>
                        </a:rPr>
                        <a:t>State</a:t>
                      </a:r>
                      <a:endParaRPr sz="1400"/>
                    </a:p>
                  </a:txBody>
                  <a:tcPr marL="0" marR="0" marT="34294" marB="34294"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25400" cap="flat" cmpd="sng">
                      <a:solidFill>
                        <a:srgbClr val="A5A5A5"/>
                      </a:solidFill>
                      <a:prstDash val="solid"/>
                      <a:round/>
                      <a:headEnd type="none" w="sm" len="sm"/>
                      <a:tailEnd type="none" w="sm" len="sm"/>
                    </a:lnB>
                    <a:solidFill>
                      <a:srgbClr val="15305D"/>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1500" b="0" i="0" u="none" strike="noStrike" cap="none">
                          <a:solidFill>
                            <a:schemeClr val="lt1"/>
                          </a:solidFill>
                          <a:latin typeface="Arial"/>
                          <a:ea typeface="Arial"/>
                          <a:cs typeface="Arial"/>
                          <a:sym typeface="Arial"/>
                        </a:rPr>
                        <a:t>NGO</a:t>
                      </a:r>
                      <a:endParaRPr sz="1400"/>
                    </a:p>
                  </a:txBody>
                  <a:tcPr marL="0" marR="0" marT="34294" marB="34294"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25400" cap="flat" cmpd="sng">
                      <a:solidFill>
                        <a:srgbClr val="A5A5A5"/>
                      </a:solidFill>
                      <a:prstDash val="solid"/>
                      <a:round/>
                      <a:headEnd type="none" w="sm" len="sm"/>
                      <a:tailEnd type="none" w="sm" len="sm"/>
                    </a:lnB>
                    <a:solidFill>
                      <a:srgbClr val="15305D"/>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1500" b="0" i="0" u="none" strike="noStrike" cap="none">
                          <a:solidFill>
                            <a:schemeClr val="lt1"/>
                          </a:solidFill>
                          <a:latin typeface="Arial"/>
                          <a:ea typeface="Arial"/>
                          <a:cs typeface="Arial"/>
                          <a:sym typeface="Arial"/>
                        </a:rPr>
                        <a:t>Academic</a:t>
                      </a:r>
                      <a:endParaRPr sz="1400"/>
                    </a:p>
                  </a:txBody>
                  <a:tcPr marL="0" marR="0" marT="34294" marB="34294"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25400" cap="flat" cmpd="sng">
                      <a:solidFill>
                        <a:srgbClr val="A5A5A5"/>
                      </a:solidFill>
                      <a:prstDash val="solid"/>
                      <a:round/>
                      <a:headEnd type="none" w="sm" len="sm"/>
                      <a:tailEnd type="none" w="sm" len="sm"/>
                    </a:lnB>
                    <a:solidFill>
                      <a:srgbClr val="15305D"/>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1500" b="0" i="0" u="none" strike="noStrike" cap="none">
                          <a:solidFill>
                            <a:schemeClr val="lt1"/>
                          </a:solidFill>
                          <a:latin typeface="Arial"/>
                          <a:ea typeface="Arial"/>
                          <a:cs typeface="Arial"/>
                          <a:sym typeface="Arial"/>
                        </a:rPr>
                        <a:t>Private</a:t>
                      </a:r>
                      <a:endParaRPr sz="1400"/>
                    </a:p>
                  </a:txBody>
                  <a:tcPr marL="0" marR="0" marT="34294" marB="34294"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25400" cap="flat" cmpd="sng">
                      <a:solidFill>
                        <a:srgbClr val="A5A5A5"/>
                      </a:solidFill>
                      <a:prstDash val="solid"/>
                      <a:round/>
                      <a:headEnd type="none" w="sm" len="sm"/>
                      <a:tailEnd type="none" w="sm" len="sm"/>
                    </a:lnB>
                    <a:solidFill>
                      <a:srgbClr val="15305D"/>
                    </a:solidFill>
                  </a:tcPr>
                </a:tc>
                <a:extLst>
                  <a:ext uri="{0D108BD9-81ED-4DB2-BD59-A6C34878D82A}">
                    <a16:rowId xmlns:a16="http://schemas.microsoft.com/office/drawing/2014/main" val="10000"/>
                  </a:ext>
                </a:extLst>
              </a:tr>
              <a:tr h="542925">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254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254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254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254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254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r h="542925">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542925">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542925">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42925">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txBody>
                  <a:tcPr marL="0" marR="0" marT="34294" marB="34294">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4383" name="Google Shape;99;p18" descr="http://kantynent.com/wp-content/uploads/2013/09/usace.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4302125"/>
            <a:ext cx="1463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Google Shape;100;p18" descr="http://www.umt.edu/mcwru/images/Logos/USGS%20color.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3721100"/>
            <a:ext cx="7715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Google Shape;101;p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2638425"/>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Google Shape;102;p18"/>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3216275"/>
            <a:ext cx="1066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Google Shape;103;p18"/>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1513" y="3862388"/>
            <a:ext cx="1733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Google Shape;104;p1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5" y="2638425"/>
            <a:ext cx="1270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Google Shape;105;p18"/>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7938" y="3228975"/>
            <a:ext cx="15208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Google Shape;106;p18"/>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7450" y="2644775"/>
            <a:ext cx="16859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Google Shape;107;p18"/>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t="32603" b="29646"/>
          <a:stretch>
            <a:fillRect/>
          </a:stretch>
        </p:blipFill>
        <p:spPr bwMode="auto">
          <a:xfrm>
            <a:off x="7412038" y="2630488"/>
            <a:ext cx="13620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Google Shape;108;p18"/>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80350" y="3190875"/>
            <a:ext cx="425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Google Shape;109;p18"/>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83488" y="4308475"/>
            <a:ext cx="11334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Google Shape;110;p18" descr="Woolpert Logo and link to website"/>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04100" y="4846638"/>
            <a:ext cx="13763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Google Shape;111;p18"/>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838" y="4849813"/>
            <a:ext cx="11572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Google Shape;112;p18"/>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3238" y="3721100"/>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Google Shape;113;p18"/>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41750" y="4265613"/>
            <a:ext cx="1454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Google Shape;114;p18"/>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1938" y="4799013"/>
            <a:ext cx="10080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Google Shape;115;p18"/>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63800" y="4259263"/>
            <a:ext cx="6905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Google Shape;116;p18"/>
          <p:cNvPicPr preferRelativeResize="0">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1675" y="3275013"/>
            <a:ext cx="16668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Google Shape;117;p18"/>
          <p:cNvPicPr preferRelativeResize="0">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24113" y="4810125"/>
            <a:ext cx="7715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Google Shape;118;p18"/>
          <p:cNvPicPr preferRelativeResize="0">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95925" y="2674938"/>
            <a:ext cx="16446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Google Shape;119;p18"/>
          <p:cNvPicPr preferRelativeResize="0">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80063" y="3259138"/>
            <a:ext cx="151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Google Shape;120;p18"/>
          <p:cNvPicPr preferRelativeResize="0">
            <a:picLocks noChangeAspect="1" noChangeArrowheads="1"/>
          </p:cNvPicPr>
          <p:nvPr/>
        </p:nvPicPr>
        <p:blipFill>
          <a:blip r:embed="rId24" cstate="print">
            <a:extLst>
              <a:ext uri="{28A0092B-C50C-407E-A947-70E740481C1C}">
                <a14:useLocalDpi xmlns:a14="http://schemas.microsoft.com/office/drawing/2010/main" val="0"/>
              </a:ext>
            </a:extLst>
          </a:blip>
          <a:srcRect t="35854" b="34813"/>
          <a:stretch>
            <a:fillRect/>
          </a:stretch>
        </p:blipFill>
        <p:spPr bwMode="auto">
          <a:xfrm>
            <a:off x="5478463" y="3741738"/>
            <a:ext cx="16922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Google Shape;121;p18"/>
          <p:cNvPicPr preferRelativeResize="0">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521325" y="4303713"/>
            <a:ext cx="16081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Google Shape;122;p18"/>
          <p:cNvPicPr preferRelativeResize="0">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38788" y="4862513"/>
            <a:ext cx="16017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Google Shape;123;p18"/>
          <p:cNvPicPr preferRelativeResize="0">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54900" y="3729038"/>
            <a:ext cx="13192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59"/>
          <p:cNvSpPr>
            <a:spLocks noGrp="1"/>
          </p:cNvSpPr>
          <p:nvPr>
            <p:ph type="title"/>
          </p:nvPr>
        </p:nvSpPr>
        <p:spPr>
          <a:xfrm>
            <a:off x="0" y="452438"/>
            <a:ext cx="9144000" cy="990600"/>
          </a:xfrm>
        </p:spPr>
        <p:txBody>
          <a:bodyPr tIns="34275" bIns="34275"/>
          <a:lstStyle/>
          <a:p>
            <a:pPr eaLnBrk="1" hangingPunct="1">
              <a:spcBef>
                <a:spcPct val="0"/>
              </a:spcBef>
              <a:spcAft>
                <a:spcPct val="0"/>
              </a:spcAft>
              <a:buClr>
                <a:srgbClr val="003366"/>
              </a:buClr>
              <a:buSzPts val="4400"/>
              <a:defRPr/>
            </a:pPr>
            <a:r>
              <a:rPr lang="en-US" altLang="en-US" sz="4400" dirty="0">
                <a:solidFill>
                  <a:srgbClr val="0054A4"/>
                </a:solidFill>
                <a:latin typeface="+mn-lt"/>
                <a:ea typeface="Arial" panose="020B0604020202020204" pitchFamily="34" charset="0"/>
                <a:cs typeface="Calibri" panose="020F0502020204030204" pitchFamily="34" charset="0"/>
                <a:sym typeface="Arial" panose="020B0604020202020204" pitchFamily="34" charset="0"/>
              </a:rPr>
              <a:t>Digital Coast Website</a:t>
            </a:r>
          </a:p>
        </p:txBody>
      </p:sp>
      <p:sp>
        <p:nvSpPr>
          <p:cNvPr id="16387" name="Shape 160"/>
          <p:cNvSpPr>
            <a:spLocks noGrp="1"/>
          </p:cNvSpPr>
          <p:nvPr>
            <p:ph type="body" idx="1"/>
          </p:nvPr>
        </p:nvSpPr>
        <p:spPr bwMode="auto">
          <a:xfrm>
            <a:off x="457200" y="1912938"/>
            <a:ext cx="3789363"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34275" bIns="34275" numCol="1" anchor="ctr" anchorCtr="0" compatLnSpc="1">
            <a:prstTxWarp prst="textNoShape">
              <a:avLst/>
            </a:prstTxWarp>
          </a:bodyPr>
          <a:lstStyle/>
          <a:p>
            <a:pPr marL="257175" indent="-257175" eaLnBrk="1" hangingPunct="1">
              <a:spcBef>
                <a:spcPct val="0"/>
              </a:spcBef>
              <a:spcAft>
                <a:spcPts val="1200"/>
              </a:spcAft>
              <a:buClr>
                <a:srgbClr val="000000"/>
              </a:buClr>
              <a:buFont typeface="Arial" panose="020B0604020202020204" pitchFamily="34" charset="0"/>
              <a:buChar char="•"/>
            </a:pPr>
            <a:r>
              <a:rPr lang="en-US" altLang="en-US" sz="2800" b="0" smtClean="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rPr>
              <a:t>Data, tools, training, and case studies</a:t>
            </a:r>
            <a:endParaRPr lang="en-US" altLang="en-US" sz="2800" smtClean="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a:p>
            <a:pPr marL="257175" indent="-257175" eaLnBrk="1" hangingPunct="1">
              <a:spcBef>
                <a:spcPts val="900"/>
              </a:spcBef>
              <a:spcAft>
                <a:spcPts val="1200"/>
              </a:spcAft>
              <a:buClr>
                <a:srgbClr val="000000"/>
              </a:buClr>
              <a:buFont typeface="Arial" panose="020B0604020202020204" pitchFamily="34" charset="0"/>
              <a:buChar char="•"/>
            </a:pPr>
            <a:r>
              <a:rPr lang="en-US" altLang="en-US" sz="2800" b="0" smtClean="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rPr>
              <a:t>Enhanced utility and application</a:t>
            </a:r>
            <a:endParaRPr lang="en-US" altLang="en-US" sz="2800" smtClean="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a:p>
            <a:pPr marL="257175" indent="-257175" eaLnBrk="1" hangingPunct="1">
              <a:spcBef>
                <a:spcPts val="900"/>
              </a:spcBef>
              <a:spcAft>
                <a:spcPts val="1200"/>
              </a:spcAft>
              <a:buClr>
                <a:srgbClr val="000000"/>
              </a:buClr>
              <a:buFont typeface="Arial" panose="020B0604020202020204" pitchFamily="34" charset="0"/>
              <a:buChar char="•"/>
            </a:pPr>
            <a:r>
              <a:rPr lang="en-US" altLang="en-US" sz="2800" b="0" smtClean="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rPr>
              <a:t>Demonstration of geospatial information</a:t>
            </a:r>
            <a:endParaRPr lang="en-US" altLang="en-US" sz="2800" smtClean="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pic>
        <p:nvPicPr>
          <p:cNvPr id="16388" name="Picture 1"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895475"/>
            <a:ext cx="44005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00563" y="1901825"/>
            <a:ext cx="4400550" cy="3246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4"/>
          <p:cNvSpPr>
            <a:spLocks noGrp="1"/>
          </p:cNvSpPr>
          <p:nvPr>
            <p:ph type="title"/>
          </p:nvPr>
        </p:nvSpPr>
        <p:spPr>
          <a:xfrm>
            <a:off x="-7938" y="498475"/>
            <a:ext cx="9144001" cy="628650"/>
          </a:xfrm>
        </p:spPr>
        <p:txBody>
          <a:bodyPr>
            <a:noAutofit/>
          </a:bodyPr>
          <a:lstStyle/>
          <a:p>
            <a:pPr eaLnBrk="1" hangingPunct="1">
              <a:defRPr/>
            </a:pPr>
            <a:r>
              <a:rPr lang="en-US" altLang="en-US" sz="3600" dirty="0" smtClean="0">
                <a:latin typeface="+mn-lt"/>
              </a:rPr>
              <a:t>Sample of Coastal Community Questions </a:t>
            </a:r>
          </a:p>
        </p:txBody>
      </p:sp>
      <p:sp>
        <p:nvSpPr>
          <p:cNvPr id="18435" name="Rectangle 8"/>
          <p:cNvSpPr>
            <a:spLocks noChangeArrowheads="1"/>
          </p:cNvSpPr>
          <p:nvPr/>
        </p:nvSpPr>
        <p:spPr bwMode="auto">
          <a:xfrm>
            <a:off x="676275" y="1292225"/>
            <a:ext cx="4148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solidFill>
                  <a:srgbClr val="000000"/>
                </a:solidFill>
              </a:rPr>
              <a:t>How many people in county’s coastal floodplain?</a:t>
            </a:r>
          </a:p>
        </p:txBody>
      </p:sp>
      <p:sp>
        <p:nvSpPr>
          <p:cNvPr id="18436" name="Rectangle 9"/>
          <p:cNvSpPr>
            <a:spLocks noChangeArrowheads="1"/>
          </p:cNvSpPr>
          <p:nvPr/>
        </p:nvSpPr>
        <p:spPr bwMode="auto">
          <a:xfrm>
            <a:off x="4792663" y="2439988"/>
            <a:ext cx="3857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solidFill>
                  <a:srgbClr val="000000"/>
                </a:solidFill>
              </a:rPr>
              <a:t>How many jobs in my state or county are supported by the ocean?</a:t>
            </a:r>
          </a:p>
        </p:txBody>
      </p:sp>
      <p:sp>
        <p:nvSpPr>
          <p:cNvPr id="18437" name="Rectangle 10"/>
          <p:cNvSpPr>
            <a:spLocks noChangeArrowheads="1"/>
          </p:cNvSpPr>
          <p:nvPr/>
        </p:nvSpPr>
        <p:spPr bwMode="auto">
          <a:xfrm>
            <a:off x="676275" y="2439988"/>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solidFill>
                  <a:srgbClr val="000000"/>
                </a:solidFill>
              </a:rPr>
              <a:t>What are potential impacts of coastal storms and sea level rise?</a:t>
            </a:r>
          </a:p>
        </p:txBody>
      </p:sp>
      <p:sp>
        <p:nvSpPr>
          <p:cNvPr id="18438" name="Rectangle 11"/>
          <p:cNvSpPr>
            <a:spLocks noChangeArrowheads="1"/>
          </p:cNvSpPr>
          <p:nvPr/>
        </p:nvSpPr>
        <p:spPr bwMode="auto">
          <a:xfrm>
            <a:off x="4792663" y="3983038"/>
            <a:ext cx="4019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solidFill>
                  <a:srgbClr val="000000"/>
                </a:solidFill>
              </a:rPr>
              <a:t>Where do I find lidar and other geospatial data for my area?</a:t>
            </a:r>
          </a:p>
        </p:txBody>
      </p:sp>
      <p:sp>
        <p:nvSpPr>
          <p:cNvPr id="18439" name="Rectangle 12"/>
          <p:cNvSpPr>
            <a:spLocks noChangeArrowheads="1"/>
          </p:cNvSpPr>
          <p:nvPr/>
        </p:nvSpPr>
        <p:spPr bwMode="auto">
          <a:xfrm>
            <a:off x="676275" y="3990975"/>
            <a:ext cx="378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solidFill>
                  <a:srgbClr val="000000"/>
                </a:solidFill>
              </a:rPr>
              <a:t>Where can I find training and other learning resources?</a:t>
            </a:r>
          </a:p>
        </p:txBody>
      </p:sp>
      <p:sp>
        <p:nvSpPr>
          <p:cNvPr id="18440" name="Rectangle 13"/>
          <p:cNvSpPr>
            <a:spLocks noChangeArrowheads="1"/>
          </p:cNvSpPr>
          <p:nvPr/>
        </p:nvSpPr>
        <p:spPr bwMode="auto">
          <a:xfrm>
            <a:off x="676275" y="5022850"/>
            <a:ext cx="3752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solidFill>
                  <a:srgbClr val="000000"/>
                </a:solidFill>
              </a:rPr>
              <a:t>How is the coastal landscape changing over time?</a:t>
            </a:r>
          </a:p>
        </p:txBody>
      </p:sp>
      <p:sp>
        <p:nvSpPr>
          <p:cNvPr id="18441" name="Rectangle 9"/>
          <p:cNvSpPr>
            <a:spLocks noChangeArrowheads="1"/>
          </p:cNvSpPr>
          <p:nvPr/>
        </p:nvSpPr>
        <p:spPr bwMode="auto">
          <a:xfrm>
            <a:off x="4792663" y="1308100"/>
            <a:ext cx="3857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solidFill>
                  <a:srgbClr val="000000"/>
                </a:solidFill>
              </a:rPr>
              <a:t>How can I assess stormwater flooding risk?</a:t>
            </a:r>
          </a:p>
        </p:txBody>
      </p:sp>
      <p:cxnSp>
        <p:nvCxnSpPr>
          <p:cNvPr id="3" name="Straight Connector 2"/>
          <p:cNvCxnSpPr/>
          <p:nvPr/>
        </p:nvCxnSpPr>
        <p:spPr>
          <a:xfrm>
            <a:off x="755650" y="2289175"/>
            <a:ext cx="3705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3900" y="3876675"/>
            <a:ext cx="3705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 y="4943475"/>
            <a:ext cx="3705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89500" y="2289175"/>
            <a:ext cx="3705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89500" y="3854450"/>
            <a:ext cx="37052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8790978975634FA584E6F604A815A2" ma:contentTypeVersion="2" ma:contentTypeDescription="Create a new document." ma:contentTypeScope="" ma:versionID="9389d733730db03bfb01f473e04d3c15">
  <xsd:schema xmlns:xsd="http://www.w3.org/2001/XMLSchema" xmlns:xs="http://www.w3.org/2001/XMLSchema" xmlns:p="http://schemas.microsoft.com/office/2006/metadata/properties" xmlns:ns2="c6b4e649-0e13-4324-9f0c-df903ce9e2c2" xmlns:ns3="a83d3082-2a6a-44ae-8069-72df28b8e697" targetNamespace="http://schemas.microsoft.com/office/2006/metadata/properties" ma:root="true" ma:fieldsID="ee5066a5bb23d9931ee72bb3bbdc701a" ns2:_="" ns3:_="">
    <xsd:import namespace="c6b4e649-0e13-4324-9f0c-df903ce9e2c2"/>
    <xsd:import namespace="a83d3082-2a6a-44ae-8069-72df28b8e697"/>
    <xsd:element name="properties">
      <xsd:complexType>
        <xsd:sequence>
          <xsd:element name="documentManagement">
            <xsd:complexType>
              <xsd:all>
                <xsd:element ref="ns2:Item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4e649-0e13-4324-9f0c-df903ce9e2c2" elementFormDefault="qualified">
    <xsd:import namespace="http://schemas.microsoft.com/office/2006/documentManagement/types"/>
    <xsd:import namespace="http://schemas.microsoft.com/office/infopath/2007/PartnerControls"/>
    <xsd:element name="ItemID" ma:index="8" nillable="true" ma:displayName="ItemID" ma:internalName="Item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d3082-2a6a-44ae-8069-72df28b8e697" elementFormDefault="qualified">
    <xsd:import namespace="http://schemas.microsoft.com/office/2006/documentManagement/types"/>
    <xsd:import namespace="http://schemas.microsoft.com/office/infopath/2007/PartnerControls"/>
    <xsd:element name="Category" ma:index="9"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temID xmlns="c6b4e649-0e13-4324-9f0c-df903ce9e2c2">9db7c94b-3e64-9804-c6e9-27abac4156b0</ItemID>
    <Category xmlns="a83d3082-2a6a-44ae-8069-72df28b8e697">Document</Category>
  </documentManagement>
</p:properties>
</file>

<file path=customXml/itemProps1.xml><?xml version="1.0" encoding="utf-8"?>
<ds:datastoreItem xmlns:ds="http://schemas.openxmlformats.org/officeDocument/2006/customXml" ds:itemID="{7F8EAB1A-D73B-4435-8923-3F7D4561ED78}">
  <ds:schemaRefs>
    <ds:schemaRef ds:uri="http://schemas.microsoft.com/sharepoint/v3/contenttype/forms"/>
  </ds:schemaRefs>
</ds:datastoreItem>
</file>

<file path=customXml/itemProps2.xml><?xml version="1.0" encoding="utf-8"?>
<ds:datastoreItem xmlns:ds="http://schemas.openxmlformats.org/officeDocument/2006/customXml" ds:itemID="{CA2E1EE2-8C37-44D1-9A5A-C94AF1123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4e649-0e13-4324-9f0c-df903ce9e2c2"/>
    <ds:schemaRef ds:uri="a83d3082-2a6a-44ae-8069-72df28b8e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638660-CA53-456C-A170-3335AC321E82}">
  <ds:schemaRefs>
    <ds:schemaRef ds:uri="http://schemas.microsoft.com/office/2006/documentManagement/types"/>
    <ds:schemaRef ds:uri="c6b4e649-0e13-4324-9f0c-df903ce9e2c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83d3082-2a6a-44ae-8069-72df28b8e6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2391</TotalTime>
  <Words>1190</Words>
  <Application>Microsoft Office PowerPoint</Application>
  <PresentationFormat>On-screen Show (4:3)</PresentationFormat>
  <Paragraphs>97</Paragraphs>
  <Slides>15</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Calibri</vt:lpstr>
      <vt:lpstr>Arial</vt:lpstr>
      <vt:lpstr>Open Sans</vt:lpstr>
      <vt:lpstr>Yu Gothic UI Semilight</vt:lpstr>
      <vt:lpstr>Lucida Sans Unicode</vt:lpstr>
      <vt:lpstr>Yu Gothic UI Semibold</vt:lpstr>
      <vt:lpstr>Yu Gothic UI Light</vt:lpstr>
      <vt:lpstr>Office Theme</vt:lpstr>
      <vt:lpstr>1_Office Theme</vt:lpstr>
      <vt:lpstr>NOAA’s Digital Coast More Than Just Data</vt:lpstr>
      <vt:lpstr>PowerPoint Presentation</vt:lpstr>
      <vt:lpstr>PowerPoint Presentation</vt:lpstr>
      <vt:lpstr>Digital Coast Partnership</vt:lpstr>
      <vt:lpstr>Digital Coast Enabling Platform</vt:lpstr>
      <vt:lpstr>More About Digital Coast</vt:lpstr>
      <vt:lpstr>A Small Sampling of Our Contributors</vt:lpstr>
      <vt:lpstr>Digital Coast Website</vt:lpstr>
      <vt:lpstr>Sample of Coastal Community Questions </vt:lpstr>
      <vt:lpstr>A Broad Spectrum Approach:  Facilitating Use and Application</vt:lpstr>
      <vt:lpstr>Digital Coast by the Numbers</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Gerald Esch</dc:creator>
  <cp:lastModifiedBy>Hoyt, Amy</cp:lastModifiedBy>
  <cp:revision>110</cp:revision>
  <dcterms:created xsi:type="dcterms:W3CDTF">2006-08-16T00:00:00Z</dcterms:created>
  <dcterms:modified xsi:type="dcterms:W3CDTF">2019-11-20T21:35:29Z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0x0101007A8790978975634FA584E6F604A815A2</vt:lpwstr>
  </property>
</Properties>
</file>