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31" r:id="rId3"/>
    <p:sldId id="350" r:id="rId4"/>
    <p:sldId id="343" r:id="rId5"/>
    <p:sldId id="342" r:id="rId6"/>
    <p:sldId id="347" r:id="rId7"/>
    <p:sldId id="344" r:id="rId8"/>
    <p:sldId id="345" r:id="rId9"/>
    <p:sldId id="346" r:id="rId10"/>
    <p:sldId id="349" r:id="rId11"/>
    <p:sldId id="258" r:id="rId12"/>
  </p:sldIdLst>
  <p:sldSz cx="10058400" cy="7772400"/>
  <p:notesSz cx="7077075" cy="9363075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80A8"/>
    <a:srgbClr val="1A3F60"/>
    <a:srgbClr val="2B5481"/>
    <a:srgbClr val="777777"/>
    <a:srgbClr val="808080"/>
    <a:srgbClr val="969696"/>
    <a:srgbClr val="33CCCC"/>
    <a:srgbClr val="18A8A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602" y="72"/>
      </p:cViewPr>
      <p:guideLst>
        <p:guide orient="horz" pos="2448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940396A-BCC8-CC49-83D2-2407196A0636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17CBF42-3FD1-6D42-AC7C-4AED57D6B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54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AC30A47-D8BD-0E44-8904-D29FF9FB4FD1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6825" y="701675"/>
            <a:ext cx="45434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324461E-158D-464C-97BF-664161C901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5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4461E-158D-464C-97BF-664161C901C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22515-123D-4FDC-8863-74006E4EF7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1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30433F-5471-40B8-8745-381E34EDD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EC19F-93C5-49D9-AE62-25E9A5911D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921" y="1262551"/>
            <a:ext cx="9146828" cy="1302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98779-D69A-7143-BEC1-8230991D7178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2EB8-7674-F34F-A1DF-E5AF724670F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 templat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77652"/>
            <a:ext cx="10058400" cy="3099281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Land Use Modeling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Lee County MPO – 2045 LRTP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GIS Symposium November 7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"/>
    </mc:Choice>
    <mc:Fallback xmlns="">
      <p:transition spd="slow" advTm="14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9063-192B-418D-9005-53BF501C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256"/>
            <a:ext cx="10058400" cy="1295400"/>
          </a:xfrm>
        </p:spPr>
        <p:txBody>
          <a:bodyPr/>
          <a:lstStyle/>
          <a:p>
            <a:r>
              <a:rPr lang="en-US" dirty="0"/>
              <a:t>GIS Origin &amp; Destination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F27F-F745-474B-9D06-EA0DE429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621056"/>
            <a:ext cx="4526281" cy="5129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In 2045</a:t>
            </a:r>
          </a:p>
          <a:p>
            <a:r>
              <a:rPr lang="en-US" sz="2800" dirty="0"/>
              <a:t>Grocery trips (annually):</a:t>
            </a:r>
          </a:p>
          <a:p>
            <a:pPr marL="0" indent="0">
              <a:buNone/>
            </a:pPr>
            <a:r>
              <a:rPr lang="en-US" sz="2800" dirty="0"/>
              <a:t>	252,148</a:t>
            </a:r>
          </a:p>
          <a:p>
            <a:r>
              <a:rPr lang="en-US" sz="2800" dirty="0"/>
              <a:t>Vehicle Miles Travelled (annually) without local shopping center: </a:t>
            </a:r>
          </a:p>
          <a:p>
            <a:pPr marL="509412" lvl="1" indent="0">
              <a:buNone/>
            </a:pPr>
            <a:r>
              <a:rPr lang="en-US" sz="2800" dirty="0"/>
              <a:t>2,571,910 VMT</a:t>
            </a:r>
          </a:p>
          <a:p>
            <a:r>
              <a:rPr lang="en-US" sz="2800" dirty="0"/>
              <a:t>Compare to local shopping center which would result in only 1,285,955 VMT </a:t>
            </a:r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CDF226-9909-4E94-A66D-E0EEB1319ED8}"/>
              </a:ext>
            </a:extLst>
          </p:cNvPr>
          <p:cNvGrpSpPr/>
          <p:nvPr/>
        </p:nvGrpSpPr>
        <p:grpSpPr>
          <a:xfrm>
            <a:off x="5010776" y="1458002"/>
            <a:ext cx="4823912" cy="5263699"/>
            <a:chOff x="5029200" y="1757362"/>
            <a:chExt cx="4823912" cy="52636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91BC26-CD12-42A7-8E69-8D7EEF0D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200" y="1757362"/>
              <a:ext cx="4823912" cy="52636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0" name="Graphic 9" descr="Store">
              <a:extLst>
                <a:ext uri="{FF2B5EF4-FFF2-40B4-BE49-F238E27FC236}">
                  <a16:creationId xmlns:a16="http://schemas.microsoft.com/office/drawing/2014/main" id="{01391491-322F-4487-B233-FA1B729D2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79240" y="2624364"/>
              <a:ext cx="930884" cy="930884"/>
            </a:xfrm>
            <a:prstGeom prst="rect">
              <a:avLst/>
            </a:prstGeom>
          </p:spPr>
        </p:pic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5B59EC00-F639-4FD5-92C4-93ECA957CC9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538500" y="4588624"/>
              <a:ext cx="2638577" cy="5718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Store">
              <a:extLst>
                <a:ext uri="{FF2B5EF4-FFF2-40B4-BE49-F238E27FC236}">
                  <a16:creationId xmlns:a16="http://schemas.microsoft.com/office/drawing/2014/main" id="{6BBEBFBB-4635-4969-A9DF-6F1148F2D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92346" y="5211118"/>
              <a:ext cx="930884" cy="930884"/>
            </a:xfrm>
            <a:prstGeom prst="rect">
              <a:avLst/>
            </a:prstGeom>
          </p:spPr>
        </p:pic>
        <p:pic>
          <p:nvPicPr>
            <p:cNvPr id="12" name="Graphic 11" descr="Suburban scene">
              <a:extLst>
                <a:ext uri="{FF2B5EF4-FFF2-40B4-BE49-F238E27FC236}">
                  <a16:creationId xmlns:a16="http://schemas.microsoft.com/office/drawing/2014/main" id="{ADC08C1D-6685-4CA9-8610-85D129F8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97046" y="5555276"/>
              <a:ext cx="1248039" cy="124803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8DC166-0BB8-4C20-9DFE-0FD5C88616C9}"/>
                </a:ext>
              </a:extLst>
            </p:cNvPr>
            <p:cNvSpPr txBox="1"/>
            <p:nvPr/>
          </p:nvSpPr>
          <p:spPr>
            <a:xfrm>
              <a:off x="5117795" y="2074143"/>
              <a:ext cx="17614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2045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231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 templates-back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26"/>
            <a:ext cx="10058400" cy="777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3192236"/>
            <a:ext cx="8549640" cy="74948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Didot"/>
                <a:cs typeface="Didot"/>
              </a:rPr>
              <a:t>Dave@metroforecasting.com</a:t>
            </a:r>
            <a:br>
              <a:rPr lang="en-US" sz="2800" dirty="0">
                <a:latin typeface="Didot"/>
                <a:cs typeface="Didot"/>
              </a:rPr>
            </a:br>
            <a:r>
              <a:rPr lang="en-US" sz="2800" dirty="0">
                <a:latin typeface="Didot"/>
                <a:cs typeface="Didot"/>
              </a:rPr>
              <a:t>239-913-6949</a:t>
            </a:r>
            <a:br>
              <a:rPr lang="en-US" sz="2800" dirty="0">
                <a:latin typeface="Didot"/>
                <a:cs typeface="Didot"/>
              </a:rPr>
            </a:br>
            <a:r>
              <a:rPr lang="en-US" sz="2800" dirty="0">
                <a:latin typeface="Didot"/>
                <a:cs typeface="Didot"/>
              </a:rPr>
              <a:t>Metroforecasting.com</a:t>
            </a:r>
          </a:p>
        </p:txBody>
      </p:sp>
    </p:spTree>
    <p:extLst>
      <p:ext uri="{BB962C8B-B14F-4D97-AF65-F5344CB8AC3E}">
        <p14:creationId xmlns:p14="http://schemas.microsoft.com/office/powerpoint/2010/main" val="36175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8"/>
    </mc:Choice>
    <mc:Fallback xmlns="">
      <p:transition spd="slow" advTm="405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AB2D-B997-4F1D-BF35-F5C461D8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 Forecasting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4A09-3178-4E4E-B508-C72D1A781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813560"/>
            <a:ext cx="7210789" cy="512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cs typeface="Arial"/>
              </a:rPr>
              <a:t>Nationally Recognized Forecasting Firm</a:t>
            </a:r>
          </a:p>
          <a:p>
            <a:pPr marL="0" indent="0">
              <a:buNone/>
            </a:pPr>
            <a:endParaRPr lang="en-US" sz="1800" b="1" dirty="0">
              <a:cs typeface="Arial"/>
            </a:endParaRPr>
          </a:p>
          <a:p>
            <a:pPr marL="274320" lvl="1" indent="-27432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Specializes in land use development forecasting </a:t>
            </a:r>
          </a:p>
          <a:p>
            <a:pPr marL="274320" lvl="1" indent="-27432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Creators of the Interactive Growth Model</a:t>
            </a:r>
            <a:r>
              <a:rPr lang="en-US" sz="2800" baseline="30000" dirty="0">
                <a:cs typeface="Arial"/>
              </a:rPr>
              <a:t>®</a:t>
            </a:r>
          </a:p>
          <a:p>
            <a:pPr marL="274320" lvl="1" indent="-27432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Used by governments and private industries for over 35 years</a:t>
            </a:r>
          </a:p>
          <a:p>
            <a:pPr marL="274320" lvl="1" indent="-27432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Staff consists of planners, economists, and research specialists</a:t>
            </a:r>
          </a:p>
          <a:p>
            <a:endParaRPr lang="en-US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A734A1-AFB6-49E4-8C72-E519227BA198}"/>
              </a:ext>
            </a:extLst>
          </p:cNvPr>
          <p:cNvGrpSpPr/>
          <p:nvPr/>
        </p:nvGrpSpPr>
        <p:grpSpPr>
          <a:xfrm>
            <a:off x="7670639" y="1813560"/>
            <a:ext cx="2387759" cy="2376089"/>
            <a:chOff x="6581310" y="1770569"/>
            <a:chExt cx="2387759" cy="2376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81E52E-B883-4E5C-8DAE-9D5B5F12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1311" y="1770569"/>
              <a:ext cx="1905000" cy="1905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0FB996-2FFB-4936-AE86-6CB37B15DF0E}"/>
                </a:ext>
              </a:extLst>
            </p:cNvPr>
            <p:cNvSpPr txBox="1"/>
            <p:nvPr/>
          </p:nvSpPr>
          <p:spPr>
            <a:xfrm>
              <a:off x="6581310" y="3654215"/>
              <a:ext cx="23877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Dr. Paul Van Buskirk,</a:t>
              </a:r>
            </a:p>
            <a:p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PhD, AICP, PE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1B895E-D676-49F0-A881-EEF1C3FD9FCC}"/>
              </a:ext>
            </a:extLst>
          </p:cNvPr>
          <p:cNvGrpSpPr/>
          <p:nvPr/>
        </p:nvGrpSpPr>
        <p:grpSpPr>
          <a:xfrm>
            <a:off x="7670639" y="4467026"/>
            <a:ext cx="2387760" cy="2475959"/>
            <a:chOff x="6538242" y="4376724"/>
            <a:chExt cx="2387760" cy="24759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2C1215-129F-4578-A1FB-DEC56F25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1311" y="4376724"/>
              <a:ext cx="1923492" cy="19234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466A4D-C02C-4E5C-B49F-936E000578A8}"/>
                </a:ext>
              </a:extLst>
            </p:cNvPr>
            <p:cNvSpPr txBox="1"/>
            <p:nvPr/>
          </p:nvSpPr>
          <p:spPr>
            <a:xfrm>
              <a:off x="6538242" y="6360240"/>
              <a:ext cx="23877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David Farmer, AICP, PE, CGC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99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DC8C-C991-4E6E-AB19-7C059F0F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310A9-6E71-40C6-B292-B01EB0437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83" y="1606656"/>
            <a:ext cx="6829116" cy="51294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D16CB-A615-4673-BB89-8A763808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813560"/>
            <a:ext cx="3299059" cy="5129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Lee County:</a:t>
            </a:r>
          </a:p>
          <a:p>
            <a:r>
              <a:rPr lang="en-US" sz="2800" dirty="0"/>
              <a:t>1,566 zones</a:t>
            </a:r>
          </a:p>
          <a:p>
            <a:r>
              <a:rPr lang="en-US" sz="2800" dirty="0"/>
              <a:t>22 planning communities </a:t>
            </a:r>
          </a:p>
          <a:p>
            <a:r>
              <a:rPr lang="en-US" sz="2800" dirty="0"/>
              <a:t>6 cities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800" b="1" dirty="0"/>
              <a:t>Analyzed:</a:t>
            </a:r>
          </a:p>
          <a:p>
            <a:r>
              <a:rPr lang="en-US" sz="2800" dirty="0"/>
              <a:t>Vacant Land</a:t>
            </a:r>
          </a:p>
          <a:p>
            <a:r>
              <a:rPr lang="en-US" sz="2800" dirty="0"/>
              <a:t>Demographics</a:t>
            </a:r>
          </a:p>
          <a:p>
            <a:r>
              <a:rPr lang="en-US" sz="2800" dirty="0"/>
              <a:t>Long-term trends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774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3C825-F395-4E7D-A932-C6DA48E0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218" y="1396466"/>
            <a:ext cx="3236635" cy="3460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6AD89-DFD0-4B21-9A65-9CD7ADE7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/>
          <a:p>
            <a:r>
              <a:rPr lang="en-US" dirty="0"/>
              <a:t>Integrating Land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E94B-91D6-4A47-9A38-0515C048B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1669182"/>
            <a:ext cx="4069080" cy="5129425"/>
          </a:xfrm>
        </p:spPr>
        <p:txBody>
          <a:bodyPr>
            <a:normAutofit/>
          </a:bodyPr>
          <a:lstStyle/>
          <a:p>
            <a:r>
              <a:rPr lang="en-US" sz="2800" dirty="0"/>
              <a:t>GIS collects and layers spatial datasets</a:t>
            </a:r>
          </a:p>
          <a:p>
            <a:r>
              <a:rPr lang="en-US" sz="2800" dirty="0"/>
              <a:t>Provides a comprehensive overview of growth factors</a:t>
            </a:r>
          </a:p>
          <a:p>
            <a:r>
              <a:rPr lang="en-US" sz="2800" dirty="0"/>
              <a:t>Provides ability to analyze planning communities individually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A73779-3541-4BC2-859E-81EA3CAC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80" y="4348076"/>
            <a:ext cx="4523874" cy="29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4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7063E-FCEA-4DAC-93C3-61E7EA52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881" y="2439415"/>
            <a:ext cx="5675520" cy="4261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1CA7F-C38F-481D-BF4B-3FF5263F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 County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B9375-A6FD-4075-BF61-09615FD96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2246694"/>
            <a:ext cx="4309711" cy="5129425"/>
          </a:xfrm>
        </p:spPr>
        <p:txBody>
          <a:bodyPr>
            <a:normAutofit/>
          </a:bodyPr>
          <a:lstStyle/>
          <a:p>
            <a:r>
              <a:rPr lang="en-US" sz="2800" dirty="0"/>
              <a:t>Housing units</a:t>
            </a:r>
          </a:p>
          <a:p>
            <a:r>
              <a:rPr lang="en-US" sz="2800" dirty="0"/>
              <a:t>People</a:t>
            </a:r>
          </a:p>
          <a:p>
            <a:r>
              <a:rPr lang="en-US" sz="2800" dirty="0"/>
              <a:t>Generators and attractors (origins and destinations of trips)</a:t>
            </a:r>
          </a:p>
          <a:p>
            <a:pPr lvl="1"/>
            <a:r>
              <a:rPr lang="en-US" sz="2300" dirty="0"/>
              <a:t>Commercial retail</a:t>
            </a:r>
          </a:p>
          <a:p>
            <a:pPr lvl="1"/>
            <a:r>
              <a:rPr lang="en-US" sz="2300" dirty="0"/>
              <a:t>Commercial office</a:t>
            </a:r>
          </a:p>
          <a:p>
            <a:pPr lvl="1"/>
            <a:r>
              <a:rPr lang="en-US" sz="2300" dirty="0"/>
              <a:t>Shopping Centers</a:t>
            </a:r>
          </a:p>
          <a:p>
            <a:pPr lvl="1"/>
            <a:r>
              <a:rPr lang="en-US" sz="2300" dirty="0"/>
              <a:t>Industrial</a:t>
            </a:r>
          </a:p>
          <a:p>
            <a:pPr lvl="1"/>
            <a:r>
              <a:rPr lang="en-US" sz="2300" dirty="0"/>
              <a:t>Schools</a:t>
            </a:r>
          </a:p>
          <a:p>
            <a:pPr lvl="1"/>
            <a:r>
              <a:rPr lang="en-US" sz="2300" dirty="0"/>
              <a:t>Hotels</a:t>
            </a:r>
          </a:p>
          <a:p>
            <a:pPr lvl="1"/>
            <a:endParaRPr lang="en-US" sz="23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7BF57-77C3-4D72-A1BA-C7DA72EFFA9D}"/>
              </a:ext>
            </a:extLst>
          </p:cNvPr>
          <p:cNvSpPr txBox="1">
            <a:spLocks/>
          </p:cNvSpPr>
          <p:nvPr/>
        </p:nvSpPr>
        <p:spPr>
          <a:xfrm>
            <a:off x="502921" y="1680747"/>
            <a:ext cx="9555480" cy="684577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2045 Spatial Socioeconomic Data for Traffic Models </a:t>
            </a:r>
            <a:endParaRPr lang="en-US" sz="2300" b="1" dirty="0"/>
          </a:p>
          <a:p>
            <a:pPr lvl="1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2695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19F2-C025-45C7-8C8D-00EE298B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0A102-A577-47C1-80A1-556A5DB81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813560"/>
            <a:ext cx="4526280" cy="5129425"/>
          </a:xfrm>
        </p:spPr>
        <p:txBody>
          <a:bodyPr>
            <a:normAutofit/>
          </a:bodyPr>
          <a:lstStyle/>
          <a:p>
            <a:r>
              <a:rPr lang="en-US" sz="2800" dirty="0"/>
              <a:t>Where will future schools, parks, and shopping centers be located? How will this affect trip lengths?</a:t>
            </a:r>
          </a:p>
          <a:p>
            <a:r>
              <a:rPr lang="en-US" sz="2800" dirty="0"/>
              <a:t>Are infrastructure plans appropriate to support growth?</a:t>
            </a:r>
          </a:p>
          <a:p>
            <a:r>
              <a:rPr lang="en-US" sz="2800" dirty="0"/>
              <a:t>Spatially forecasting growth with GIS is vital to the planning process.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7D0FBA-6C11-4C21-A781-D964EC8D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108" y="4146132"/>
            <a:ext cx="4580021" cy="2576262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51A38-6283-4F31-A28C-523A649E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8"/>
          <a:stretch/>
        </p:blipFill>
        <p:spPr>
          <a:xfrm>
            <a:off x="5215108" y="1577611"/>
            <a:ext cx="4580021" cy="2475337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3672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E7C7-02F0-49A6-9799-25CE80E1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Use Analysis w/ GIS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2B42-5289-4B27-8637-3D467C838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21056"/>
            <a:ext cx="4710764" cy="512942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Accurate baseline of existing land uses and structures by TAZ</a:t>
            </a:r>
          </a:p>
          <a:p>
            <a:r>
              <a:rPr lang="en-US" sz="2800" dirty="0"/>
              <a:t>Growth potential for </a:t>
            </a:r>
            <a:r>
              <a:rPr lang="en-US" sz="2800" u="sng" dirty="0"/>
              <a:t>developable</a:t>
            </a:r>
            <a:r>
              <a:rPr lang="en-US" sz="2800" dirty="0"/>
              <a:t> vacant land at Buildout</a:t>
            </a:r>
          </a:p>
          <a:p>
            <a:pPr lvl="1"/>
            <a:r>
              <a:rPr lang="en-US" sz="2300" dirty="0"/>
              <a:t>Cleaned property appraiser data</a:t>
            </a:r>
          </a:p>
          <a:p>
            <a:pPr lvl="1"/>
            <a:r>
              <a:rPr lang="en-US" sz="2300" dirty="0"/>
              <a:t>Zoning/FLU</a:t>
            </a:r>
          </a:p>
          <a:p>
            <a:pPr lvl="1"/>
            <a:r>
              <a:rPr lang="en-US" sz="2300" dirty="0"/>
              <a:t>Wetlands</a:t>
            </a:r>
          </a:p>
          <a:p>
            <a:pPr lvl="1"/>
            <a:r>
              <a:rPr lang="en-US" sz="2300" dirty="0"/>
              <a:t>Enhanced 911 Data (E 911)</a:t>
            </a:r>
          </a:p>
          <a:p>
            <a:pPr lvl="1"/>
            <a:r>
              <a:rPr lang="en-US" sz="2300" dirty="0"/>
              <a:t>Average distance to municipal utilities</a:t>
            </a:r>
          </a:p>
          <a:p>
            <a:pPr lvl="1"/>
            <a:endParaRPr lang="en-US" sz="2300" dirty="0"/>
          </a:p>
          <a:p>
            <a:pPr lvl="1"/>
            <a:endParaRPr lang="en-US" sz="23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E9DFC-2F99-492B-8E1B-519E8E827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534" y="1427747"/>
            <a:ext cx="4153397" cy="563077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7702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4F0D-29C4-4F33-8321-951A13AF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Demographic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1503-C90F-4F39-92AA-958E5F779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69182"/>
            <a:ext cx="4526280" cy="5129425"/>
          </a:xfrm>
        </p:spPr>
        <p:txBody>
          <a:bodyPr/>
          <a:lstStyle/>
          <a:p>
            <a:r>
              <a:rPr lang="en-US" sz="2800" dirty="0"/>
              <a:t>Demographics help us understand the housing demand and future population of each area</a:t>
            </a:r>
          </a:p>
          <a:p>
            <a:r>
              <a:rPr lang="en-US" sz="2800" dirty="0"/>
              <a:t>Using GIS, census demographic data is pulled and analyzed by TAZ</a:t>
            </a:r>
          </a:p>
          <a:p>
            <a:r>
              <a:rPr lang="en-US" sz="2800" dirty="0"/>
              <a:t>Evaluated spatial trends in household size and vacancy rate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25152-24ED-47A4-89CD-0069288A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47" y="1761320"/>
            <a:ext cx="4239930" cy="2564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3CF32-35CA-4141-A578-CA0CF53B2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47" y="4378272"/>
            <a:ext cx="4305333" cy="260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6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9063-192B-418D-9005-53BF501C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256"/>
            <a:ext cx="10058400" cy="1295400"/>
          </a:xfrm>
        </p:spPr>
        <p:txBody>
          <a:bodyPr/>
          <a:lstStyle/>
          <a:p>
            <a:r>
              <a:rPr lang="en-US" dirty="0"/>
              <a:t>GIS Origin &amp; Destination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F27F-F745-474B-9D06-EA0DE429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21056"/>
            <a:ext cx="3924702" cy="5129425"/>
          </a:xfrm>
        </p:spPr>
        <p:txBody>
          <a:bodyPr>
            <a:normAutofit/>
          </a:bodyPr>
          <a:lstStyle/>
          <a:p>
            <a:r>
              <a:rPr lang="en-US" sz="2800" dirty="0"/>
              <a:t>Spatially identify trip attractors (commercial services, schools, parks)</a:t>
            </a:r>
          </a:p>
          <a:p>
            <a:r>
              <a:rPr lang="en-US" sz="2800" dirty="0"/>
              <a:t>Forecasting where residents will live and work</a:t>
            </a:r>
          </a:p>
          <a:p>
            <a:r>
              <a:rPr lang="en-US" sz="2800" dirty="0"/>
              <a:t>Manage trip distribution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E17481-896C-4A5C-9679-5FDFDFB9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968" y="2037347"/>
            <a:ext cx="5559627" cy="45703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80533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20286</TotalTime>
  <Words>309</Words>
  <Application>Microsoft Office PowerPoint</Application>
  <PresentationFormat>Custom</PresentationFormat>
  <Paragraphs>69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Didot</vt:lpstr>
      <vt:lpstr>Office Theme</vt:lpstr>
      <vt:lpstr>Land Use Modeling Lee County MPO – 2045 LRTP   GIS Symposium November 7th, 2019</vt:lpstr>
      <vt:lpstr>Metro Forecasting Models</vt:lpstr>
      <vt:lpstr>By the Numbers</vt:lpstr>
      <vt:lpstr>Integrating Land Use</vt:lpstr>
      <vt:lpstr>Lee County Data</vt:lpstr>
      <vt:lpstr>Planning for Transportation</vt:lpstr>
      <vt:lpstr>Land Use Analysis w/ GIS Tools</vt:lpstr>
      <vt:lpstr>GIS Demographic Analysis</vt:lpstr>
      <vt:lpstr>GIS Origin &amp; Destination Planning</vt:lpstr>
      <vt:lpstr>GIS Origin &amp; Destination Planning</vt:lpstr>
      <vt:lpstr>Dave@metroforecasting.com 239-913-6949 Metroforecasting.com</vt:lpstr>
    </vt:vector>
  </TitlesOfParts>
  <Company>Jorstad &amp; Reuther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Cindy Evert</dc:creator>
  <cp:lastModifiedBy>Conference</cp:lastModifiedBy>
  <cp:revision>343</cp:revision>
  <cp:lastPrinted>2019-10-31T13:56:32Z</cp:lastPrinted>
  <dcterms:created xsi:type="dcterms:W3CDTF">2016-06-23T00:41:37Z</dcterms:created>
  <dcterms:modified xsi:type="dcterms:W3CDTF">2019-11-07T14:25:06Z</dcterms:modified>
</cp:coreProperties>
</file>