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1683" r:id="rId2"/>
    <p:sldId id="1041" r:id="rId3"/>
    <p:sldId id="1675" r:id="rId4"/>
    <p:sldId id="1680" r:id="rId5"/>
    <p:sldId id="475" r:id="rId6"/>
    <p:sldId id="259" r:id="rId7"/>
    <p:sldId id="261" r:id="rId8"/>
    <p:sldId id="1038" r:id="rId9"/>
    <p:sldId id="432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2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9" autoAdjust="0"/>
    <p:restoredTop sz="94660"/>
  </p:normalViewPr>
  <p:slideViewPr>
    <p:cSldViewPr snapToGrid="0">
      <p:cViewPr>
        <p:scale>
          <a:sx n="66" d="100"/>
          <a:sy n="66" d="100"/>
        </p:scale>
        <p:origin x="538" y="7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lelis\AppData\Local\Microsoft\Windows\Temporary%20Internet%20Files\Content.Outlook\8MKO2ITJ\Water%20Usage2018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/>
              <a:t>BROWARD COUNTY WATER USAGE</a:t>
            </a:r>
          </a:p>
        </c:rich>
      </c:tx>
      <c:layout>
        <c:manualLayout>
          <c:xMode val="edge"/>
          <c:yMode val="edge"/>
          <c:x val="0.27027662420963"/>
          <c:y val="6.646216323002624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5889295839224023E-2"/>
          <c:y val="3.8534797129043875E-2"/>
          <c:w val="0.80990961579502907"/>
          <c:h val="0.752787777031244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PUMPAGE (MGD)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Sheet1!$A$6:$A$24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Sheet1!$B$6:$B$24</c:f>
              <c:numCache>
                <c:formatCode>0.00</c:formatCode>
                <c:ptCount val="19"/>
                <c:pt idx="0">
                  <c:v>260.85000000000002</c:v>
                </c:pt>
                <c:pt idx="1">
                  <c:v>233.69</c:v>
                </c:pt>
                <c:pt idx="2">
                  <c:v>261.26</c:v>
                </c:pt>
                <c:pt idx="3">
                  <c:v>266.19</c:v>
                </c:pt>
                <c:pt idx="4">
                  <c:v>270.44</c:v>
                </c:pt>
                <c:pt idx="5">
                  <c:v>265.06</c:v>
                </c:pt>
                <c:pt idx="6">
                  <c:v>267.44</c:v>
                </c:pt>
                <c:pt idx="7">
                  <c:v>264.3</c:v>
                </c:pt>
                <c:pt idx="8">
                  <c:v>237.54</c:v>
                </c:pt>
                <c:pt idx="9">
                  <c:v>258.57</c:v>
                </c:pt>
                <c:pt idx="10">
                  <c:v>249.61</c:v>
                </c:pt>
                <c:pt idx="11">
                  <c:v>233</c:v>
                </c:pt>
                <c:pt idx="12">
                  <c:v>220.33</c:v>
                </c:pt>
                <c:pt idx="13">
                  <c:v>226.59</c:v>
                </c:pt>
                <c:pt idx="14">
                  <c:v>224.13</c:v>
                </c:pt>
                <c:pt idx="15">
                  <c:v>233.48</c:v>
                </c:pt>
                <c:pt idx="16">
                  <c:v>236.4</c:v>
                </c:pt>
                <c:pt idx="17">
                  <c:v>228.99</c:v>
                </c:pt>
                <c:pt idx="18">
                  <c:v>229.3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E8-47CF-A635-A8D1A120F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7300048"/>
        <c:axId val="113424464"/>
      </c:barChart>
      <c:lineChart>
        <c:grouping val="standard"/>
        <c:varyColors val="0"/>
        <c:ser>
          <c:idx val="1"/>
          <c:order val="1"/>
          <c:tx>
            <c:strRef>
              <c:f>Sheet1!$C$5</c:f>
              <c:strCache>
                <c:ptCount val="1"/>
                <c:pt idx="0">
                  <c:v>PER CAPITA USAGE (GPCD)</c:v>
                </c:pt>
              </c:strCache>
            </c:strRef>
          </c:tx>
          <c:spPr>
            <a:ln w="50800" cap="rnd">
              <a:solidFill>
                <a:srgbClr val="FF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solidFill>
                <a:srgbClr val="FF0000"/>
              </a:solidFill>
              <a:ln w="9525">
                <a:solidFill>
                  <a:srgbClr val="FF0000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numRef>
              <c:f>Sheet1!$A$6:$A$23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Sheet1!$C$6:$C$24</c:f>
              <c:numCache>
                <c:formatCode>0.00</c:formatCode>
                <c:ptCount val="19"/>
                <c:pt idx="0">
                  <c:v>160.72</c:v>
                </c:pt>
                <c:pt idx="1">
                  <c:v>141.47</c:v>
                </c:pt>
                <c:pt idx="2">
                  <c:v>155.46</c:v>
                </c:pt>
                <c:pt idx="3">
                  <c:v>155.75</c:v>
                </c:pt>
                <c:pt idx="4">
                  <c:v>155.65</c:v>
                </c:pt>
                <c:pt idx="5">
                  <c:v>150.1</c:v>
                </c:pt>
                <c:pt idx="6">
                  <c:v>149.22999999999999</c:v>
                </c:pt>
                <c:pt idx="7">
                  <c:v>146.91</c:v>
                </c:pt>
                <c:pt idx="8">
                  <c:v>135.44</c:v>
                </c:pt>
                <c:pt idx="9">
                  <c:v>146.77000000000001</c:v>
                </c:pt>
                <c:pt idx="10">
                  <c:v>142.79</c:v>
                </c:pt>
                <c:pt idx="11">
                  <c:v>132.41</c:v>
                </c:pt>
                <c:pt idx="12">
                  <c:v>124.4</c:v>
                </c:pt>
                <c:pt idx="13">
                  <c:v>126.96</c:v>
                </c:pt>
                <c:pt idx="14">
                  <c:v>125.94</c:v>
                </c:pt>
                <c:pt idx="15">
                  <c:v>127.76</c:v>
                </c:pt>
                <c:pt idx="16">
                  <c:v>127.47</c:v>
                </c:pt>
                <c:pt idx="17">
                  <c:v>122.2</c:v>
                </c:pt>
                <c:pt idx="18">
                  <c:v>120.8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0E8-47CF-A635-A8D1A120F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7238872"/>
        <c:axId val="467238480"/>
        <c:extLst/>
      </c:lineChart>
      <c:catAx>
        <c:axId val="367300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424464"/>
        <c:crosses val="autoZero"/>
        <c:auto val="1"/>
        <c:lblAlgn val="ctr"/>
        <c:lblOffset val="100"/>
        <c:noMultiLvlLbl val="0"/>
      </c:catAx>
      <c:valAx>
        <c:axId val="113424464"/>
        <c:scaling>
          <c:orientation val="minMax"/>
          <c:max val="300"/>
          <c:min val="2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/>
                  <a:t>BISCAYNE WITHDRAWALS (mgd)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out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300048"/>
        <c:crosses val="autoZero"/>
        <c:crossBetween val="between"/>
        <c:majorUnit val="25"/>
      </c:valAx>
      <c:valAx>
        <c:axId val="467238480"/>
        <c:scaling>
          <c:orientation val="minMax"/>
          <c:max val="170"/>
          <c:min val="120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/>
                  <a:t>PER CAPITA DEMAND (gpCd)</a:t>
                </a:r>
              </a:p>
            </c:rich>
          </c:tx>
          <c:layout>
            <c:manualLayout>
              <c:xMode val="edge"/>
              <c:yMode val="edge"/>
              <c:x val="0.93646722923672354"/>
              <c:y val="0.379725153914856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7238872"/>
        <c:crosses val="max"/>
        <c:crossBetween val="between"/>
      </c:valAx>
      <c:catAx>
        <c:axId val="467238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72384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8592487181339423"/>
          <c:y val="0.12422602519140936"/>
          <c:w val="0.18713348829965795"/>
          <c:h val="0.15287804789694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>
        <a:lumMod val="50000"/>
        <a:lumOff val="5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0.09972</cdr:x>
      <cdr:y>0.14758</cdr:y>
    </cdr:from>
    <cdr:to>
      <cdr:x>0.24561</cdr:x>
      <cdr:y>0.21374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454" y="928487"/>
          <a:ext cx="1264664" cy="4162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0.21985</cdr:x>
      <cdr:y>0.20294</cdr:y>
    </cdr:from>
    <cdr:to>
      <cdr:x>0.21985</cdr:x>
      <cdr:y>0.24209</cdr:y>
    </cdr:to>
    <cdr:cxnSp macro="">
      <cdr:nvCxnSpPr>
        <cdr:cNvPr id="9" name="Straight Arrow Connector 8">
          <a:extLst xmlns:a="http://schemas.openxmlformats.org/drawingml/2006/main">
            <a:ext uri="{FF2B5EF4-FFF2-40B4-BE49-F238E27FC236}">
              <a16:creationId xmlns:a16="http://schemas.microsoft.com/office/drawing/2014/main" id="{BDA3321D-8A75-4B98-A172-A23B13B89C62}"/>
            </a:ext>
          </a:extLst>
        </cdr:cNvPr>
        <cdr:cNvCxnSpPr/>
      </cdr:nvCxnSpPr>
      <cdr:spPr>
        <a:xfrm xmlns:a="http://schemas.openxmlformats.org/drawingml/2006/main">
          <a:off x="2537533" y="1163349"/>
          <a:ext cx="0" cy="22446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0.36655</cdr:x>
      <cdr:y>0.22701</cdr:y>
    </cdr:from>
    <cdr:to>
      <cdr:x>0.46351</cdr:x>
      <cdr:y>0.29826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165556" y="1422302"/>
          <a:ext cx="837347" cy="4464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0.26979</cdr:x>
      <cdr:y>0.09574</cdr:y>
    </cdr:from>
    <cdr:to>
      <cdr:x>0.37967</cdr:x>
      <cdr:y>0.25976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2103505" y="548837"/>
          <a:ext cx="856715" cy="9402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dirty="0">
              <a:solidFill>
                <a:schemeClr val="bg1"/>
              </a:solidFill>
            </a:rPr>
            <a:t>NIS Irrigation</a:t>
          </a:r>
        </a:p>
        <a:p xmlns:a="http://schemas.openxmlformats.org/drawingml/2006/main">
          <a:pPr algn="ctr"/>
          <a:r>
            <a:rPr lang="en-US" sz="1800" baseline="0" dirty="0">
              <a:solidFill>
                <a:schemeClr val="bg1"/>
              </a:solidFill>
            </a:rPr>
            <a:t>Efficiency</a:t>
          </a:r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0.32242</cdr:x>
      <cdr:y>0.25085</cdr:y>
    </cdr:from>
    <cdr:to>
      <cdr:x>0.32242</cdr:x>
      <cdr:y>0.36154</cdr:y>
    </cdr:to>
    <cdr:cxnSp macro="">
      <cdr:nvCxnSpPr>
        <cdr:cNvPr id="19" name="Straight Arrow Connector 18">
          <a:extLst xmlns:a="http://schemas.openxmlformats.org/drawingml/2006/main">
            <a:ext uri="{FF2B5EF4-FFF2-40B4-BE49-F238E27FC236}">
              <a16:creationId xmlns:a16="http://schemas.microsoft.com/office/drawing/2014/main" id="{04D4D578-1169-4A3C-8BA0-DE5712F63B96}"/>
            </a:ext>
          </a:extLst>
        </cdr:cNvPr>
        <cdr:cNvCxnSpPr/>
      </cdr:nvCxnSpPr>
      <cdr:spPr>
        <a:xfrm xmlns:a="http://schemas.openxmlformats.org/drawingml/2006/main">
          <a:off x="2792754" y="1577964"/>
          <a:ext cx="0" cy="69629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0.57012</cdr:x>
      <cdr:y>0.35804</cdr:y>
    </cdr:from>
    <cdr:to>
      <cdr:x>0.77208</cdr:x>
      <cdr:y>0.54949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4445125" y="2052517"/>
          <a:ext cx="1574675" cy="1097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dirty="0">
              <a:solidFill>
                <a:schemeClr val="bg1"/>
              </a:solidFill>
            </a:rPr>
            <a:t>Conservation</a:t>
          </a:r>
          <a:r>
            <a:rPr lang="en-US" sz="1800" baseline="0" dirty="0">
              <a:solidFill>
                <a:schemeClr val="bg1"/>
              </a:solidFill>
            </a:rPr>
            <a:t> Pays</a:t>
          </a:r>
          <a:endParaRPr lang="en-US" sz="1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0.64224</cdr:x>
      <cdr:y>0.42485</cdr:y>
    </cdr:from>
    <cdr:to>
      <cdr:x>0.64224</cdr:x>
      <cdr:y>0.57515</cdr:y>
    </cdr:to>
    <cdr:cxnSp macro="">
      <cdr:nvCxnSpPr>
        <cdr:cNvPr id="25" name="Straight Arrow Connector 24">
          <a:extLst xmlns:a="http://schemas.openxmlformats.org/drawingml/2006/main">
            <a:ext uri="{FF2B5EF4-FFF2-40B4-BE49-F238E27FC236}">
              <a16:creationId xmlns:a16="http://schemas.microsoft.com/office/drawing/2014/main" id="{370DEBBF-EF84-49E8-A7EE-3B8D755D7F9E}"/>
            </a:ext>
          </a:extLst>
        </cdr:cNvPr>
        <cdr:cNvCxnSpPr/>
      </cdr:nvCxnSpPr>
      <cdr:spPr>
        <a:xfrm xmlns:a="http://schemas.openxmlformats.org/drawingml/2006/main">
          <a:off x="7412871" y="2435469"/>
          <a:ext cx="0" cy="86164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0.14664</cdr:x>
      <cdr:y>0.06967</cdr:y>
    </cdr:from>
    <cdr:to>
      <cdr:x>0.27676</cdr:x>
      <cdr:y>0.22386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692500" y="399367"/>
          <a:ext cx="1501959" cy="883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800" dirty="0">
              <a:solidFill>
                <a:schemeClr val="bg1"/>
              </a:solidFill>
            </a:rPr>
            <a:t>Nature</a:t>
          </a:r>
          <a:br>
            <a:rPr lang="en-US" sz="1800" dirty="0">
              <a:solidFill>
                <a:schemeClr val="bg1"/>
              </a:solidFill>
            </a:rPr>
          </a:br>
          <a:r>
            <a:rPr lang="en-US" sz="1800" dirty="0">
              <a:solidFill>
                <a:schemeClr val="bg1"/>
              </a:solidFill>
            </a:rPr>
            <a:t>Scape</a:t>
          </a:r>
        </a:p>
      </cdr:txBody>
    </cdr:sp>
  </cdr:relSizeAnchor>
  <cdr:relSizeAnchor xmlns:cdr="http://schemas.openxmlformats.org/drawingml/2006/chartDrawing">
    <cdr:from>
      <cdr:x>0.49011</cdr:x>
      <cdr:y>0.24976</cdr:y>
    </cdr:from>
    <cdr:to>
      <cdr:x>0.60547</cdr:x>
      <cdr:y>0.30528</cdr:y>
    </cdr:to>
    <cdr:sp macro="" textlink="">
      <cdr:nvSpPr>
        <cdr:cNvPr id="24" name="TextBox 1">
          <a:extLst xmlns:a="http://schemas.openxmlformats.org/drawingml/2006/main">
            <a:ext uri="{FF2B5EF4-FFF2-40B4-BE49-F238E27FC236}">
              <a16:creationId xmlns:a16="http://schemas.microsoft.com/office/drawing/2014/main" id="{125CA146-4C71-4580-8B28-E7421295D82E}"/>
            </a:ext>
          </a:extLst>
        </cdr:cNvPr>
        <cdr:cNvSpPr txBox="1"/>
      </cdr:nvSpPr>
      <cdr:spPr>
        <a:xfrm xmlns:a="http://schemas.openxmlformats.org/drawingml/2006/main">
          <a:off x="5656971" y="1431778"/>
          <a:ext cx="1331522" cy="3182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dirty="0">
              <a:solidFill>
                <a:schemeClr val="bg1"/>
              </a:solidFill>
            </a:rPr>
            <a:t>School</a:t>
          </a:r>
          <a:br>
            <a:rPr lang="en-US" sz="1800" dirty="0">
              <a:solidFill>
                <a:schemeClr val="bg1"/>
              </a:solidFill>
            </a:rPr>
          </a:br>
          <a:r>
            <a:rPr lang="en-US" sz="1800" dirty="0" err="1">
              <a:solidFill>
                <a:schemeClr val="bg1"/>
              </a:solidFill>
            </a:rPr>
            <a:t>Irrrigation</a:t>
          </a:r>
          <a:endParaRPr lang="en-US" sz="1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0.55904</cdr:x>
      <cdr:y>0.39777</cdr:y>
    </cdr:from>
    <cdr:to>
      <cdr:x>0.55904</cdr:x>
      <cdr:y>0.60223</cdr:y>
    </cdr:to>
    <cdr:cxnSp macro="">
      <cdr:nvCxnSpPr>
        <cdr:cNvPr id="26" name="Straight Arrow Connector 25">
          <a:extLst xmlns:a="http://schemas.openxmlformats.org/drawingml/2006/main">
            <a:ext uri="{FF2B5EF4-FFF2-40B4-BE49-F238E27FC236}">
              <a16:creationId xmlns:a16="http://schemas.microsoft.com/office/drawing/2014/main" id="{6494AF5C-BF4B-47A5-8047-C27FFB81E885}"/>
            </a:ext>
          </a:extLst>
        </cdr:cNvPr>
        <cdr:cNvCxnSpPr/>
      </cdr:nvCxnSpPr>
      <cdr:spPr>
        <a:xfrm xmlns:a="http://schemas.openxmlformats.org/drawingml/2006/main">
          <a:off x="6452555" y="2280256"/>
          <a:ext cx="0" cy="117207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0.13133</cdr:x>
      <cdr:y>0.85099</cdr:y>
    </cdr:from>
    <cdr:to>
      <cdr:x>0.13133</cdr:x>
      <cdr:y>1</cdr:y>
    </cdr:to>
    <cdr:cxnSp macro="">
      <cdr:nvCxnSpPr>
        <cdr:cNvPr id="27" name="Straight Arrow Connector 26">
          <a:extLst xmlns:a="http://schemas.openxmlformats.org/drawingml/2006/main">
            <a:ext uri="{FF2B5EF4-FFF2-40B4-BE49-F238E27FC236}">
              <a16:creationId xmlns:a16="http://schemas.microsoft.com/office/drawing/2014/main" id="{5420428E-B1D2-49D2-96EC-A7B5C4922FD9}"/>
            </a:ext>
          </a:extLst>
        </cdr:cNvPr>
        <cdr:cNvCxnSpPr/>
      </cdr:nvCxnSpPr>
      <cdr:spPr>
        <a:xfrm xmlns:a="http://schemas.openxmlformats.org/drawingml/2006/main" flipV="1">
          <a:off x="1515794" y="4878364"/>
          <a:ext cx="0" cy="85422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0.45185</cdr:x>
      <cdr:y>0.83718</cdr:y>
    </cdr:from>
    <cdr:to>
      <cdr:x>0.45185</cdr:x>
      <cdr:y>0.9862</cdr:y>
    </cdr:to>
    <cdr:cxnSp macro="">
      <cdr:nvCxnSpPr>
        <cdr:cNvPr id="30" name="Straight Arrow Connector 29">
          <a:extLst xmlns:a="http://schemas.openxmlformats.org/drawingml/2006/main">
            <a:ext uri="{FF2B5EF4-FFF2-40B4-BE49-F238E27FC236}">
              <a16:creationId xmlns:a16="http://schemas.microsoft.com/office/drawing/2014/main" id="{80419200-BD62-4DDA-AB8C-8DD0DAD66007}"/>
            </a:ext>
          </a:extLst>
        </cdr:cNvPr>
        <cdr:cNvCxnSpPr/>
      </cdr:nvCxnSpPr>
      <cdr:spPr>
        <a:xfrm xmlns:a="http://schemas.openxmlformats.org/drawingml/2006/main" flipV="1">
          <a:off x="5215402" y="4799233"/>
          <a:ext cx="0" cy="85422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0.58973</cdr:x>
      <cdr:y>0.83718</cdr:y>
    </cdr:from>
    <cdr:to>
      <cdr:x>0.58973</cdr:x>
      <cdr:y>0.9862</cdr:y>
    </cdr:to>
    <cdr:cxnSp macro="">
      <cdr:nvCxnSpPr>
        <cdr:cNvPr id="31" name="Straight Arrow Connector 30">
          <a:extLst xmlns:a="http://schemas.openxmlformats.org/drawingml/2006/main">
            <a:ext uri="{FF2B5EF4-FFF2-40B4-BE49-F238E27FC236}">
              <a16:creationId xmlns:a16="http://schemas.microsoft.com/office/drawing/2014/main" id="{80419200-BD62-4DDA-AB8C-8DD0DAD66007}"/>
            </a:ext>
          </a:extLst>
        </cdr:cNvPr>
        <cdr:cNvCxnSpPr/>
      </cdr:nvCxnSpPr>
      <cdr:spPr>
        <a:xfrm xmlns:a="http://schemas.openxmlformats.org/drawingml/2006/main" flipV="1">
          <a:off x="6806810" y="4799233"/>
          <a:ext cx="0" cy="85422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344A6A0-B9EA-4A7D-AC27-2C06431DB14C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21953C-1ED2-42AC-A5F1-A11EC9BE6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41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A43C7-A426-485A-8C9A-CA2C1FC4D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986D7-4E36-43FE-A86E-AD2606313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C3329-3A87-4C4C-B16C-902D5C62F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F0CB-987C-4726-928E-F6C08E0CD42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30DE6-63CD-4744-AC92-3468E6FA3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A4D81-F753-4151-A140-5F848437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132F-C324-4B25-937A-6633E7E02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24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5837C-10C3-415D-92BF-14B6BD7A0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E35364-EF4A-4F7E-B40D-243EA9D87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50CF6-C2AD-4225-9EBA-07AD17650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F0CB-987C-4726-928E-F6C08E0CD42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7ECAA-C54C-4363-A178-58E6E714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2131A-A632-439C-8488-F29A1506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132F-C324-4B25-937A-6633E7E02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07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E659BB-4C26-443B-88DD-7989F8FFB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1C05-C6BC-4128-989A-8EFBCED20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40655-D4F1-4087-AF5F-CC6975660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F0CB-987C-4726-928E-F6C08E0CD42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333B1-B3E1-4A63-8C1B-B7C9F75A8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F3437-A757-44CC-BAB9-FFD5B3D6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132F-C324-4B25-937A-6633E7E02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9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504B-B660-49B1-9862-5A4E2E0D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B3F70-9B03-4469-A429-3EBA5E6F3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E60CB-BF62-4B69-940A-BFFAF13B6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F0CB-987C-4726-928E-F6C08E0CD42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F9977-5811-4347-9929-CF9A1130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B8E5E-EA7B-4B90-B0F1-D1CCBDA8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132F-C324-4B25-937A-6633E7E02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270FD-7267-4B70-A2E9-57878D19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E19C0-17E9-47E4-B6CE-C7DB0A2DD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A8839-7947-4EBD-A52E-C0150D677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F0CB-987C-4726-928E-F6C08E0CD42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7F315-B1FA-486A-AB31-22EC1EF31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DBED8-3AA7-4D40-94EE-8712A626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132F-C324-4B25-937A-6633E7E02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6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9D683-5233-4589-A9D5-AA1CCBFEF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A863E-385A-41AF-A19E-B1798BF8D5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1C8F5-D029-4CEB-9AA1-6B16DDF62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DCEDD-AF5E-4F42-A166-87D9BAAF4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F0CB-987C-4726-928E-F6C08E0CD42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9AC90-759B-44B1-A531-B2677AFF5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850B8-5028-445A-A055-39F64089C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132F-C324-4B25-937A-6633E7E02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54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EDF08-88FC-4E4F-A4E9-0DC880EE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6B092-1311-4179-81C8-4CB4605CF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C0A0D-123A-44D2-B212-33E54D400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08A0B-578D-4897-A06F-1CFE4CB28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4C4A4E-309C-4AFB-A5C8-D03D110D2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5BFD91-4B3A-4667-9815-C28DD475A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F0CB-987C-4726-928E-F6C08E0CD42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BAE84-D6B2-4EE1-BC54-D7FF71F8F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AD733D-022B-4EAC-AE8E-A262B3B3E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132F-C324-4B25-937A-6633E7E02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130A0-612D-441F-A2E7-9BE795D28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A6E77B-5949-4685-8FBF-2C54F656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F0CB-987C-4726-928E-F6C08E0CD42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9F4DEB-34A5-4E27-95B1-4D0BC484F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965D06-F5D7-4342-9681-9C8D2B878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132F-C324-4B25-937A-6633E7E02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07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403ECF-270A-4106-B3A6-E906E8AEC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F0CB-987C-4726-928E-F6C08E0CD42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B3C63D-7483-4BAA-900C-C356FCC74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43F6F-5769-4A97-A11D-06249DA6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132F-C324-4B25-937A-6633E7E02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92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3BD84-2487-464E-914B-B8049E86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3E32C-2D01-421B-AC0E-654E84357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145BF-4A01-4FDB-A954-5751C104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55344-B5BA-4AF2-9B8E-87EC9599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F0CB-987C-4726-928E-F6C08E0CD42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CAA06-40C1-49B4-9ECD-48BEA62C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A3092-7013-4313-AD6A-18AC8790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132F-C324-4B25-937A-6633E7E02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17B8-29DD-4FE5-A0D5-09B536F01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BDEB7E-0591-4632-8292-C77C26ACAC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E52E6-7CD9-47FE-AA65-7AEF26E0B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276E8-216B-46D7-9D8A-2191D84B2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2F0CB-987C-4726-928E-F6C08E0CD42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F06C9-6B7C-4964-BCD5-EFAB66CF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720FF-8382-4CEF-B5DD-8497A6231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C132F-C324-4B25-937A-6633E7E02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2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BDA802-862D-4478-A641-D9BF3C9A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42FED-E232-4715-B52D-6F873C890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E1460-5E9C-404B-A102-FFA965342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2F0CB-987C-4726-928E-F6C08E0CD42A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173D1-B976-42FD-9795-547ED2851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2FDA5-F88C-4E23-9BF4-85C073E1F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C132F-C324-4B25-937A-6633E7E02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1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jpg"/><Relationship Id="rId7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bcgishub.broward.org/portal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26CE34EF-16DE-4CD4-894A-3B8F87205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5163"/>
          <a:stretch/>
        </p:blipFill>
        <p:spPr>
          <a:xfrm>
            <a:off x="20" y="2292876"/>
            <a:ext cx="3985567" cy="2281271"/>
          </a:xfrm>
          <a:prstGeom prst="rect">
            <a:avLst/>
          </a:prstGeom>
        </p:spPr>
      </p:pic>
      <p:pic>
        <p:nvPicPr>
          <p:cNvPr id="16" name="Picture 15" descr="A picture containing building, grass, green, small&#10;&#10;Description automatically generated">
            <a:extLst>
              <a:ext uri="{FF2B5EF4-FFF2-40B4-BE49-F238E27FC236}">
                <a16:creationId xmlns:a16="http://schemas.microsoft.com/office/drawing/2014/main" id="{53C89577-1087-4428-B04B-25193E9D2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358"/>
          <a:stretch/>
        </p:blipFill>
        <p:spPr>
          <a:xfrm>
            <a:off x="4" y="4585734"/>
            <a:ext cx="3985568" cy="2272267"/>
          </a:xfrm>
          <a:prstGeom prst="rect">
            <a:avLst/>
          </a:prstGeom>
        </p:spPr>
      </p:pic>
      <p:sp>
        <p:nvSpPr>
          <p:cNvPr id="82" name="Rectangle 76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FEDC63-F9E6-4846-B681-D37822F3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675" y="1558846"/>
            <a:ext cx="7227355" cy="19696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Combatting Climate Change and Resolving Future Water Vulnerabilities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DBD-F89B-43B9-A0B2-95E1AAB95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675" y="3624493"/>
            <a:ext cx="6465286" cy="63093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Developing Dashboards for Water Utilities Resilience</a:t>
            </a:r>
          </a:p>
          <a:p>
            <a:pPr marL="0" indent="0">
              <a:buNone/>
            </a:pP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84" name="Straight Connector 78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4BE9DA4-C6CE-4DFF-BC95-86C20F905149}"/>
              </a:ext>
            </a:extLst>
          </p:cNvPr>
          <p:cNvSpPr txBox="1"/>
          <p:nvPr/>
        </p:nvSpPr>
        <p:spPr>
          <a:xfrm>
            <a:off x="4746931" y="5709297"/>
            <a:ext cx="3390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Southwest Florida GIS Symposium</a:t>
            </a:r>
          </a:p>
          <a:p>
            <a:r>
              <a:rPr lang="en-US" sz="1400" dirty="0">
                <a:solidFill>
                  <a:schemeClr val="bg1"/>
                </a:solidFill>
              </a:rPr>
              <a:t>November 7, 2019</a:t>
            </a:r>
          </a:p>
          <a:p>
            <a:r>
              <a:rPr lang="en-US" sz="1400" dirty="0">
                <a:solidFill>
                  <a:schemeClr val="bg1"/>
                </a:solidFill>
              </a:rPr>
              <a:t>Sean Mador, GIS graduate student</a:t>
            </a:r>
          </a:p>
          <a:p>
            <a:r>
              <a:rPr lang="en-US" sz="1400" dirty="0">
                <a:solidFill>
                  <a:schemeClr val="bg1"/>
                </a:solidFill>
              </a:rPr>
              <a:t>Katie Lelis, GISP</a:t>
            </a:r>
          </a:p>
        </p:txBody>
      </p:sp>
      <p:pic>
        <p:nvPicPr>
          <p:cNvPr id="18" name="Picture 17" descr="A person holding a book&#10;&#10;Description generated with high confidence">
            <a:extLst>
              <a:ext uri="{FF2B5EF4-FFF2-40B4-BE49-F238E27FC236}">
                <a16:creationId xmlns:a16="http://schemas.microsoft.com/office/drawing/2014/main" id="{46D4CB1F-017F-4F43-A8A9-228B07029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62" y="4034589"/>
            <a:ext cx="2739691" cy="2739691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accent4">
                <a:lumMod val="40000"/>
                <a:lumOff val="60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B99CF3-A729-40C2-AFF6-134D84EC82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8" y="6125874"/>
            <a:ext cx="1307774" cy="565031"/>
          </a:xfrm>
          <a:prstGeom prst="rect">
            <a:avLst/>
          </a:prstGeom>
        </p:spPr>
      </p:pic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8654567-74E7-4C4C-B05B-DD14537B28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2" t="18131" r="26712" b="19349"/>
          <a:stretch/>
        </p:blipFill>
        <p:spPr>
          <a:xfrm>
            <a:off x="9317789" y="3980056"/>
            <a:ext cx="2837436" cy="2848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08D17F-06CF-43DA-95F8-B30D33FF1D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b="19495"/>
          <a:stretch/>
        </p:blipFill>
        <p:spPr>
          <a:xfrm>
            <a:off x="0" y="-9383"/>
            <a:ext cx="3160309" cy="2278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FAF656-A917-471B-A7F7-70575E0A3F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62" y="4071"/>
            <a:ext cx="1504522" cy="22652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966579-9D22-4D81-B240-0DF53958D7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4"/>
          <a:stretch/>
        </p:blipFill>
        <p:spPr>
          <a:xfrm>
            <a:off x="8216276" y="-9069"/>
            <a:ext cx="3972677" cy="2255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6BEB5E-8C50-4968-BD9B-FD37800314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717" y="10870"/>
            <a:ext cx="3273826" cy="224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7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B1E363-2DE7-479D-87DB-80ECE6889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462" y="2646948"/>
            <a:ext cx="8611014" cy="38670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90AE745-58F2-42BE-8CF8-179A9B32AB94}"/>
              </a:ext>
            </a:extLst>
          </p:cNvPr>
          <p:cNvGrpSpPr>
            <a:grpSpLocks noChangeAspect="1"/>
          </p:cNvGrpSpPr>
          <p:nvPr/>
        </p:nvGrpSpPr>
        <p:grpSpPr>
          <a:xfrm>
            <a:off x="4596305" y="3246320"/>
            <a:ext cx="6800603" cy="2403370"/>
            <a:chOff x="-3986184" y="184450"/>
            <a:chExt cx="13142930" cy="4644782"/>
          </a:xfrm>
        </p:grpSpPr>
        <p:pic>
          <p:nvPicPr>
            <p:cNvPr id="32" name="Graphic 31" descr="Crab">
              <a:extLst>
                <a:ext uri="{FF2B5EF4-FFF2-40B4-BE49-F238E27FC236}">
                  <a16:creationId xmlns:a16="http://schemas.microsoft.com/office/drawing/2014/main" id="{26C3C047-ED00-4F9E-A467-AEB7C83DC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23299" y="184450"/>
              <a:ext cx="2144813" cy="214481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BE01281-4B5B-4768-A83B-9B9DEB4E4A49}"/>
                </a:ext>
              </a:extLst>
            </p:cNvPr>
            <p:cNvSpPr txBox="1"/>
            <p:nvPr/>
          </p:nvSpPr>
          <p:spPr>
            <a:xfrm>
              <a:off x="-3986184" y="3392263"/>
              <a:ext cx="3722335" cy="892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Everglades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0D13F7-78F6-4FC0-AFF0-F01EFFBEE45A}"/>
                </a:ext>
              </a:extLst>
            </p:cNvPr>
            <p:cNvSpPr txBox="1"/>
            <p:nvPr/>
          </p:nvSpPr>
          <p:spPr>
            <a:xfrm>
              <a:off x="5236840" y="3223237"/>
              <a:ext cx="3919906" cy="160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Atlantic</a:t>
              </a:r>
            </a:p>
            <a:p>
              <a:pPr algn="ctr"/>
              <a:r>
                <a:rPr lang="en-US" sz="2400" b="1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Ocean</a:t>
              </a:r>
            </a:p>
          </p:txBody>
        </p:sp>
        <p:pic>
          <p:nvPicPr>
            <p:cNvPr id="31" name="Graphic 30" descr="Crocodile">
              <a:extLst>
                <a:ext uri="{FF2B5EF4-FFF2-40B4-BE49-F238E27FC236}">
                  <a16:creationId xmlns:a16="http://schemas.microsoft.com/office/drawing/2014/main" id="{D8A79192-433B-47A4-AA33-3764FE204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3318271" y="1120242"/>
              <a:ext cx="2386510" cy="238650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406296F-9151-4671-87DB-A52D9D8EACBC}"/>
              </a:ext>
            </a:extLst>
          </p:cNvPr>
          <p:cNvSpPr txBox="1"/>
          <p:nvPr/>
        </p:nvSpPr>
        <p:spPr>
          <a:xfrm>
            <a:off x="3093871" y="633404"/>
            <a:ext cx="9031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Climate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Limited Water Supply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Many Stakeholders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Regional Evaluation / Collaboration to Optimize Water Management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968A53F-B115-4043-B71B-C5D6FECBD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0004" y="214358"/>
            <a:ext cx="5431472" cy="1705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3A6BB2A-E1FA-40E3-A0BC-15D90D984B18}"/>
              </a:ext>
            </a:extLst>
          </p:cNvPr>
          <p:cNvSpPr txBox="1"/>
          <p:nvPr/>
        </p:nvSpPr>
        <p:spPr>
          <a:xfrm>
            <a:off x="7401777" y="4818693"/>
            <a:ext cx="156227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E2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</a:t>
            </a:r>
          </a:p>
        </p:txBody>
      </p:sp>
      <p:pic>
        <p:nvPicPr>
          <p:cNvPr id="38" name="Graphic 37" descr="City">
            <a:extLst>
              <a:ext uri="{FF2B5EF4-FFF2-40B4-BE49-F238E27FC236}">
                <a16:creationId xmlns:a16="http://schemas.microsoft.com/office/drawing/2014/main" id="{505130A8-F780-4340-B7C9-AB1784110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90274" y="3593983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08C2ED-2737-4354-B9EE-6AA7B529DC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636" y="178182"/>
            <a:ext cx="2867025" cy="3095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B9177A-A598-42D6-A2A3-DA0330E99C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8" y="6125874"/>
            <a:ext cx="1307774" cy="5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6362CC-2FED-4A24-B204-015463FEFD60}"/>
              </a:ext>
            </a:extLst>
          </p:cNvPr>
          <p:cNvSpPr txBox="1"/>
          <p:nvPr/>
        </p:nvSpPr>
        <p:spPr>
          <a:xfrm>
            <a:off x="128505" y="75502"/>
            <a:ext cx="1193499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      Climate Uncertainty      Saltwater Intrusion     Sea Level Rise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AFB9C0-1D18-4883-BDCE-E7FF0E5ED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78" y="788297"/>
            <a:ext cx="4391025" cy="4943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99DE1-FFAF-4252-A61C-09859A2F0A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1" r="8307"/>
          <a:stretch/>
        </p:blipFill>
        <p:spPr>
          <a:xfrm>
            <a:off x="4996324" y="2731395"/>
            <a:ext cx="6999880" cy="3833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467160-B1FD-497D-973F-063AB75FF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8" y="6125874"/>
            <a:ext cx="1307774" cy="5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22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6362CC-2FED-4A24-B204-015463FEFD60}"/>
              </a:ext>
            </a:extLst>
          </p:cNvPr>
          <p:cNvSpPr txBox="1"/>
          <p:nvPr/>
        </p:nvSpPr>
        <p:spPr>
          <a:xfrm>
            <a:off x="128505" y="75502"/>
            <a:ext cx="11934990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en-US" sz="3200" dirty="0"/>
              <a:t>Water Conservation     Utility Sharing     Alternative Water Supply</a:t>
            </a:r>
          </a:p>
        </p:txBody>
      </p:sp>
      <p:pic>
        <p:nvPicPr>
          <p:cNvPr id="8" name="Picture 7" descr="A picture containing sign, street, green, traffic&#10;&#10;Description automatically generated">
            <a:extLst>
              <a:ext uri="{FF2B5EF4-FFF2-40B4-BE49-F238E27FC236}">
                <a16:creationId xmlns:a16="http://schemas.microsoft.com/office/drawing/2014/main" id="{394BF66C-50B9-4CB0-A49F-09B8A545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467" y="685906"/>
            <a:ext cx="4431028" cy="6096592"/>
          </a:xfrm>
          <a:prstGeom prst="rect">
            <a:avLst/>
          </a:prstGeom>
        </p:spPr>
      </p:pic>
      <p:pic>
        <p:nvPicPr>
          <p:cNvPr id="6" name="Picture 5" descr="Spider line map of Broward County showing utility sharing water transfers among utilities.">
            <a:extLst>
              <a:ext uri="{FF2B5EF4-FFF2-40B4-BE49-F238E27FC236}">
                <a16:creationId xmlns:a16="http://schemas.microsoft.com/office/drawing/2014/main" id="{11D4D170-08FD-486A-872E-1A6B6EF30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75" y="1156215"/>
            <a:ext cx="4470215" cy="4832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43B0FD-6A5B-4E09-B837-0DE5F53A95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8" y="6125874"/>
            <a:ext cx="1307774" cy="5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2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 title="Broward County Water Usage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342505"/>
              </p:ext>
            </p:extLst>
          </p:nvPr>
        </p:nvGraphicFramePr>
        <p:xfrm>
          <a:off x="137160" y="142044"/>
          <a:ext cx="11542222" cy="5732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E048313-A0DA-4CC2-BAE7-79A0C31420EF}"/>
              </a:ext>
            </a:extLst>
          </p:cNvPr>
          <p:cNvSpPr txBox="1"/>
          <p:nvPr/>
        </p:nvSpPr>
        <p:spPr>
          <a:xfrm>
            <a:off x="792480" y="6028206"/>
            <a:ext cx="178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Irrigation Restrictions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0C6EB-004D-499D-8284-249E4F5FA7D0}"/>
              </a:ext>
            </a:extLst>
          </p:cNvPr>
          <p:cNvSpPr txBox="1"/>
          <p:nvPr/>
        </p:nvSpPr>
        <p:spPr>
          <a:xfrm>
            <a:off x="6096000" y="6028204"/>
            <a:ext cx="178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Landscape</a:t>
            </a:r>
          </a:p>
          <a:p>
            <a:pPr algn="ctr"/>
            <a:r>
              <a:rPr lang="en-US" sz="1600" dirty="0"/>
              <a:t>Ordinance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AC479-861F-463E-9FEC-866473ECEAA9}"/>
              </a:ext>
            </a:extLst>
          </p:cNvPr>
          <p:cNvSpPr txBox="1"/>
          <p:nvPr/>
        </p:nvSpPr>
        <p:spPr>
          <a:xfrm>
            <a:off x="4498340" y="6028204"/>
            <a:ext cx="178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Year-Round</a:t>
            </a:r>
          </a:p>
          <a:p>
            <a:pPr algn="ctr"/>
            <a:r>
              <a:rPr lang="en-US" sz="1600" dirty="0"/>
              <a:t>Conservation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D2E56C-4055-4C49-9FB3-42EEB5EAF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33" y="6150925"/>
            <a:ext cx="1307774" cy="5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74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14CA1C9A-A8D0-46CD-987F-93436F35C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174"/>
            <a:ext cx="12192000" cy="6320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B8A77D-6E75-4C72-B9D4-90EDFB4C4AA3}"/>
              </a:ext>
            </a:extLst>
          </p:cNvPr>
          <p:cNvSpPr txBox="1"/>
          <p:nvPr/>
        </p:nvSpPr>
        <p:spPr>
          <a:xfrm>
            <a:off x="85525" y="44087"/>
            <a:ext cx="26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Conservation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2957A5-0BDE-4523-9172-128969E69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8" y="6125874"/>
            <a:ext cx="1307774" cy="5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66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E8BE49-3963-4242-82C2-3FB50A89E46B}"/>
              </a:ext>
            </a:extLst>
          </p:cNvPr>
          <p:cNvSpPr txBox="1"/>
          <p:nvPr/>
        </p:nvSpPr>
        <p:spPr>
          <a:xfrm>
            <a:off x="85525" y="44087"/>
            <a:ext cx="3527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Supply and Demand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1B197-5076-49C3-B7C1-1F7040AC7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547"/>
            <a:ext cx="12192000" cy="5664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8524B7-041B-4B7E-B6D7-B5A79A2C6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8" y="6125874"/>
            <a:ext cx="1307774" cy="5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4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68E4BD-630A-47FB-9410-8B6559D24F95}"/>
              </a:ext>
            </a:extLst>
          </p:cNvPr>
          <p:cNvSpPr txBox="1"/>
          <p:nvPr/>
        </p:nvSpPr>
        <p:spPr>
          <a:xfrm>
            <a:off x="85525" y="101962"/>
            <a:ext cx="1779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Road Bumps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081E8A-21F3-4B62-A519-9C42B4B61B11}"/>
              </a:ext>
            </a:extLst>
          </p:cNvPr>
          <p:cNvSpPr txBox="1"/>
          <p:nvPr/>
        </p:nvSpPr>
        <p:spPr>
          <a:xfrm>
            <a:off x="596284" y="624663"/>
            <a:ext cx="11114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Data Sources and Widely Varying Formats</a:t>
            </a:r>
          </a:p>
          <a:p>
            <a:r>
              <a:rPr lang="en-US" dirty="0"/>
              <a:t>Data creation and QA/QC extremely time consuming  (topology errors, bad spreadsheets, #records &lt;&gt; #features) </a:t>
            </a:r>
          </a:p>
          <a:p>
            <a:r>
              <a:rPr lang="en-US" dirty="0"/>
              <a:t>Dashboard limitations require that all planning, design, and analysis be done behind the scenes before starting</a:t>
            </a:r>
          </a:p>
          <a:p>
            <a:r>
              <a:rPr lang="en-US" dirty="0"/>
              <a:t>ArcMap still performs better than ArcGIS Pro when it comes to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9810FE-56DE-4EAB-968C-273A62569C8D}"/>
              </a:ext>
            </a:extLst>
          </p:cNvPr>
          <p:cNvSpPr txBox="1"/>
          <p:nvPr/>
        </p:nvSpPr>
        <p:spPr>
          <a:xfrm>
            <a:off x="85525" y="1971845"/>
            <a:ext cx="2281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Moving Forward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83AF1F-487B-48CB-85BB-154BFF46C754}"/>
              </a:ext>
            </a:extLst>
          </p:cNvPr>
          <p:cNvSpPr txBox="1"/>
          <p:nvPr/>
        </p:nvSpPr>
        <p:spPr>
          <a:xfrm>
            <a:off x="534478" y="2409186"/>
            <a:ext cx="10919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Equity Dashboard </a:t>
            </a:r>
            <a:r>
              <a:rPr lang="en-US" dirty="0"/>
              <a:t>– (demographics, water cost, PCUR)</a:t>
            </a:r>
          </a:p>
          <a:p>
            <a:r>
              <a:rPr lang="en-US" dirty="0"/>
              <a:t>Q: How does water bill vary throughout the County, and is there any correlation between income and water cost?</a:t>
            </a:r>
          </a:p>
          <a:p>
            <a:r>
              <a:rPr lang="en-US" u="sng" dirty="0"/>
              <a:t>Energy Dashboard </a:t>
            </a:r>
            <a:r>
              <a:rPr lang="en-US" dirty="0"/>
              <a:t>– (water source, treatment type, energy consumption to produce and distribute)</a:t>
            </a:r>
          </a:p>
          <a:p>
            <a:r>
              <a:rPr lang="en-US" dirty="0"/>
              <a:t>Q: How much energy to produce drinking water?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7160A9-353B-4EB0-96DA-4AE68B5E0D67}"/>
              </a:ext>
            </a:extLst>
          </p:cNvPr>
          <p:cNvSpPr txBox="1"/>
          <p:nvPr/>
        </p:nvSpPr>
        <p:spPr>
          <a:xfrm>
            <a:off x="606668" y="4239405"/>
            <a:ext cx="10585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keep it current?  How to automate updates?</a:t>
            </a:r>
          </a:p>
          <a:p>
            <a:r>
              <a:rPr lang="en-US" dirty="0"/>
              <a:t>At this point we can only minimally automate because so many data sources/ formats/ manipulation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78ECFF-2F1E-4A73-8211-CA8E2B5C22AA}"/>
              </a:ext>
            </a:extLst>
          </p:cNvPr>
          <p:cNvSpPr txBox="1"/>
          <p:nvPr/>
        </p:nvSpPr>
        <p:spPr>
          <a:xfrm>
            <a:off x="596285" y="5444801"/>
            <a:ext cx="11510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Regional approach, adaptive management</a:t>
            </a:r>
          </a:p>
          <a:p>
            <a:r>
              <a:rPr lang="en-US" dirty="0"/>
              <a:t>Operations Dashboard allows solutions to be revealed that may not be found any other way by combing complicated data into a simple format</a:t>
            </a:r>
          </a:p>
          <a:p>
            <a:r>
              <a:rPr lang="en-US" dirty="0"/>
              <a:t>Keep it simple, and then simplify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A95BFB-BD2E-4291-BDF9-009AF5ED4EFA}"/>
              </a:ext>
            </a:extLst>
          </p:cNvPr>
          <p:cNvSpPr txBox="1"/>
          <p:nvPr/>
        </p:nvSpPr>
        <p:spPr>
          <a:xfrm>
            <a:off x="85525" y="4995568"/>
            <a:ext cx="1550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Takeaways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84B95B-C9D1-4260-8289-C7F97EDF863D}"/>
              </a:ext>
            </a:extLst>
          </p:cNvPr>
          <p:cNvSpPr txBox="1"/>
          <p:nvPr/>
        </p:nvSpPr>
        <p:spPr>
          <a:xfrm>
            <a:off x="85525" y="3827584"/>
            <a:ext cx="2466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Future Challenges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629D78C-E199-4A8C-B652-A974ABE91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176" y="6179010"/>
            <a:ext cx="1307774" cy="5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9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8950960" y="9981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37769-A731-42E3-A465-E338CF9E08E7}"/>
              </a:ext>
            </a:extLst>
          </p:cNvPr>
          <p:cNvSpPr/>
          <p:nvPr/>
        </p:nvSpPr>
        <p:spPr>
          <a:xfrm>
            <a:off x="3952408" y="4973296"/>
            <a:ext cx="375551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Questions?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2408" y="802872"/>
            <a:ext cx="34809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 You</a:t>
            </a:r>
          </a:p>
        </p:txBody>
      </p:sp>
      <p:pic>
        <p:nvPicPr>
          <p:cNvPr id="6" name="Picture 2" descr="Image result for globe">
            <a:extLst>
              <a:ext uri="{FF2B5EF4-FFF2-40B4-BE49-F238E27FC236}">
                <a16:creationId xmlns:a16="http://schemas.microsoft.com/office/drawing/2014/main" id="{9CFD70F7-EC20-4EA4-9A97-C007C8592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77" y="2013625"/>
            <a:ext cx="2830748" cy="283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2C01BE1">
            <a:hlinkClick r:id="" action="ppaction://media"/>
            <a:extLst>
              <a:ext uri="{FF2B5EF4-FFF2-40B4-BE49-F238E27FC236}">
                <a16:creationId xmlns:a16="http://schemas.microsoft.com/office/drawing/2014/main" id="{8FCC5DB8-886B-422C-9A3B-BEC59BAA4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79" y="105825"/>
            <a:ext cx="3491467" cy="6207052"/>
          </a:xfrm>
          <a:prstGeom prst="rect">
            <a:avLst/>
          </a:prstGeom>
        </p:spPr>
      </p:pic>
      <p:pic>
        <p:nvPicPr>
          <p:cNvPr id="9" name="F2C01BE1">
            <a:hlinkClick r:id="" action="ppaction://media"/>
            <a:extLst>
              <a:ext uri="{FF2B5EF4-FFF2-40B4-BE49-F238E27FC236}">
                <a16:creationId xmlns:a16="http://schemas.microsoft.com/office/drawing/2014/main" id="{6F1E988E-CFBB-416C-8CB7-518DADB5B4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4239" y="105825"/>
            <a:ext cx="3553351" cy="6317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86FA8A-DB78-44D3-99EE-2054D34C9B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8" y="6125874"/>
            <a:ext cx="1307774" cy="5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0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295</Words>
  <Application>Microsoft Office PowerPoint</Application>
  <PresentationFormat>Widescreen</PresentationFormat>
  <Paragraphs>52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Combatting Climate Change and Resolving Future Water Vulnerabilities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Combatting Climate Change and Resolving Future Water Vulnerability</dc:title>
  <dc:creator>Lelis, Katie</dc:creator>
  <cp:lastModifiedBy>Lelis, Katie</cp:lastModifiedBy>
  <cp:revision>33</cp:revision>
  <cp:lastPrinted>2019-11-05T16:34:01Z</cp:lastPrinted>
  <dcterms:created xsi:type="dcterms:W3CDTF">2019-10-29T18:10:34Z</dcterms:created>
  <dcterms:modified xsi:type="dcterms:W3CDTF">2019-11-06T15:49:30Z</dcterms:modified>
</cp:coreProperties>
</file>