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handoutMasterIdLst>
    <p:handoutMasterId r:id="rId23"/>
  </p:handoutMasterIdLst>
  <p:sldIdLst>
    <p:sldId id="257" r:id="rId5"/>
    <p:sldId id="273" r:id="rId6"/>
    <p:sldId id="268" r:id="rId7"/>
    <p:sldId id="279" r:id="rId8"/>
    <p:sldId id="270" r:id="rId9"/>
    <p:sldId id="284" r:id="rId10"/>
    <p:sldId id="267" r:id="rId11"/>
    <p:sldId id="283" r:id="rId12"/>
    <p:sldId id="274" r:id="rId13"/>
    <p:sldId id="275" r:id="rId14"/>
    <p:sldId id="276" r:id="rId15"/>
    <p:sldId id="277" r:id="rId16"/>
    <p:sldId id="278" r:id="rId17"/>
    <p:sldId id="281" r:id="rId18"/>
    <p:sldId id="262" r:id="rId19"/>
    <p:sldId id="282" r:id="rId20"/>
    <p:sldId id="265" r:id="rId21"/>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404"/>
    <a:srgbClr val="5F6F0F"/>
    <a:srgbClr val="718412"/>
    <a:srgbClr val="65741A"/>
    <a:srgbClr val="70811D"/>
    <a:srgbClr val="7B8D1F"/>
    <a:srgbClr val="839721"/>
    <a:srgbClr val="95AB25"/>
    <a:srgbClr val="BC5500"/>
    <a:srgbClr val="C45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p:cViewPr varScale="1">
        <p:scale>
          <a:sx n="96" d="100"/>
          <a:sy n="96" d="100"/>
        </p:scale>
        <p:origin x="86" y="139"/>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Series 1</c:v>
                </c:pt>
              </c:strCache>
            </c:strRef>
          </c:tx>
          <c:spPr>
            <a:noFill/>
            <a:ln w="25400" cap="flat" cmpd="sng" algn="ctr">
              <a:solidFill>
                <a:schemeClr val="accent1"/>
              </a:solidFill>
              <a:miter lim="800000"/>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E92-4051-99BC-2623F45BF7E0}"/>
            </c:ext>
          </c:extLst>
        </c:ser>
        <c:ser>
          <c:idx val="1"/>
          <c:order val="1"/>
          <c:tx>
            <c:strRef>
              <c:f>Sheet1!$C$1</c:f>
              <c:strCache>
                <c:ptCount val="1"/>
                <c:pt idx="0">
                  <c:v>Series 2</c:v>
                </c:pt>
              </c:strCache>
            </c:strRef>
          </c:tx>
          <c:spPr>
            <a:noFill/>
            <a:ln w="25400" cap="flat" cmpd="sng" algn="ctr">
              <a:solidFill>
                <a:schemeClr val="accent2"/>
              </a:solidFill>
              <a:miter lim="800000"/>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E92-4051-99BC-2623F45BF7E0}"/>
            </c:ext>
          </c:extLst>
        </c:ser>
        <c:ser>
          <c:idx val="2"/>
          <c:order val="2"/>
          <c:tx>
            <c:strRef>
              <c:f>Sheet1!$D$1</c:f>
              <c:strCache>
                <c:ptCount val="1"/>
                <c:pt idx="0">
                  <c:v>Series 3</c:v>
                </c:pt>
              </c:strCache>
            </c:strRef>
          </c:tx>
          <c:spPr>
            <a:noFill/>
            <a:ln w="25400" cap="flat" cmpd="sng" algn="ctr">
              <a:solidFill>
                <a:schemeClr val="accent3"/>
              </a:solidFill>
              <a:miter lim="800000"/>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E92-4051-99BC-2623F45BF7E0}"/>
            </c:ext>
          </c:extLst>
        </c:ser>
        <c:dLbls>
          <c:showLegendKey val="0"/>
          <c:showVal val="0"/>
          <c:showCatName val="0"/>
          <c:showSerName val="0"/>
          <c:showPercent val="0"/>
          <c:showBubbleSize val="0"/>
        </c:dLbls>
        <c:gapWidth val="164"/>
        <c:overlap val="-35"/>
        <c:axId val="632163384"/>
        <c:axId val="632166128"/>
      </c:barChart>
      <c:catAx>
        <c:axId val="632163384"/>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32166128"/>
        <c:crosses val="autoZero"/>
        <c:auto val="1"/>
        <c:lblAlgn val="ctr"/>
        <c:lblOffset val="100"/>
        <c:noMultiLvlLbl val="0"/>
      </c:catAx>
      <c:valAx>
        <c:axId val="6321661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321633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bg1"/>
    </cs:fontRef>
    <cs:spPr>
      <a:solidFill>
        <a:schemeClr val="tx1">
          <a:lumMod val="35000"/>
          <a:lumOff val="65000"/>
        </a:schemeClr>
      </a:solidFill>
    </cs:spPr>
    <cs:defRPr sz="1197"/>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7942A0-B7D2-4B14-8FEA-55FC702F5BE7}" type="doc">
      <dgm:prSet loTypeId="urn:microsoft.com/office/officeart/2005/8/layout/vProcess5" loCatId="process" qsTypeId="urn:microsoft.com/office/officeart/2005/8/quickstyle/simple4" qsCatId="simple" csTypeId="urn:microsoft.com/office/officeart/2005/8/colors/colorful1" csCatId="colorful" phldr="1"/>
      <dgm:spPr/>
      <dgm:t>
        <a:bodyPr/>
        <a:lstStyle/>
        <a:p>
          <a:endParaRPr lang="en-US"/>
        </a:p>
      </dgm:t>
    </dgm:pt>
    <dgm:pt modelId="{095A5E99-E976-4550-8F80-53CC813F2F5A}">
      <dgm:prSet phldrT="[Text]"/>
      <dgm:spPr>
        <a:gradFill rotWithShape="0">
          <a:gsLst>
            <a:gs pos="0">
              <a:srgbClr val="703000"/>
            </a:gs>
            <a:gs pos="50000">
              <a:srgbClr val="A44A00"/>
            </a:gs>
            <a:gs pos="70000">
              <a:srgbClr val="BC5500"/>
            </a:gs>
            <a:gs pos="100000">
              <a:srgbClr val="F26D00"/>
            </a:gs>
          </a:gsLst>
        </a:gradFill>
      </dgm:spPr>
      <dgm:t>
        <a:bodyPr/>
        <a:lstStyle/>
        <a:p>
          <a:r>
            <a:rPr lang="en-US" dirty="0"/>
            <a:t>Task 1</a:t>
          </a:r>
        </a:p>
      </dgm:t>
      <dgm:extLst>
        <a:ext uri="{E40237B7-FDA0-4F09-8148-C483321AD2D9}">
          <dgm14:cNvPr xmlns:dgm14="http://schemas.microsoft.com/office/drawing/2010/diagram" id="0" name="" descr="Staggered process showing 3 tasks arranged one below the other and two downward pointing arrows are used to indicate progression from first task to second task and second task to third task."/>
        </a:ext>
      </dgm:extLst>
    </dgm:pt>
    <dgm:pt modelId="{03339A0D-5DC0-4B29-8353-C5AEBFD4DE86}" type="parTrans" cxnId="{D1A4D8E6-F04E-4AB1-8D0C-63DC7AB1E81F}">
      <dgm:prSet/>
      <dgm:spPr/>
      <dgm:t>
        <a:bodyPr/>
        <a:lstStyle/>
        <a:p>
          <a:endParaRPr lang="en-US"/>
        </a:p>
      </dgm:t>
    </dgm:pt>
    <dgm:pt modelId="{8877691F-1B60-4485-9174-DDEC7EE68B70}" type="sibTrans" cxnId="{D1A4D8E6-F04E-4AB1-8D0C-63DC7AB1E81F}">
      <dgm:prSet/>
      <dgm:spPr/>
      <dgm:t>
        <a:bodyPr/>
        <a:lstStyle/>
        <a:p>
          <a:endParaRPr lang="en-US"/>
        </a:p>
      </dgm:t>
    </dgm:pt>
    <dgm:pt modelId="{8EC937D8-BD76-4A12-A3E5-900D5C1E2E05}">
      <dgm:prSet phldrT="[Text]"/>
      <dgm:spPr/>
      <dgm:t>
        <a:bodyPr/>
        <a:lstStyle/>
        <a:p>
          <a:r>
            <a:rPr lang="en-US" dirty="0"/>
            <a:t>Task 2</a:t>
          </a:r>
        </a:p>
      </dgm:t>
    </dgm:pt>
    <dgm:pt modelId="{8265EE85-9851-494E-A6D3-1CDACE947DF3}" type="parTrans" cxnId="{43DC8383-AEE5-490C-A8E5-1F216F2B8FE6}">
      <dgm:prSet/>
      <dgm:spPr/>
      <dgm:t>
        <a:bodyPr/>
        <a:lstStyle/>
        <a:p>
          <a:endParaRPr lang="en-US"/>
        </a:p>
      </dgm:t>
    </dgm:pt>
    <dgm:pt modelId="{B3EFD4A5-9FA1-4ABE-B722-05162509509B}" type="sibTrans" cxnId="{43DC8383-AEE5-490C-A8E5-1F216F2B8FE6}">
      <dgm:prSet/>
      <dgm:spPr/>
      <dgm:t>
        <a:bodyPr/>
        <a:lstStyle/>
        <a:p>
          <a:endParaRPr lang="en-US"/>
        </a:p>
      </dgm:t>
    </dgm:pt>
    <dgm:pt modelId="{7133ECF5-4190-4604-AA2F-03C9A0A9210F}">
      <dgm:prSet phldrT="[Text]"/>
      <dgm:spPr>
        <a:gradFill rotWithShape="0">
          <a:gsLst>
            <a:gs pos="0">
              <a:srgbClr val="394404"/>
            </a:gs>
            <a:gs pos="50000">
              <a:srgbClr val="5F6F0F"/>
            </a:gs>
            <a:gs pos="70000">
              <a:srgbClr val="65741A"/>
            </a:gs>
            <a:gs pos="100000">
              <a:schemeClr val="accent4">
                <a:hueOff val="0"/>
                <a:satOff val="0"/>
                <a:lumOff val="0"/>
                <a:alphaOff val="0"/>
                <a:tint val="100000"/>
                <a:shade val="100000"/>
                <a:satMod val="155000"/>
              </a:schemeClr>
            </a:gs>
          </a:gsLst>
        </a:gradFill>
      </dgm:spPr>
      <dgm:t>
        <a:bodyPr/>
        <a:lstStyle/>
        <a:p>
          <a:r>
            <a:rPr lang="en-US" dirty="0"/>
            <a:t>Task 3</a:t>
          </a:r>
        </a:p>
      </dgm:t>
      <dgm:extLst>
        <a:ext uri="{E40237B7-FDA0-4F09-8148-C483321AD2D9}">
          <dgm14:cNvPr xmlns:dgm14="http://schemas.microsoft.com/office/drawing/2010/diagram" id="0" name="" descr="Staggered process showing 3 tasks arranged one below the other and two downward pointing arrows are used to indicate progression from first task to second task and second task to third task."/>
        </a:ext>
      </dgm:extLst>
    </dgm:pt>
    <dgm:pt modelId="{7D1B29D7-21DD-436A-8F7C-E87DE53C1431}" type="parTrans" cxnId="{011A9761-E983-4C7D-AB1D-2038261D8FF8}">
      <dgm:prSet/>
      <dgm:spPr/>
      <dgm:t>
        <a:bodyPr/>
        <a:lstStyle/>
        <a:p>
          <a:endParaRPr lang="en-US"/>
        </a:p>
      </dgm:t>
    </dgm:pt>
    <dgm:pt modelId="{46037378-034A-4662-877A-B53E1DA069A3}" type="sibTrans" cxnId="{011A9761-E983-4C7D-AB1D-2038261D8FF8}">
      <dgm:prSet/>
      <dgm:spPr/>
      <dgm:t>
        <a:bodyPr/>
        <a:lstStyle/>
        <a:p>
          <a:endParaRPr lang="en-US"/>
        </a:p>
      </dgm:t>
    </dgm:pt>
    <dgm:pt modelId="{1D84D8B6-AB32-4491-B5D2-EFE3D7668B88}" type="pres">
      <dgm:prSet presAssocID="{CD7942A0-B7D2-4B14-8FEA-55FC702F5BE7}" presName="outerComposite" presStyleCnt="0">
        <dgm:presLayoutVars>
          <dgm:chMax val="5"/>
          <dgm:dir/>
          <dgm:resizeHandles val="exact"/>
        </dgm:presLayoutVars>
      </dgm:prSet>
      <dgm:spPr/>
      <dgm:t>
        <a:bodyPr/>
        <a:lstStyle/>
        <a:p>
          <a:endParaRPr lang="en-US"/>
        </a:p>
      </dgm:t>
    </dgm:pt>
    <dgm:pt modelId="{3E0E8213-E460-4EB7-9A92-C2B1CC553F0D}" type="pres">
      <dgm:prSet presAssocID="{CD7942A0-B7D2-4B14-8FEA-55FC702F5BE7}" presName="dummyMaxCanvas" presStyleCnt="0">
        <dgm:presLayoutVars/>
      </dgm:prSet>
      <dgm:spPr/>
    </dgm:pt>
    <dgm:pt modelId="{124EF20B-D98C-45B2-BB13-7B93B5373CEB}" type="pres">
      <dgm:prSet presAssocID="{CD7942A0-B7D2-4B14-8FEA-55FC702F5BE7}" presName="ThreeNodes_1" presStyleLbl="node1" presStyleIdx="0" presStyleCnt="3">
        <dgm:presLayoutVars>
          <dgm:bulletEnabled val="1"/>
        </dgm:presLayoutVars>
      </dgm:prSet>
      <dgm:spPr/>
      <dgm:t>
        <a:bodyPr/>
        <a:lstStyle/>
        <a:p>
          <a:endParaRPr lang="en-US"/>
        </a:p>
      </dgm:t>
    </dgm:pt>
    <dgm:pt modelId="{CA544AF7-F7B2-4CA5-9251-B4CDB8D06634}" type="pres">
      <dgm:prSet presAssocID="{CD7942A0-B7D2-4B14-8FEA-55FC702F5BE7}" presName="ThreeNodes_2" presStyleLbl="node1" presStyleIdx="1" presStyleCnt="3">
        <dgm:presLayoutVars>
          <dgm:bulletEnabled val="1"/>
        </dgm:presLayoutVars>
      </dgm:prSet>
      <dgm:spPr/>
      <dgm:t>
        <a:bodyPr/>
        <a:lstStyle/>
        <a:p>
          <a:endParaRPr lang="en-US"/>
        </a:p>
      </dgm:t>
    </dgm:pt>
    <dgm:pt modelId="{2AE92D3F-F0FA-45DD-BB60-4C6FBC6BC016}" type="pres">
      <dgm:prSet presAssocID="{CD7942A0-B7D2-4B14-8FEA-55FC702F5BE7}" presName="ThreeNodes_3" presStyleLbl="node1" presStyleIdx="2" presStyleCnt="3">
        <dgm:presLayoutVars>
          <dgm:bulletEnabled val="1"/>
        </dgm:presLayoutVars>
      </dgm:prSet>
      <dgm:spPr/>
      <dgm:t>
        <a:bodyPr/>
        <a:lstStyle/>
        <a:p>
          <a:endParaRPr lang="en-US"/>
        </a:p>
      </dgm:t>
    </dgm:pt>
    <dgm:pt modelId="{9CA877D8-99F8-40A0-89E9-59A61C9A70F4}" type="pres">
      <dgm:prSet presAssocID="{CD7942A0-B7D2-4B14-8FEA-55FC702F5BE7}" presName="ThreeConn_1-2" presStyleLbl="fgAccFollowNode1" presStyleIdx="0" presStyleCnt="2">
        <dgm:presLayoutVars>
          <dgm:bulletEnabled val="1"/>
        </dgm:presLayoutVars>
      </dgm:prSet>
      <dgm:spPr/>
      <dgm:t>
        <a:bodyPr/>
        <a:lstStyle/>
        <a:p>
          <a:endParaRPr lang="en-US"/>
        </a:p>
      </dgm:t>
    </dgm:pt>
    <dgm:pt modelId="{62643EF2-016C-41F1-8CBC-398422A85727}" type="pres">
      <dgm:prSet presAssocID="{CD7942A0-B7D2-4B14-8FEA-55FC702F5BE7}" presName="ThreeConn_2-3" presStyleLbl="fgAccFollowNode1" presStyleIdx="1" presStyleCnt="2">
        <dgm:presLayoutVars>
          <dgm:bulletEnabled val="1"/>
        </dgm:presLayoutVars>
      </dgm:prSet>
      <dgm:spPr/>
      <dgm:t>
        <a:bodyPr/>
        <a:lstStyle/>
        <a:p>
          <a:endParaRPr lang="en-US"/>
        </a:p>
      </dgm:t>
    </dgm:pt>
    <dgm:pt modelId="{7A2F6994-DA87-4497-BFC7-DD9D6EC5315F}" type="pres">
      <dgm:prSet presAssocID="{CD7942A0-B7D2-4B14-8FEA-55FC702F5BE7}" presName="ThreeNodes_1_text" presStyleLbl="node1" presStyleIdx="2" presStyleCnt="3">
        <dgm:presLayoutVars>
          <dgm:bulletEnabled val="1"/>
        </dgm:presLayoutVars>
      </dgm:prSet>
      <dgm:spPr/>
      <dgm:t>
        <a:bodyPr/>
        <a:lstStyle/>
        <a:p>
          <a:endParaRPr lang="en-US"/>
        </a:p>
      </dgm:t>
    </dgm:pt>
    <dgm:pt modelId="{916C48CB-E452-4B79-A9B9-4C9A90B47960}" type="pres">
      <dgm:prSet presAssocID="{CD7942A0-B7D2-4B14-8FEA-55FC702F5BE7}" presName="ThreeNodes_2_text" presStyleLbl="node1" presStyleIdx="2" presStyleCnt="3">
        <dgm:presLayoutVars>
          <dgm:bulletEnabled val="1"/>
        </dgm:presLayoutVars>
      </dgm:prSet>
      <dgm:spPr/>
      <dgm:t>
        <a:bodyPr/>
        <a:lstStyle/>
        <a:p>
          <a:endParaRPr lang="en-US"/>
        </a:p>
      </dgm:t>
    </dgm:pt>
    <dgm:pt modelId="{A31D264E-E285-4E5C-8EB7-762CD501BE72}" type="pres">
      <dgm:prSet presAssocID="{CD7942A0-B7D2-4B14-8FEA-55FC702F5BE7}" presName="ThreeNodes_3_text" presStyleLbl="node1" presStyleIdx="2" presStyleCnt="3">
        <dgm:presLayoutVars>
          <dgm:bulletEnabled val="1"/>
        </dgm:presLayoutVars>
      </dgm:prSet>
      <dgm:spPr/>
      <dgm:t>
        <a:bodyPr/>
        <a:lstStyle/>
        <a:p>
          <a:endParaRPr lang="en-US"/>
        </a:p>
      </dgm:t>
    </dgm:pt>
  </dgm:ptLst>
  <dgm:cxnLst>
    <dgm:cxn modelId="{03E7038C-2CC0-496B-88A0-60396CDC31E4}" type="presOf" srcId="{7133ECF5-4190-4604-AA2F-03C9A0A9210F}" destId="{A31D264E-E285-4E5C-8EB7-762CD501BE72}" srcOrd="1" destOrd="0" presId="urn:microsoft.com/office/officeart/2005/8/layout/vProcess5"/>
    <dgm:cxn modelId="{C2D0E194-BD14-4AD2-9E3A-CE984C34B6CD}" type="presOf" srcId="{CD7942A0-B7D2-4B14-8FEA-55FC702F5BE7}" destId="{1D84D8B6-AB32-4491-B5D2-EFE3D7668B88}" srcOrd="0" destOrd="0" presId="urn:microsoft.com/office/officeart/2005/8/layout/vProcess5"/>
    <dgm:cxn modelId="{12FC7FDE-4033-4970-A683-61DE6FA84E89}" type="presOf" srcId="{8877691F-1B60-4485-9174-DDEC7EE68B70}" destId="{9CA877D8-99F8-40A0-89E9-59A61C9A70F4}" srcOrd="0" destOrd="0" presId="urn:microsoft.com/office/officeart/2005/8/layout/vProcess5"/>
    <dgm:cxn modelId="{BB374C9D-646D-46E6-89B4-117F0E21BA34}" type="presOf" srcId="{8EC937D8-BD76-4A12-A3E5-900D5C1E2E05}" destId="{916C48CB-E452-4B79-A9B9-4C9A90B47960}" srcOrd="1" destOrd="0" presId="urn:microsoft.com/office/officeart/2005/8/layout/vProcess5"/>
    <dgm:cxn modelId="{011A9761-E983-4C7D-AB1D-2038261D8FF8}" srcId="{CD7942A0-B7D2-4B14-8FEA-55FC702F5BE7}" destId="{7133ECF5-4190-4604-AA2F-03C9A0A9210F}" srcOrd="2" destOrd="0" parTransId="{7D1B29D7-21DD-436A-8F7C-E87DE53C1431}" sibTransId="{46037378-034A-4662-877A-B53E1DA069A3}"/>
    <dgm:cxn modelId="{7C007CEB-6418-4EA7-9CB6-5B93D0C655E6}" type="presOf" srcId="{095A5E99-E976-4550-8F80-53CC813F2F5A}" destId="{7A2F6994-DA87-4497-BFC7-DD9D6EC5315F}" srcOrd="1" destOrd="0" presId="urn:microsoft.com/office/officeart/2005/8/layout/vProcess5"/>
    <dgm:cxn modelId="{D1A4D8E6-F04E-4AB1-8D0C-63DC7AB1E81F}" srcId="{CD7942A0-B7D2-4B14-8FEA-55FC702F5BE7}" destId="{095A5E99-E976-4550-8F80-53CC813F2F5A}" srcOrd="0" destOrd="0" parTransId="{03339A0D-5DC0-4B29-8353-C5AEBFD4DE86}" sibTransId="{8877691F-1B60-4485-9174-DDEC7EE68B70}"/>
    <dgm:cxn modelId="{6CF7D6F9-A5F2-48E3-AF5C-A2074559AE21}" type="presOf" srcId="{B3EFD4A5-9FA1-4ABE-B722-05162509509B}" destId="{62643EF2-016C-41F1-8CBC-398422A85727}" srcOrd="0" destOrd="0" presId="urn:microsoft.com/office/officeart/2005/8/layout/vProcess5"/>
    <dgm:cxn modelId="{5A89A138-BC1A-490F-935E-2EC3F74E8E18}" type="presOf" srcId="{7133ECF5-4190-4604-AA2F-03C9A0A9210F}" destId="{2AE92D3F-F0FA-45DD-BB60-4C6FBC6BC016}" srcOrd="0" destOrd="0" presId="urn:microsoft.com/office/officeart/2005/8/layout/vProcess5"/>
    <dgm:cxn modelId="{8A063A46-8F8D-405A-B2D6-6495FA638F46}" type="presOf" srcId="{8EC937D8-BD76-4A12-A3E5-900D5C1E2E05}" destId="{CA544AF7-F7B2-4CA5-9251-B4CDB8D06634}" srcOrd="0" destOrd="0" presId="urn:microsoft.com/office/officeart/2005/8/layout/vProcess5"/>
    <dgm:cxn modelId="{A071614A-8A85-47B2-A113-0652CAB9B428}" type="presOf" srcId="{095A5E99-E976-4550-8F80-53CC813F2F5A}" destId="{124EF20B-D98C-45B2-BB13-7B93B5373CEB}" srcOrd="0" destOrd="0" presId="urn:microsoft.com/office/officeart/2005/8/layout/vProcess5"/>
    <dgm:cxn modelId="{43DC8383-AEE5-490C-A8E5-1F216F2B8FE6}" srcId="{CD7942A0-B7D2-4B14-8FEA-55FC702F5BE7}" destId="{8EC937D8-BD76-4A12-A3E5-900D5C1E2E05}" srcOrd="1" destOrd="0" parTransId="{8265EE85-9851-494E-A6D3-1CDACE947DF3}" sibTransId="{B3EFD4A5-9FA1-4ABE-B722-05162509509B}"/>
    <dgm:cxn modelId="{768DB908-A4BF-48A6-A740-5DD0CBAFBB11}" type="presParOf" srcId="{1D84D8B6-AB32-4491-B5D2-EFE3D7668B88}" destId="{3E0E8213-E460-4EB7-9A92-C2B1CC553F0D}" srcOrd="0" destOrd="0" presId="urn:microsoft.com/office/officeart/2005/8/layout/vProcess5"/>
    <dgm:cxn modelId="{A8B17D3B-E670-4FE0-A845-244C702B8151}" type="presParOf" srcId="{1D84D8B6-AB32-4491-B5D2-EFE3D7668B88}" destId="{124EF20B-D98C-45B2-BB13-7B93B5373CEB}" srcOrd="1" destOrd="0" presId="urn:microsoft.com/office/officeart/2005/8/layout/vProcess5"/>
    <dgm:cxn modelId="{1E8E2D8B-A980-4080-A16E-1F74528DE4D0}" type="presParOf" srcId="{1D84D8B6-AB32-4491-B5D2-EFE3D7668B88}" destId="{CA544AF7-F7B2-4CA5-9251-B4CDB8D06634}" srcOrd="2" destOrd="0" presId="urn:microsoft.com/office/officeart/2005/8/layout/vProcess5"/>
    <dgm:cxn modelId="{7992440C-9F36-432D-90EE-E2A708CEB38B}" type="presParOf" srcId="{1D84D8B6-AB32-4491-B5D2-EFE3D7668B88}" destId="{2AE92D3F-F0FA-45DD-BB60-4C6FBC6BC016}" srcOrd="3" destOrd="0" presId="urn:microsoft.com/office/officeart/2005/8/layout/vProcess5"/>
    <dgm:cxn modelId="{DBE883B8-7D13-43BA-A456-8DBB93D30C93}" type="presParOf" srcId="{1D84D8B6-AB32-4491-B5D2-EFE3D7668B88}" destId="{9CA877D8-99F8-40A0-89E9-59A61C9A70F4}" srcOrd="4" destOrd="0" presId="urn:microsoft.com/office/officeart/2005/8/layout/vProcess5"/>
    <dgm:cxn modelId="{A3B9E6ED-FFD0-430E-B609-EBE8E75E7C44}" type="presParOf" srcId="{1D84D8B6-AB32-4491-B5D2-EFE3D7668B88}" destId="{62643EF2-016C-41F1-8CBC-398422A85727}" srcOrd="5" destOrd="0" presId="urn:microsoft.com/office/officeart/2005/8/layout/vProcess5"/>
    <dgm:cxn modelId="{278FE748-9C54-4E36-9203-E948DB63C99A}" type="presParOf" srcId="{1D84D8B6-AB32-4491-B5D2-EFE3D7668B88}" destId="{7A2F6994-DA87-4497-BFC7-DD9D6EC5315F}" srcOrd="6" destOrd="0" presId="urn:microsoft.com/office/officeart/2005/8/layout/vProcess5"/>
    <dgm:cxn modelId="{E81279B5-23BF-4F73-A353-8831FC04E9BC}" type="presParOf" srcId="{1D84D8B6-AB32-4491-B5D2-EFE3D7668B88}" destId="{916C48CB-E452-4B79-A9B9-4C9A90B47960}" srcOrd="7" destOrd="0" presId="urn:microsoft.com/office/officeart/2005/8/layout/vProcess5"/>
    <dgm:cxn modelId="{16289EC3-0C51-4B32-B6CC-FE8F7F6F6C76}" type="presParOf" srcId="{1D84D8B6-AB32-4491-B5D2-EFE3D7668B88}" destId="{A31D264E-E285-4E5C-8EB7-762CD501BE7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EF20B-D98C-45B2-BB13-7B93B5373CEB}">
      <dsp:nvSpPr>
        <dsp:cNvPr id="0" name=""/>
        <dsp:cNvSpPr/>
      </dsp:nvSpPr>
      <dsp:spPr>
        <a:xfrm>
          <a:off x="0" y="0"/>
          <a:ext cx="4316650" cy="1339691"/>
        </a:xfrm>
        <a:prstGeom prst="roundRect">
          <a:avLst>
            <a:gd name="adj" fmla="val 10000"/>
          </a:avLst>
        </a:prstGeom>
        <a:gradFill rotWithShape="0">
          <a:gsLst>
            <a:gs pos="0">
              <a:srgbClr val="703000"/>
            </a:gs>
            <a:gs pos="50000">
              <a:srgbClr val="A44A00"/>
            </a:gs>
            <a:gs pos="70000">
              <a:srgbClr val="BC5500"/>
            </a:gs>
            <a:gs pos="100000">
              <a:srgbClr val="F26D00"/>
            </a:gs>
          </a:gsLst>
          <a:lin ang="16200000" scaled="0"/>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lvl="0" algn="l" defTabSz="2578100">
            <a:lnSpc>
              <a:spcPct val="90000"/>
            </a:lnSpc>
            <a:spcBef>
              <a:spcPct val="0"/>
            </a:spcBef>
            <a:spcAft>
              <a:spcPct val="35000"/>
            </a:spcAft>
          </a:pPr>
          <a:r>
            <a:rPr lang="en-US" sz="5800" kern="1200" dirty="0"/>
            <a:t>Task 1</a:t>
          </a:r>
        </a:p>
      </dsp:txBody>
      <dsp:txXfrm>
        <a:off x="39238" y="39238"/>
        <a:ext cx="2871019" cy="1261215"/>
      </dsp:txXfrm>
    </dsp:sp>
    <dsp:sp modelId="{CA544AF7-F7B2-4CA5-9251-B4CDB8D06634}">
      <dsp:nvSpPr>
        <dsp:cNvPr id="0" name=""/>
        <dsp:cNvSpPr/>
      </dsp:nvSpPr>
      <dsp:spPr>
        <a:xfrm>
          <a:off x="380880" y="1562972"/>
          <a:ext cx="4316650" cy="1339691"/>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100000"/>
                <a:shade val="100000"/>
                <a:satMod val="155000"/>
              </a:schemeClr>
            </a:gs>
          </a:gsLst>
          <a:lin ang="16200000" scaled="0"/>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lvl="0" algn="l" defTabSz="2578100">
            <a:lnSpc>
              <a:spcPct val="90000"/>
            </a:lnSpc>
            <a:spcBef>
              <a:spcPct val="0"/>
            </a:spcBef>
            <a:spcAft>
              <a:spcPct val="35000"/>
            </a:spcAft>
          </a:pPr>
          <a:r>
            <a:rPr lang="en-US" sz="5800" kern="1200" dirty="0"/>
            <a:t>Task 2</a:t>
          </a:r>
        </a:p>
      </dsp:txBody>
      <dsp:txXfrm>
        <a:off x="420118" y="1602210"/>
        <a:ext cx="2986494" cy="1261215"/>
      </dsp:txXfrm>
    </dsp:sp>
    <dsp:sp modelId="{2AE92D3F-F0FA-45DD-BB60-4C6FBC6BC016}">
      <dsp:nvSpPr>
        <dsp:cNvPr id="0" name=""/>
        <dsp:cNvSpPr/>
      </dsp:nvSpPr>
      <dsp:spPr>
        <a:xfrm>
          <a:off x="761761" y="3125945"/>
          <a:ext cx="4316650" cy="1339691"/>
        </a:xfrm>
        <a:prstGeom prst="roundRect">
          <a:avLst>
            <a:gd name="adj" fmla="val 10000"/>
          </a:avLst>
        </a:prstGeom>
        <a:gradFill rotWithShape="0">
          <a:gsLst>
            <a:gs pos="0">
              <a:srgbClr val="394404"/>
            </a:gs>
            <a:gs pos="50000">
              <a:srgbClr val="5F6F0F"/>
            </a:gs>
            <a:gs pos="70000">
              <a:srgbClr val="65741A"/>
            </a:gs>
            <a:gs pos="100000">
              <a:schemeClr val="accent4">
                <a:hueOff val="0"/>
                <a:satOff val="0"/>
                <a:lumOff val="0"/>
                <a:alphaOff val="0"/>
                <a:tint val="100000"/>
                <a:shade val="100000"/>
                <a:satMod val="155000"/>
              </a:schemeClr>
            </a:gs>
          </a:gsLst>
          <a:lin ang="16200000" scaled="0"/>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lvl="0" algn="l" defTabSz="2578100">
            <a:lnSpc>
              <a:spcPct val="90000"/>
            </a:lnSpc>
            <a:spcBef>
              <a:spcPct val="0"/>
            </a:spcBef>
            <a:spcAft>
              <a:spcPct val="35000"/>
            </a:spcAft>
          </a:pPr>
          <a:r>
            <a:rPr lang="en-US" sz="5800" kern="1200" dirty="0"/>
            <a:t>Task 3</a:t>
          </a:r>
        </a:p>
      </dsp:txBody>
      <dsp:txXfrm>
        <a:off x="800999" y="3165183"/>
        <a:ext cx="2986494" cy="1261215"/>
      </dsp:txXfrm>
    </dsp:sp>
    <dsp:sp modelId="{9CA877D8-99F8-40A0-89E9-59A61C9A70F4}">
      <dsp:nvSpPr>
        <dsp:cNvPr id="0" name=""/>
        <dsp:cNvSpPr/>
      </dsp:nvSpPr>
      <dsp:spPr>
        <a:xfrm>
          <a:off x="3445850" y="1015932"/>
          <a:ext cx="870799" cy="870799"/>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3641780" y="1015932"/>
        <a:ext cx="478939" cy="655276"/>
      </dsp:txXfrm>
    </dsp:sp>
    <dsp:sp modelId="{62643EF2-016C-41F1-8CBC-398422A85727}">
      <dsp:nvSpPr>
        <dsp:cNvPr id="0" name=""/>
        <dsp:cNvSpPr/>
      </dsp:nvSpPr>
      <dsp:spPr>
        <a:xfrm>
          <a:off x="3826731" y="2569974"/>
          <a:ext cx="870799" cy="870799"/>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4022661" y="2569974"/>
        <a:ext cx="478939" cy="65527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cdr:x>
      <cdr:y>0.02036</cdr:y>
    </cdr:from>
    <cdr:to>
      <cdr:x>1</cdr:x>
      <cdr:y>1</cdr:y>
    </cdr:to>
    <cdr:pic>
      <cdr:nvPicPr>
        <cdr:cNvPr id="3" name="chart"/>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t="4072" r="720"/>
        <a:stretch xmlns:a="http://schemas.openxmlformats.org/drawingml/2006/main"/>
      </cdr:blipFill>
      <cdr:spPr>
        <a:xfrm xmlns:a="http://schemas.openxmlformats.org/drawingml/2006/main">
          <a:off x="0" y="131872"/>
          <a:ext cx="9677399" cy="6345128"/>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5B4EDC-59C0-49C7-8ADA-5A781B329E02}" type="datetimeFigureOut">
              <a:rPr lang="en-US"/>
              <a:t>10/31/2018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D8D46A-B586-417D-BFBD-8C8FE0AAF762}" type="datetimeFigureOut">
              <a:rPr lang="en-US"/>
              <a:t>10/31/2018</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a:t>
            </a:fld>
            <a:endParaRPr lang="en-US"/>
          </a:p>
        </p:txBody>
      </p:sp>
    </p:spTree>
    <p:extLst>
      <p:ext uri="{BB962C8B-B14F-4D97-AF65-F5344CB8AC3E}">
        <p14:creationId xmlns:p14="http://schemas.microsoft.com/office/powerpoint/2010/main" val="4117229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 name="diagonals"/>
          <p:cNvGrpSpPr/>
          <p:nvPr/>
        </p:nvGrpSpPr>
        <p:grpSpPr>
          <a:xfrm>
            <a:off x="7516443" y="4145281"/>
            <a:ext cx="4686117" cy="2731407"/>
            <a:chOff x="5638800" y="3108960"/>
            <a:chExt cx="3515503" cy="2048555"/>
          </a:xfrm>
        </p:grpSpPr>
        <p:cxnSp>
          <p:nvCxnSpPr>
            <p:cNvPr id="14" name="Straight Connector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bottom lines"/>
          <p:cNvGrpSpPr/>
          <p:nvPr/>
        </p:nvGrpSpPr>
        <p:grpSpPr>
          <a:xfrm>
            <a:off x="-8916" y="6057149"/>
            <a:ext cx="5498726" cy="820207"/>
            <a:chOff x="-6689" y="4553748"/>
            <a:chExt cx="4125119" cy="615155"/>
          </a:xfrm>
        </p:grpSpPr>
        <p:sp>
          <p:nvSpPr>
            <p:cNvPr id="9" name="Freeform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0" name="Freeform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ctrTitle"/>
          </p:nvPr>
        </p:nvSpPr>
        <p:spPr>
          <a:xfrm>
            <a:off x="1625176" y="584200"/>
            <a:ext cx="8735325" cy="2000251"/>
          </a:xfrm>
        </p:spPr>
        <p:txBody>
          <a:bodyPr>
            <a:norm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1625176" y="2616200"/>
            <a:ext cx="8735325" cy="1752600"/>
          </a:xfrm>
        </p:spPr>
        <p:txBody>
          <a:bodyPr>
            <a:normAutofit/>
          </a:bodyPr>
          <a:lstStyle>
            <a:lvl1pPr marL="0" indent="0" algn="l">
              <a:spcBef>
                <a:spcPts val="0"/>
              </a:spcBef>
              <a:buNone/>
              <a:defRPr sz="2800" cap="all" spc="200" baseline="0">
                <a:solidFill>
                  <a:schemeClr val="accent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
        <p:nvSpPr>
          <p:cNvPr id="22" name="Date Placeholder 21"/>
          <p:cNvSpPr>
            <a:spLocks noGrp="1"/>
          </p:cNvSpPr>
          <p:nvPr>
            <p:ph type="dt" sz="half" idx="10"/>
          </p:nvPr>
        </p:nvSpPr>
        <p:spPr/>
        <p:txBody>
          <a:bodyPr/>
          <a:lstStyle/>
          <a:p>
            <a:fld id="{F0DFD029-FB74-4578-B929-F66AA97659CA}" type="datetimeFigureOut">
              <a:rPr lang="en-US"/>
              <a:t>10/31/2018</a:t>
            </a:fld>
            <a:endParaRPr/>
          </a:p>
        </p:txBody>
      </p:sp>
      <p:sp>
        <p:nvSpPr>
          <p:cNvPr id="23" name="Footer Placeholder 22"/>
          <p:cNvSpPr>
            <a:spLocks noGrp="1"/>
          </p:cNvSpPr>
          <p:nvPr>
            <p:ph type="ftr" sz="quarter" idx="11"/>
          </p:nvPr>
        </p:nvSpPr>
        <p:spPr/>
        <p:txBody>
          <a:bodyPr/>
          <a:lstStyle/>
          <a:p>
            <a:endParaRPr/>
          </a:p>
        </p:txBody>
      </p:sp>
      <p:sp>
        <p:nvSpPr>
          <p:cNvPr id="24" name="Slide Number Placeholder 2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84748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10/31/2018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99667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584200"/>
            <a:ext cx="2742486" cy="55880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8882" y="584200"/>
            <a:ext cx="7414869" cy="5588000"/>
          </a:xfrm>
        </p:spPr>
        <p:txBody>
          <a:bodyPr vert="eaVert"/>
          <a:lstStyle>
            <a:lvl5pPr>
              <a:defRPr/>
            </a:lvl5pPr>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10/31/2018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8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10/31/2018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4067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1" name="diagonals"/>
          <p:cNvGrpSpPr/>
          <p:nvPr/>
        </p:nvGrpSpPr>
        <p:grpSpPr>
          <a:xfrm>
            <a:off x="7516443" y="4145281"/>
            <a:ext cx="4686117" cy="2731407"/>
            <a:chOff x="5638800" y="3108960"/>
            <a:chExt cx="3515503" cy="2048555"/>
          </a:xfrm>
        </p:grpSpPr>
        <p:cxnSp>
          <p:nvCxnSpPr>
            <p:cNvPr id="12" name="Straight Connector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a:xfrm>
            <a:off x="1625177" y="2209801"/>
            <a:ext cx="8938472" cy="2764335"/>
          </a:xfrm>
        </p:spPr>
        <p:txBody>
          <a:bodyPr anchor="b">
            <a:normAutofit/>
          </a:bodyPr>
          <a:lstStyle>
            <a:lvl1pPr algn="l">
              <a:defRPr sz="5400" b="0" cap="none" baseline="0"/>
            </a:lvl1pPr>
          </a:lstStyle>
          <a:p>
            <a:r>
              <a:rPr lang="en-US" smtClean="0"/>
              <a:t>Click to edit Master title style</a:t>
            </a:r>
            <a:endParaRPr/>
          </a:p>
        </p:txBody>
      </p:sp>
      <p:sp>
        <p:nvSpPr>
          <p:cNvPr id="3" name="Text Placeholder 2"/>
          <p:cNvSpPr>
            <a:spLocks noGrp="1"/>
          </p:cNvSpPr>
          <p:nvPr>
            <p:ph type="body" idx="1"/>
          </p:nvPr>
        </p:nvSpPr>
        <p:spPr>
          <a:xfrm>
            <a:off x="1625176" y="4951266"/>
            <a:ext cx="7069519" cy="1220933"/>
          </a:xfrm>
        </p:spPr>
        <p:txBody>
          <a:bodyPr anchor="t">
            <a:normAutofit/>
          </a:bodyPr>
          <a:lstStyle>
            <a:lvl1pPr marL="0" indent="0">
              <a:spcBef>
                <a:spcPts val="0"/>
              </a:spcBef>
              <a:buNone/>
              <a:defRPr sz="2800" cap="all" spc="200" baseline="0">
                <a:solidFill>
                  <a:schemeClr val="accent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DFD029-FB74-4578-B929-F66AA97659CA}" type="datetimeFigureOut">
              <a:rPr lang="en-US"/>
              <a:t>10/31/2018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6163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18883"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500707"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10/31/2018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557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18883"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Edit Master text styles</a:t>
            </a:r>
          </a:p>
        </p:txBody>
      </p:sp>
      <p:sp>
        <p:nvSpPr>
          <p:cNvPr id="4" name="Content Placeholder 3"/>
          <p:cNvSpPr>
            <a:spLocks noGrp="1"/>
          </p:cNvSpPr>
          <p:nvPr>
            <p:ph sz="half" idx="2"/>
          </p:nvPr>
        </p:nvSpPr>
        <p:spPr>
          <a:xfrm>
            <a:off x="1218883"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a:lvl6pPr>
            <a:lvl7pPr>
              <a:defRPr sz="2000" baseline="0"/>
            </a:lvl7pPr>
            <a:lvl8pPr>
              <a:defRPr sz="2000" baseline="0"/>
            </a:lvl8pPr>
            <a:lvl9pPr>
              <a:defRPr sz="20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496644"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Edit Master text styles</a:t>
            </a:r>
          </a:p>
        </p:txBody>
      </p:sp>
      <p:sp>
        <p:nvSpPr>
          <p:cNvPr id="6" name="Content Placeholder 5"/>
          <p:cNvSpPr>
            <a:spLocks noGrp="1"/>
          </p:cNvSpPr>
          <p:nvPr>
            <p:ph sz="quarter" idx="4"/>
          </p:nvPr>
        </p:nvSpPr>
        <p:spPr>
          <a:xfrm>
            <a:off x="6500707"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baseline="0"/>
            </a:lvl6pPr>
            <a:lvl7pPr>
              <a:defRPr sz="2000" baseline="0"/>
            </a:lvl7pPr>
            <a:lvl8pPr>
              <a:defRPr sz="2000" baseline="0"/>
            </a:lvl8pPr>
            <a:lvl9pPr>
              <a:defRPr sz="20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F0DFD029-FB74-4578-B929-F66AA97659CA}" type="datetimeFigureOut">
              <a:rPr lang="en-US"/>
              <a:t>10/31/2018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3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0DFD029-FB74-4578-B929-F66AA97659CA}" type="datetimeFigureOut">
              <a:rPr lang="en-US"/>
              <a:t>10/31/2018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5152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FD029-FB74-4578-B929-F66AA97659CA}" type="datetimeFigureOut">
              <a:rPr lang="en-US"/>
              <a:t>10/31/2018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21724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Edit Master text styles</a:t>
            </a:r>
          </a:p>
        </p:txBody>
      </p:sp>
      <p:sp>
        <p:nvSpPr>
          <p:cNvPr id="3" name="Content Placeholder 2"/>
          <p:cNvSpPr>
            <a:spLocks noGrp="1"/>
          </p:cNvSpPr>
          <p:nvPr>
            <p:ph idx="1"/>
          </p:nvPr>
        </p:nvSpPr>
        <p:spPr>
          <a:xfrm>
            <a:off x="5484971" y="584200"/>
            <a:ext cx="6094413" cy="5588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10/31/2018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6181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484971" y="584200"/>
            <a:ext cx="6094413" cy="5588000"/>
          </a:xfrm>
          <a:ln w="12700">
            <a:solidFill>
              <a:schemeClr val="bg1">
                <a:lumMod val="75000"/>
                <a:lumOff val="25000"/>
              </a:schemeClr>
            </a:solidFill>
            <a:miter lim="800000"/>
          </a:ln>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5" name="Date Placeholder 4"/>
          <p:cNvSpPr>
            <a:spLocks noGrp="1"/>
          </p:cNvSpPr>
          <p:nvPr>
            <p:ph type="dt" sz="half" idx="10"/>
          </p:nvPr>
        </p:nvSpPr>
        <p:spPr/>
        <p:txBody>
          <a:bodyPr/>
          <a:lstStyle/>
          <a:p>
            <a:fld id="{F0DFD029-FB74-4578-B929-F66AA97659CA}" type="datetimeFigureOut">
              <a:rPr lang="en-US"/>
              <a:t>10/31/2018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422343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eft lines"/>
          <p:cNvGrpSpPr/>
          <p:nvPr/>
        </p:nvGrpSpPr>
        <p:grpSpPr>
          <a:xfrm>
            <a:off x="-15870" y="-3174"/>
            <a:ext cx="819993" cy="5229225"/>
            <a:chOff x="-11906" y="-2381"/>
            <a:chExt cx="615155" cy="3921919"/>
          </a:xfrm>
        </p:grpSpPr>
        <p:sp>
          <p:nvSpPr>
            <p:cNvPr id="10" name="Freeform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Freeform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Freeform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274637"/>
            <a:ext cx="10360501" cy="1223963"/>
          </a:xfrm>
          <a:prstGeom prst="rect">
            <a:avLst/>
          </a:prstGeom>
        </p:spPr>
        <p:txBody>
          <a:bodyPr vert="horz" lIns="121899" tIns="60949" rIns="121899" bIns="60949"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218883" y="1701797"/>
            <a:ext cx="10360501" cy="4462272"/>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218882" y="6356352"/>
            <a:ext cx="2234618" cy="365125"/>
          </a:xfrm>
          <a:prstGeom prst="rect">
            <a:avLst/>
          </a:prstGeom>
        </p:spPr>
        <p:txBody>
          <a:bodyPr vert="horz" lIns="121899" tIns="60949" rIns="121899" bIns="60949" rtlCol="0" anchor="ctr"/>
          <a:lstStyle>
            <a:lvl1pPr algn="l">
              <a:defRPr sz="1200">
                <a:solidFill>
                  <a:schemeClr val="tx1">
                    <a:tint val="75000"/>
                  </a:schemeClr>
                </a:solidFill>
              </a:defRPr>
            </a:lvl1pPr>
          </a:lstStyle>
          <a:p>
            <a:fld id="{F0DFD029-FB74-4578-B929-F66AA97659CA}" type="datetimeFigureOut">
              <a:rPr lang="en-US"/>
              <a:pPr/>
              <a:t>10/31/2018</a:t>
            </a:fld>
            <a:endParaRPr/>
          </a:p>
        </p:txBody>
      </p:sp>
      <p:sp>
        <p:nvSpPr>
          <p:cNvPr id="5" name="Footer Placeholder 4"/>
          <p:cNvSpPr>
            <a:spLocks noGrp="1"/>
          </p:cNvSpPr>
          <p:nvPr>
            <p:ph type="ftr" sz="quarter" idx="3"/>
          </p:nvPr>
        </p:nvSpPr>
        <p:spPr>
          <a:xfrm>
            <a:off x="3453501" y="6356352"/>
            <a:ext cx="5281824" cy="365125"/>
          </a:xfrm>
          <a:prstGeom prst="rect">
            <a:avLst/>
          </a:prstGeom>
        </p:spPr>
        <p:txBody>
          <a:bodyPr vert="horz" lIns="121899" tIns="60949" rIns="121899" bIns="60949"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10563649" y="6356352"/>
            <a:ext cx="1015735" cy="365125"/>
          </a:xfrm>
          <a:prstGeom prst="rect">
            <a:avLst/>
          </a:prstGeom>
        </p:spPr>
        <p:txBody>
          <a:bodyPr vert="horz" lIns="121899" tIns="60949" rIns="121899" bIns="60949" rtlCol="0" anchor="ctr"/>
          <a:lstStyle>
            <a:lvl1pPr algn="r">
              <a:defRPr sz="1200">
                <a:solidFill>
                  <a:schemeClr val="tx1">
                    <a:tint val="75000"/>
                  </a:schemeClr>
                </a:solidFill>
              </a:defRPr>
            </a:lvl1pPr>
          </a:lstStyle>
          <a:p>
            <a:fld id="{C014DD1E-5D91-48A3-AD6D-45FBA980D106}" type="slidenum">
              <a:rPr/>
              <a:pPr/>
              <a:t>‹#›</a:t>
            </a:fld>
            <a:endParaRPr/>
          </a:p>
        </p:txBody>
      </p:sp>
    </p:spTree>
    <p:extLst>
      <p:ext uri="{BB962C8B-B14F-4D97-AF65-F5344CB8AC3E}">
        <p14:creationId xmlns:p14="http://schemas.microsoft.com/office/powerpoint/2010/main" val="13952758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600"/>
        </a:spcBef>
        <a:buClr>
          <a:schemeClr val="accent1"/>
        </a:buClr>
        <a:buSzPct val="100000"/>
        <a:buFont typeface="Arial" pitchFamily="34" charset="0"/>
        <a:buChar char="•"/>
        <a:defRPr sz="2800" kern="1200">
          <a:solidFill>
            <a:schemeClr val="tx1"/>
          </a:solidFill>
          <a:latin typeface="+mn-lt"/>
          <a:ea typeface="+mn-ea"/>
          <a:cs typeface="+mn-cs"/>
        </a:defRPr>
      </a:lvl1pPr>
      <a:lvl2pPr marL="609493" indent="-231607" algn="l" defTabSz="1218987" rtl="0" eaLnBrk="1" latinLnBrk="0" hangingPunct="1">
        <a:lnSpc>
          <a:spcPct val="90000"/>
        </a:lnSpc>
        <a:spcBef>
          <a:spcPts val="800"/>
        </a:spcBef>
        <a:buClr>
          <a:schemeClr val="accent1"/>
        </a:buClr>
        <a:buSzPct val="80000"/>
        <a:buFont typeface="Arial" pitchFamily="34" charset="0"/>
        <a:buChar char="•"/>
        <a:defRPr sz="2400" kern="1200">
          <a:solidFill>
            <a:schemeClr val="tx1"/>
          </a:solidFill>
          <a:latin typeface="+mn-lt"/>
          <a:ea typeface="+mn-ea"/>
          <a:cs typeface="+mn-cs"/>
        </a:defRPr>
      </a:lvl2pPr>
      <a:lvl3pPr marL="91424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3pPr>
      <a:lvl4pPr marL="121898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4pPr>
      <a:lvl5pPr marL="1523733"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5pPr>
      <a:lvl6pPr marL="182848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6pPr>
      <a:lvl7pPr marL="213322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7pPr>
      <a:lvl8pPr marL="2437973"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8pPr>
      <a:lvl9pPr marL="2742720"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leegis.maps.arcgis.com/apps/webappviewer/index.html?id=d2c32749e4214eb6930d023404466df1"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4812" y="1371600"/>
            <a:ext cx="8735325" cy="2000251"/>
          </a:xfrm>
        </p:spPr>
        <p:txBody>
          <a:bodyPr>
            <a:normAutofit fontScale="90000"/>
          </a:bodyPr>
          <a:lstStyle/>
          <a:p>
            <a:pPr algn="ctr"/>
            <a:r>
              <a:rPr lang="en-US" dirty="0"/>
              <a:t>Creating Data, Calculating Area and Saving Money</a:t>
            </a:r>
            <a:br>
              <a:rPr lang="en-US" dirty="0"/>
            </a:br>
            <a:r>
              <a:rPr lang="en-US" dirty="0"/>
              <a:t>Using ESRI’s Web </a:t>
            </a:r>
            <a:r>
              <a:rPr lang="en-US" dirty="0" err="1"/>
              <a:t>AppBuilder</a:t>
            </a:r>
            <a:r>
              <a:rPr lang="en-US" dirty="0"/>
              <a:t/>
            </a:r>
            <a:br>
              <a:rPr lang="en-US" dirty="0"/>
            </a:br>
            <a:endParaRPr lang="en-US" dirty="0"/>
          </a:p>
        </p:txBody>
      </p:sp>
      <p:sp>
        <p:nvSpPr>
          <p:cNvPr id="5" name="Subtitle 4"/>
          <p:cNvSpPr>
            <a:spLocks noGrp="1"/>
          </p:cNvSpPr>
          <p:nvPr>
            <p:ph type="subTitle" idx="1"/>
          </p:nvPr>
        </p:nvSpPr>
        <p:spPr>
          <a:xfrm>
            <a:off x="4494212" y="4495800"/>
            <a:ext cx="8735325" cy="1752600"/>
          </a:xfrm>
        </p:spPr>
        <p:txBody>
          <a:bodyPr/>
          <a:lstStyle/>
          <a:p>
            <a:r>
              <a:rPr lang="en-US" dirty="0"/>
              <a:t>SHELLIE WATTS</a:t>
            </a:r>
          </a:p>
          <a:p>
            <a:r>
              <a:rPr lang="en-US" dirty="0"/>
              <a:t>GIS Coordinator</a:t>
            </a:r>
          </a:p>
          <a:p>
            <a:r>
              <a:rPr lang="en-US" dirty="0"/>
              <a:t>Lee </a:t>
            </a:r>
            <a:r>
              <a:rPr lang="en-US" dirty="0" smtClean="0"/>
              <a:t>County, </a:t>
            </a:r>
            <a:r>
              <a:rPr lang="en-US" dirty="0"/>
              <a:t>BOCC</a:t>
            </a:r>
          </a:p>
        </p:txBody>
      </p:sp>
      <p:pic>
        <p:nvPicPr>
          <p:cNvPr id="3" name="Picture 2"/>
          <p:cNvPicPr>
            <a:picLocks noChangeAspect="1"/>
          </p:cNvPicPr>
          <p:nvPr/>
        </p:nvPicPr>
        <p:blipFill>
          <a:blip r:embed="rId2"/>
          <a:stretch>
            <a:fillRect/>
          </a:stretch>
        </p:blipFill>
        <p:spPr>
          <a:xfrm>
            <a:off x="1435787" y="3267075"/>
            <a:ext cx="2457449" cy="245744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0412" y="2845308"/>
            <a:ext cx="3019425" cy="3695700"/>
          </a:xfrm>
          <a:prstGeom prst="rect">
            <a:avLst/>
          </a:prstGeom>
        </p:spPr>
      </p:pic>
    </p:spTree>
    <p:extLst>
      <p:ext uri="{BB962C8B-B14F-4D97-AF65-F5344CB8AC3E}">
        <p14:creationId xmlns:p14="http://schemas.microsoft.com/office/powerpoint/2010/main" val="133229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a:srcRect l="654" t="6261"/>
          <a:stretch/>
        </p:blipFill>
        <p:spPr>
          <a:xfrm>
            <a:off x="1218883" y="457200"/>
            <a:ext cx="10648566" cy="5478463"/>
          </a:xfrm>
          <a:prstGeom prst="rect">
            <a:avLst/>
          </a:prstGeom>
        </p:spPr>
      </p:pic>
    </p:spTree>
    <p:extLst>
      <p:ext uri="{BB962C8B-B14F-4D97-AF65-F5344CB8AC3E}">
        <p14:creationId xmlns:p14="http://schemas.microsoft.com/office/powerpoint/2010/main" val="23309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654" t="6261"/>
          <a:stretch/>
        </p:blipFill>
        <p:spPr>
          <a:xfrm>
            <a:off x="912812" y="457200"/>
            <a:ext cx="10796677" cy="5554663"/>
          </a:xfrm>
          <a:prstGeom prst="rect">
            <a:avLst/>
          </a:prstGeom>
        </p:spPr>
      </p:pic>
    </p:spTree>
    <p:extLst>
      <p:ext uri="{BB962C8B-B14F-4D97-AF65-F5344CB8AC3E}">
        <p14:creationId xmlns:p14="http://schemas.microsoft.com/office/powerpoint/2010/main" val="85665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98612" y="76200"/>
            <a:ext cx="8839200" cy="6541159"/>
          </a:xfrm>
          <a:prstGeom prst="rect">
            <a:avLst/>
          </a:prstGeom>
        </p:spPr>
      </p:pic>
    </p:spTree>
    <p:extLst>
      <p:ext uri="{BB962C8B-B14F-4D97-AF65-F5344CB8AC3E}">
        <p14:creationId xmlns:p14="http://schemas.microsoft.com/office/powerpoint/2010/main" val="268952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5212" y="685800"/>
            <a:ext cx="10999302" cy="5912125"/>
          </a:xfrm>
          <a:prstGeom prst="rect">
            <a:avLst/>
          </a:prstGeom>
        </p:spPr>
      </p:pic>
    </p:spTree>
    <p:extLst>
      <p:ext uri="{BB962C8B-B14F-4D97-AF65-F5344CB8AC3E}">
        <p14:creationId xmlns:p14="http://schemas.microsoft.com/office/powerpoint/2010/main" val="228429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what it looks like </a:t>
            </a:r>
            <a:endParaRPr lang="en-US" dirty="0"/>
          </a:p>
        </p:txBody>
      </p:sp>
      <p:sp>
        <p:nvSpPr>
          <p:cNvPr id="3" name="Content Placeholder 2"/>
          <p:cNvSpPr>
            <a:spLocks noGrp="1"/>
          </p:cNvSpPr>
          <p:nvPr>
            <p:ph idx="1"/>
          </p:nvPr>
        </p:nvSpPr>
        <p:spPr/>
        <p:txBody>
          <a:bodyPr/>
          <a:lstStyle/>
          <a:p>
            <a:r>
              <a:rPr lang="en-US" dirty="0" smtClean="0">
                <a:hlinkClick r:id="rId2"/>
              </a:rPr>
              <a:t>Mowing App</a:t>
            </a:r>
            <a:endParaRPr lang="en-US" dirty="0"/>
          </a:p>
        </p:txBody>
      </p:sp>
    </p:spTree>
    <p:extLst>
      <p:ext uri="{BB962C8B-B14F-4D97-AF65-F5344CB8AC3E}">
        <p14:creationId xmlns:p14="http://schemas.microsoft.com/office/powerpoint/2010/main" val="44923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60612" y="0"/>
            <a:ext cx="10028551" cy="751931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224100972"/>
              </p:ext>
            </p:extLst>
          </p:nvPr>
        </p:nvGraphicFramePr>
        <p:xfrm>
          <a:off x="227012" y="1143000"/>
          <a:ext cx="6172200" cy="4709661"/>
        </p:xfrm>
        <a:graphic>
          <a:graphicData uri="http://schemas.openxmlformats.org/drawingml/2006/table">
            <a:tbl>
              <a:tblPr firstRow="1" bandRow="1">
                <a:tableStyleId>{5C22544A-7EE6-4342-B048-85BDC9FD1C3A}</a:tableStyleId>
              </a:tblPr>
              <a:tblGrid>
                <a:gridCol w="1543050">
                  <a:extLst>
                    <a:ext uri="{9D8B030D-6E8A-4147-A177-3AD203B41FA5}">
                      <a16:colId xmlns:a16="http://schemas.microsoft.com/office/drawing/2014/main" val="1945889030"/>
                    </a:ext>
                  </a:extLst>
                </a:gridCol>
                <a:gridCol w="1543050">
                  <a:extLst>
                    <a:ext uri="{9D8B030D-6E8A-4147-A177-3AD203B41FA5}">
                      <a16:colId xmlns:a16="http://schemas.microsoft.com/office/drawing/2014/main" val="3116422748"/>
                    </a:ext>
                  </a:extLst>
                </a:gridCol>
                <a:gridCol w="1543050">
                  <a:extLst>
                    <a:ext uri="{9D8B030D-6E8A-4147-A177-3AD203B41FA5}">
                      <a16:colId xmlns:a16="http://schemas.microsoft.com/office/drawing/2014/main" val="3684352747"/>
                    </a:ext>
                  </a:extLst>
                </a:gridCol>
                <a:gridCol w="1543050">
                  <a:extLst>
                    <a:ext uri="{9D8B030D-6E8A-4147-A177-3AD203B41FA5}">
                      <a16:colId xmlns:a16="http://schemas.microsoft.com/office/drawing/2014/main" val="692363984"/>
                    </a:ext>
                  </a:extLst>
                </a:gridCol>
              </a:tblGrid>
              <a:tr h="1320740">
                <a:tc>
                  <a:txBody>
                    <a:bodyPr/>
                    <a:lstStyle/>
                    <a:p>
                      <a:pPr algn="ctr"/>
                      <a:r>
                        <a:rPr lang="en-US" dirty="0" smtClean="0"/>
                        <a:t>Park</a:t>
                      </a:r>
                      <a:endParaRPr lang="en-US" dirty="0"/>
                    </a:p>
                  </a:txBody>
                  <a:tcPr/>
                </a:tc>
                <a:tc>
                  <a:txBody>
                    <a:bodyPr/>
                    <a:lstStyle/>
                    <a:p>
                      <a:pPr algn="ctr"/>
                      <a:r>
                        <a:rPr lang="en-US" dirty="0" smtClean="0"/>
                        <a:t>Original Contract </a:t>
                      </a:r>
                      <a:endParaRPr lang="en-US" dirty="0"/>
                    </a:p>
                  </a:txBody>
                  <a:tcPr/>
                </a:tc>
                <a:tc>
                  <a:txBody>
                    <a:bodyPr/>
                    <a:lstStyle/>
                    <a:p>
                      <a:pPr algn="ctr"/>
                      <a:r>
                        <a:rPr lang="en-US" dirty="0" smtClean="0"/>
                        <a:t>Actual Acres to Mow</a:t>
                      </a:r>
                    </a:p>
                    <a:p>
                      <a:pPr algn="ctr"/>
                      <a:endParaRPr lang="en-US" dirty="0"/>
                    </a:p>
                  </a:txBody>
                  <a:tcPr/>
                </a:tc>
                <a:tc>
                  <a:txBody>
                    <a:bodyPr/>
                    <a:lstStyle/>
                    <a:p>
                      <a:pPr algn="ctr"/>
                      <a:r>
                        <a:rPr lang="en-US" dirty="0" smtClean="0"/>
                        <a:t>Difference</a:t>
                      </a:r>
                      <a:r>
                        <a:rPr lang="en-US" baseline="0" dirty="0" smtClean="0"/>
                        <a:t> </a:t>
                      </a:r>
                      <a:endParaRPr lang="en-US" dirty="0"/>
                    </a:p>
                  </a:txBody>
                  <a:tcPr/>
                </a:tc>
                <a:extLst>
                  <a:ext uri="{0D108BD9-81ED-4DB2-BD59-A6C34878D82A}">
                    <a16:rowId xmlns:a16="http://schemas.microsoft.com/office/drawing/2014/main" val="1327093834"/>
                  </a:ext>
                </a:extLst>
              </a:tr>
              <a:tr h="777741">
                <a:tc>
                  <a:txBody>
                    <a:bodyPr/>
                    <a:lstStyle/>
                    <a:p>
                      <a:pPr algn="ctr"/>
                      <a:r>
                        <a:rPr lang="en-US" dirty="0" smtClean="0"/>
                        <a:t>Lakes </a:t>
                      </a:r>
                      <a:endParaRPr lang="en-US" dirty="0"/>
                    </a:p>
                  </a:txBody>
                  <a:tcPr/>
                </a:tc>
                <a:tc>
                  <a:txBody>
                    <a:bodyPr/>
                    <a:lstStyle/>
                    <a:p>
                      <a:pPr algn="ctr"/>
                      <a:r>
                        <a:rPr lang="en-US" dirty="0" smtClean="0"/>
                        <a:t>35</a:t>
                      </a:r>
                      <a:endParaRPr lang="en-US" dirty="0"/>
                    </a:p>
                  </a:txBody>
                  <a:tcPr/>
                </a:tc>
                <a:tc>
                  <a:txBody>
                    <a:bodyPr/>
                    <a:lstStyle/>
                    <a:p>
                      <a:pPr algn="ctr"/>
                      <a:r>
                        <a:rPr lang="en-US" dirty="0" smtClean="0"/>
                        <a:t>25.60</a:t>
                      </a:r>
                      <a:endParaRPr lang="en-US" dirty="0"/>
                    </a:p>
                  </a:txBody>
                  <a:tcPr/>
                </a:tc>
                <a:tc>
                  <a:txBody>
                    <a:bodyPr/>
                    <a:lstStyle/>
                    <a:p>
                      <a:pPr algn="ctr"/>
                      <a:r>
                        <a:rPr lang="en-US" dirty="0" smtClean="0"/>
                        <a:t>9.40</a:t>
                      </a:r>
                      <a:endParaRPr lang="en-US" dirty="0"/>
                    </a:p>
                  </a:txBody>
                  <a:tcPr/>
                </a:tc>
                <a:extLst>
                  <a:ext uri="{0D108BD9-81ED-4DB2-BD59-A6C34878D82A}">
                    <a16:rowId xmlns:a16="http://schemas.microsoft.com/office/drawing/2014/main" val="696033374"/>
                  </a:ext>
                </a:extLst>
              </a:tr>
              <a:tr h="1009978">
                <a:tc>
                  <a:txBody>
                    <a:bodyPr/>
                    <a:lstStyle/>
                    <a:p>
                      <a:pPr algn="ctr"/>
                      <a:r>
                        <a:rPr lang="en-US" dirty="0" smtClean="0"/>
                        <a:t>Three Oaks Park</a:t>
                      </a:r>
                    </a:p>
                    <a:p>
                      <a:pPr algn="ctr"/>
                      <a:endParaRPr lang="en-US" dirty="0"/>
                    </a:p>
                  </a:txBody>
                  <a:tcPr/>
                </a:tc>
                <a:tc>
                  <a:txBody>
                    <a:bodyPr/>
                    <a:lstStyle/>
                    <a:p>
                      <a:pPr algn="ctr"/>
                      <a:r>
                        <a:rPr lang="en-US" dirty="0" smtClean="0"/>
                        <a:t>20</a:t>
                      </a:r>
                      <a:endParaRPr lang="en-US" dirty="0"/>
                    </a:p>
                  </a:txBody>
                  <a:tcPr/>
                </a:tc>
                <a:tc>
                  <a:txBody>
                    <a:bodyPr/>
                    <a:lstStyle/>
                    <a:p>
                      <a:pPr algn="ctr"/>
                      <a:r>
                        <a:rPr lang="en-US" dirty="0" smtClean="0"/>
                        <a:t>16.09</a:t>
                      </a:r>
                      <a:endParaRPr lang="en-US" dirty="0"/>
                    </a:p>
                  </a:txBody>
                  <a:tcPr/>
                </a:tc>
                <a:tc>
                  <a:txBody>
                    <a:bodyPr/>
                    <a:lstStyle/>
                    <a:p>
                      <a:pPr algn="ctr"/>
                      <a:r>
                        <a:rPr lang="en-US" dirty="0" smtClean="0"/>
                        <a:t>3.91</a:t>
                      </a:r>
                      <a:endParaRPr lang="en-US" dirty="0"/>
                    </a:p>
                  </a:txBody>
                  <a:tcPr/>
                </a:tc>
                <a:extLst>
                  <a:ext uri="{0D108BD9-81ED-4DB2-BD59-A6C34878D82A}">
                    <a16:rowId xmlns:a16="http://schemas.microsoft.com/office/drawing/2014/main" val="2295631321"/>
                  </a:ext>
                </a:extLst>
              </a:tr>
              <a:tr h="777741">
                <a:tc>
                  <a:txBody>
                    <a:bodyPr/>
                    <a:lstStyle/>
                    <a:p>
                      <a:pPr algn="ctr"/>
                      <a:r>
                        <a:rPr lang="en-US" dirty="0" smtClean="0"/>
                        <a:t>Estero Park </a:t>
                      </a:r>
                    </a:p>
                    <a:p>
                      <a:pPr algn="ctr"/>
                      <a:endParaRPr lang="en-US" dirty="0"/>
                    </a:p>
                  </a:txBody>
                  <a:tcPr/>
                </a:tc>
                <a:tc>
                  <a:txBody>
                    <a:bodyPr/>
                    <a:lstStyle/>
                    <a:p>
                      <a:pPr algn="ctr"/>
                      <a:r>
                        <a:rPr lang="en-US" dirty="0" smtClean="0"/>
                        <a:t>20</a:t>
                      </a:r>
                      <a:endParaRPr lang="en-US" dirty="0"/>
                    </a:p>
                  </a:txBody>
                  <a:tcPr/>
                </a:tc>
                <a:tc>
                  <a:txBody>
                    <a:bodyPr/>
                    <a:lstStyle/>
                    <a:p>
                      <a:pPr algn="ctr"/>
                      <a:r>
                        <a:rPr lang="en-US" dirty="0" smtClean="0"/>
                        <a:t>21.63</a:t>
                      </a:r>
                      <a:endParaRPr lang="en-US" dirty="0"/>
                    </a:p>
                  </a:txBody>
                  <a:tcPr/>
                </a:tc>
                <a:tc>
                  <a:txBody>
                    <a:bodyPr/>
                    <a:lstStyle/>
                    <a:p>
                      <a:pPr algn="ctr"/>
                      <a:r>
                        <a:rPr lang="en-US" dirty="0" smtClean="0"/>
                        <a:t>-1.63</a:t>
                      </a:r>
                      <a:endParaRPr lang="en-US" dirty="0"/>
                    </a:p>
                  </a:txBody>
                  <a:tcPr/>
                </a:tc>
                <a:extLst>
                  <a:ext uri="{0D108BD9-81ED-4DB2-BD59-A6C34878D82A}">
                    <a16:rowId xmlns:a16="http://schemas.microsoft.com/office/drawing/2014/main" val="3141073856"/>
                  </a:ext>
                </a:extLst>
              </a:tr>
            </a:tbl>
          </a:graphicData>
        </a:graphic>
      </p:graphicFrame>
    </p:spTree>
    <p:extLst>
      <p:ext uri="{BB962C8B-B14F-4D97-AF65-F5344CB8AC3E}">
        <p14:creationId xmlns:p14="http://schemas.microsoft.com/office/powerpoint/2010/main" val="39771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accent1">
                    <a:lumMod val="40000"/>
                    <a:lumOff val="60000"/>
                  </a:schemeClr>
                </a:solidFill>
              </a:rPr>
              <a:t>Data Results 	</a:t>
            </a:r>
            <a:endParaRPr lang="en-US" sz="6000" dirty="0">
              <a:solidFill>
                <a:schemeClr val="accent1">
                  <a:lumMod val="40000"/>
                  <a:lumOff val="60000"/>
                </a:schemeClr>
              </a:solidFill>
            </a:endParaRPr>
          </a:p>
        </p:txBody>
      </p:sp>
      <p:sp>
        <p:nvSpPr>
          <p:cNvPr id="3" name="Rectangle 2"/>
          <p:cNvSpPr/>
          <p:nvPr/>
        </p:nvSpPr>
        <p:spPr>
          <a:xfrm>
            <a:off x="1141412" y="4038600"/>
            <a:ext cx="10143597" cy="1354217"/>
          </a:xfrm>
          <a:prstGeom prst="rect">
            <a:avLst/>
          </a:prstGeom>
          <a:noFill/>
        </p:spPr>
        <p:txBody>
          <a:bodyPr wrap="squar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Saved $45,600 annually </a:t>
            </a:r>
          </a:p>
          <a:p>
            <a:pPr algn="ct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Even with adding 9 additional sites.</a:t>
            </a:r>
            <a:endPar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ectangle 3"/>
          <p:cNvSpPr/>
          <p:nvPr/>
        </p:nvSpPr>
        <p:spPr>
          <a:xfrm>
            <a:off x="1141412" y="2590800"/>
            <a:ext cx="10223953"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Over paid for more than 100 Acres </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48021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9012" y="304800"/>
            <a:ext cx="4062942" cy="1295400"/>
          </a:xfrm>
        </p:spPr>
        <p:txBody>
          <a:bodyPr>
            <a:noAutofit/>
          </a:bodyPr>
          <a:lstStyle/>
          <a:p>
            <a:pPr algn="ctr"/>
            <a:r>
              <a:rPr lang="en-US" sz="4400" dirty="0" smtClean="0"/>
              <a:t>Benefits of using ESRI</a:t>
            </a:r>
            <a:endParaRPr lang="en-US" sz="4400" dirty="0"/>
          </a:p>
        </p:txBody>
      </p:sp>
      <p:sp>
        <p:nvSpPr>
          <p:cNvPr id="5" name="Text Placeholder 4"/>
          <p:cNvSpPr>
            <a:spLocks noGrp="1"/>
          </p:cNvSpPr>
          <p:nvPr>
            <p:ph type="body" sz="half" idx="2"/>
          </p:nvPr>
        </p:nvSpPr>
        <p:spPr>
          <a:xfrm>
            <a:off x="911542" y="1676401"/>
            <a:ext cx="4140412" cy="4807768"/>
          </a:xfrm>
        </p:spPr>
        <p:txBody>
          <a:bodyPr>
            <a:normAutofit/>
          </a:bodyPr>
          <a:lstStyle/>
          <a:p>
            <a:pPr marL="342900" indent="-342900">
              <a:buFont typeface="Arial" panose="020B0604020202020204" pitchFamily="34" charset="0"/>
              <a:buChar char="•"/>
            </a:pPr>
            <a:r>
              <a:rPr lang="en-US" sz="2400" dirty="0" smtClean="0"/>
              <a:t>Minimal time to set up – no coding </a:t>
            </a:r>
          </a:p>
          <a:p>
            <a:endParaRPr lang="en-US" sz="2400" dirty="0" smtClean="0"/>
          </a:p>
          <a:p>
            <a:pPr marL="342900" indent="-342900">
              <a:buFont typeface="Arial" panose="020B0604020202020204" pitchFamily="34" charset="0"/>
              <a:buChar char="•"/>
            </a:pPr>
            <a:r>
              <a:rPr lang="en-US" sz="2400" dirty="0" smtClean="0"/>
              <a:t>Staff with no GIS Experience </a:t>
            </a:r>
            <a:r>
              <a:rPr lang="en-US" sz="2400" u="sng" dirty="0" smtClean="0"/>
              <a:t>created the data</a:t>
            </a:r>
            <a:r>
              <a:rPr lang="en-US" sz="2400" dirty="0" smtClean="0"/>
              <a:t>,  without the middle man (me) </a:t>
            </a:r>
          </a:p>
          <a:p>
            <a:endParaRPr lang="en-US" sz="2400" dirty="0"/>
          </a:p>
          <a:p>
            <a:pPr marL="342900" indent="-342900">
              <a:buFont typeface="Arial" panose="020B0604020202020204" pitchFamily="34" charset="0"/>
              <a:buChar char="•"/>
            </a:pPr>
            <a:r>
              <a:rPr lang="en-US" sz="2400" dirty="0" smtClean="0"/>
              <a:t>Game changer </a:t>
            </a:r>
          </a:p>
          <a:p>
            <a:endParaRPr lang="en-US" dirty="0"/>
          </a:p>
          <a:p>
            <a:endParaRPr lang="en-US" dirty="0"/>
          </a:p>
        </p:txBody>
      </p:sp>
      <p:pic>
        <p:nvPicPr>
          <p:cNvPr id="2"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rcRect l="9102" r="9102"/>
          <a:stretch>
            <a:fillRect/>
          </a:stretch>
        </p:blipFill>
        <p:spPr>
          <a:xfrm>
            <a:off x="5180012" y="538605"/>
            <a:ext cx="6484382" cy="5945564"/>
          </a:xfrm>
        </p:spPr>
      </p:pic>
    </p:spTree>
    <p:extLst>
      <p:ext uri="{BB962C8B-B14F-4D97-AF65-F5344CB8AC3E}">
        <p14:creationId xmlns:p14="http://schemas.microsoft.com/office/powerpoint/2010/main" val="348033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800" dirty="0"/>
              <a:t>The Problem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765" y="2057400"/>
            <a:ext cx="7132735" cy="3048000"/>
          </a:xfrm>
        </p:spPr>
      </p:pic>
    </p:spTree>
    <p:extLst>
      <p:ext uri="{BB962C8B-B14F-4D97-AF65-F5344CB8AC3E}">
        <p14:creationId xmlns:p14="http://schemas.microsoft.com/office/powerpoint/2010/main" val="199384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2812" y="-276198"/>
            <a:ext cx="10338981" cy="1204402"/>
          </a:xfrm>
        </p:spPr>
        <p:txBody>
          <a:bodyPr>
            <a:normAutofit/>
          </a:bodyPr>
          <a:lstStyle/>
          <a:p>
            <a:r>
              <a:rPr lang="en-US" sz="5400" dirty="0" smtClean="0"/>
              <a:t>The Problem </a:t>
            </a:r>
            <a:endParaRPr lang="en-US" sz="5400" dirty="0"/>
          </a:p>
        </p:txBody>
      </p:sp>
      <p:sp>
        <p:nvSpPr>
          <p:cNvPr id="14" name="Content Placeholder 13"/>
          <p:cNvSpPr>
            <a:spLocks noGrp="1"/>
          </p:cNvSpPr>
          <p:nvPr>
            <p:ph idx="1"/>
          </p:nvPr>
        </p:nvSpPr>
        <p:spPr>
          <a:xfrm>
            <a:off x="1073133" y="928204"/>
            <a:ext cx="4037329" cy="4462272"/>
          </a:xfrm>
        </p:spPr>
        <p:txBody>
          <a:bodyPr>
            <a:noAutofit/>
          </a:bodyPr>
          <a:lstStyle/>
          <a:p>
            <a:pPr marL="0" indent="0">
              <a:buNone/>
            </a:pPr>
            <a:r>
              <a:rPr lang="en-US" sz="1600" dirty="0"/>
              <a:t>Hi Shellie,</a:t>
            </a:r>
          </a:p>
          <a:p>
            <a:pPr marL="0" indent="0">
              <a:buNone/>
            </a:pPr>
            <a:endParaRPr lang="en-US" sz="1600" dirty="0"/>
          </a:p>
          <a:p>
            <a:pPr marL="0" indent="0">
              <a:buNone/>
            </a:pPr>
            <a:r>
              <a:rPr lang="en-US" sz="1600" dirty="0"/>
              <a:t>I’ve been working on the park mowing contract and could use your help to check some of the acreages of some of our sites. On the attached list of parks the sites highlighted need to be checked while some are new and don’t have any acres listed at all. </a:t>
            </a:r>
          </a:p>
          <a:p>
            <a:pPr marL="0" indent="0">
              <a:buNone/>
            </a:pPr>
            <a:endParaRPr lang="en-US" sz="1600" dirty="0"/>
          </a:p>
          <a:p>
            <a:pPr marL="0" indent="0">
              <a:buNone/>
            </a:pPr>
            <a:r>
              <a:rPr lang="en-US" sz="1600" dirty="0"/>
              <a:t>I can definitely work with you on this if that would make it easier since I know most of the facilities. I’m trying to get mowing acreages that are realistic for bidding, no athletic fields are to be included they’re all mowed by park staff. </a:t>
            </a:r>
          </a:p>
          <a:p>
            <a:pPr marL="0" indent="0">
              <a:buNone/>
            </a:pPr>
            <a:endParaRPr lang="en-US" sz="1600" dirty="0"/>
          </a:p>
          <a:p>
            <a:pPr marL="0" indent="0">
              <a:buNone/>
            </a:pPr>
            <a:r>
              <a:rPr lang="en-US" sz="1600" dirty="0"/>
              <a:t>Thanks for any help you can provide,</a:t>
            </a:r>
          </a:p>
          <a:p>
            <a:pPr marL="0" indent="0">
              <a:buNone/>
            </a:pPr>
            <a:r>
              <a:rPr lang="en-US" sz="1600" dirty="0"/>
              <a:t>Bob</a:t>
            </a:r>
          </a:p>
        </p:txBody>
      </p:sp>
      <p:graphicFrame>
        <p:nvGraphicFramePr>
          <p:cNvPr id="5" name="Table 4"/>
          <p:cNvGraphicFramePr>
            <a:graphicFrameLocks noGrp="1"/>
          </p:cNvGraphicFramePr>
          <p:nvPr>
            <p:extLst>
              <p:ext uri="{D42A27DB-BD31-4B8C-83A1-F6EECF244321}">
                <p14:modId xmlns:p14="http://schemas.microsoft.com/office/powerpoint/2010/main" val="1913475086"/>
              </p:ext>
            </p:extLst>
          </p:nvPr>
        </p:nvGraphicFramePr>
        <p:xfrm>
          <a:off x="5256212" y="304982"/>
          <a:ext cx="6501342" cy="6436723"/>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592575010"/>
                    </a:ext>
                  </a:extLst>
                </a:gridCol>
                <a:gridCol w="1819628">
                  <a:extLst>
                    <a:ext uri="{9D8B030D-6E8A-4147-A177-3AD203B41FA5}">
                      <a16:colId xmlns:a16="http://schemas.microsoft.com/office/drawing/2014/main" val="1044333647"/>
                    </a:ext>
                  </a:extLst>
                </a:gridCol>
                <a:gridCol w="2167114">
                  <a:extLst>
                    <a:ext uri="{9D8B030D-6E8A-4147-A177-3AD203B41FA5}">
                      <a16:colId xmlns:a16="http://schemas.microsoft.com/office/drawing/2014/main" val="2483832860"/>
                    </a:ext>
                  </a:extLst>
                </a:gridCol>
              </a:tblGrid>
              <a:tr h="636814">
                <a:tc>
                  <a:txBody>
                    <a:bodyPr/>
                    <a:lstStyle/>
                    <a:p>
                      <a:r>
                        <a:rPr lang="en-US" sz="2000" dirty="0" smtClean="0"/>
                        <a:t>East District</a:t>
                      </a:r>
                    </a:p>
                    <a:p>
                      <a:endParaRPr lang="en-US" sz="2000" dirty="0"/>
                    </a:p>
                  </a:txBody>
                  <a:tcPr/>
                </a:tc>
                <a:tc>
                  <a:txBody>
                    <a:bodyPr/>
                    <a:lstStyle/>
                    <a:p>
                      <a:r>
                        <a:rPr lang="en-US" sz="1600" dirty="0" smtClean="0"/>
                        <a:t>Est.</a:t>
                      </a:r>
                      <a:r>
                        <a:rPr lang="en-US" sz="1600" baseline="0" dirty="0" smtClean="0"/>
                        <a:t> </a:t>
                      </a:r>
                      <a:r>
                        <a:rPr lang="en-US" sz="1600" dirty="0" smtClean="0"/>
                        <a:t>Acres</a:t>
                      </a:r>
                    </a:p>
                    <a:p>
                      <a:endParaRPr lang="en-US" sz="1600" dirty="0"/>
                    </a:p>
                  </a:txBody>
                  <a:tcPr/>
                </a:tc>
                <a:tc>
                  <a:txBody>
                    <a:bodyPr/>
                    <a:lstStyle/>
                    <a:p>
                      <a:r>
                        <a:rPr lang="en-US" sz="1600" dirty="0" smtClean="0"/>
                        <a:t>Note</a:t>
                      </a:r>
                      <a:endParaRPr lang="en-US" sz="1600" dirty="0"/>
                    </a:p>
                  </a:txBody>
                  <a:tcPr/>
                </a:tc>
                <a:extLst>
                  <a:ext uri="{0D108BD9-81ED-4DB2-BD59-A6C34878D82A}">
                    <a16:rowId xmlns:a16="http://schemas.microsoft.com/office/drawing/2014/main" val="322831288"/>
                  </a:ext>
                </a:extLst>
              </a:tr>
              <a:tr h="636814">
                <a:tc>
                  <a:txBody>
                    <a:bodyPr/>
                    <a:lstStyle/>
                    <a:p>
                      <a:r>
                        <a:rPr lang="en-US" sz="2000" dirty="0" smtClean="0"/>
                        <a:t>Alva Boat Ramp</a:t>
                      </a:r>
                    </a:p>
                    <a:p>
                      <a:endParaRPr lang="en-US" sz="2000" dirty="0"/>
                    </a:p>
                  </a:txBody>
                  <a:tcPr/>
                </a:tc>
                <a:tc>
                  <a:txBody>
                    <a:bodyPr/>
                    <a:lstStyle/>
                    <a:p>
                      <a:r>
                        <a:rPr lang="en-US" sz="1600" dirty="0" smtClean="0"/>
                        <a:t>1</a:t>
                      </a:r>
                      <a:endParaRPr lang="en-US" sz="1600" dirty="0"/>
                    </a:p>
                  </a:txBody>
                  <a:tcPr/>
                </a:tc>
                <a:tc>
                  <a:txBody>
                    <a:bodyPr/>
                    <a:lstStyle/>
                    <a:p>
                      <a:endParaRPr lang="en-US" sz="1600" dirty="0"/>
                    </a:p>
                  </a:txBody>
                  <a:tcPr/>
                </a:tc>
                <a:extLst>
                  <a:ext uri="{0D108BD9-81ED-4DB2-BD59-A6C34878D82A}">
                    <a16:rowId xmlns:a16="http://schemas.microsoft.com/office/drawing/2014/main" val="934960185"/>
                  </a:ext>
                </a:extLst>
              </a:tr>
              <a:tr h="636814">
                <a:tc>
                  <a:txBody>
                    <a:bodyPr/>
                    <a:lstStyle/>
                    <a:p>
                      <a:r>
                        <a:rPr lang="en-US" sz="2000" dirty="0" smtClean="0"/>
                        <a:t>Alva Wayside Park</a:t>
                      </a:r>
                    </a:p>
                    <a:p>
                      <a:endParaRPr lang="en-US" sz="2000" dirty="0"/>
                    </a:p>
                  </a:txBody>
                  <a:tcPr/>
                </a:tc>
                <a:tc>
                  <a:txBody>
                    <a:bodyPr/>
                    <a:lstStyle/>
                    <a:p>
                      <a:r>
                        <a:rPr lang="en-US" sz="1600" dirty="0" smtClean="0"/>
                        <a:t>2</a:t>
                      </a:r>
                      <a:endParaRPr lang="en-US" sz="1600" dirty="0"/>
                    </a:p>
                  </a:txBody>
                  <a:tcPr/>
                </a:tc>
                <a:tc>
                  <a:txBody>
                    <a:bodyPr/>
                    <a:lstStyle/>
                    <a:p>
                      <a:endParaRPr lang="en-US" sz="1600" dirty="0"/>
                    </a:p>
                  </a:txBody>
                  <a:tcPr/>
                </a:tc>
                <a:extLst>
                  <a:ext uri="{0D108BD9-81ED-4DB2-BD59-A6C34878D82A}">
                    <a16:rowId xmlns:a16="http://schemas.microsoft.com/office/drawing/2014/main" val="147837084"/>
                  </a:ext>
                </a:extLst>
              </a:tr>
              <a:tr h="919843">
                <a:tc>
                  <a:txBody>
                    <a:bodyPr/>
                    <a:lstStyle/>
                    <a:p>
                      <a:r>
                        <a:rPr lang="en-US" sz="2000" dirty="0" smtClean="0"/>
                        <a:t>Buckingham Center</a:t>
                      </a:r>
                    </a:p>
                    <a:p>
                      <a:endParaRPr lang="en-US" sz="2000" dirty="0"/>
                    </a:p>
                  </a:txBody>
                  <a:tcPr/>
                </a:tc>
                <a:tc>
                  <a:txBody>
                    <a:bodyPr/>
                    <a:lstStyle/>
                    <a:p>
                      <a:r>
                        <a:rPr lang="en-US" sz="1600" dirty="0" smtClean="0"/>
                        <a:t>1</a:t>
                      </a:r>
                      <a:endParaRPr lang="en-US" sz="1600" dirty="0"/>
                    </a:p>
                  </a:txBody>
                  <a:tcPr/>
                </a:tc>
                <a:tc>
                  <a:txBody>
                    <a:bodyPr/>
                    <a:lstStyle/>
                    <a:p>
                      <a:endParaRPr lang="en-US" sz="1600" dirty="0"/>
                    </a:p>
                  </a:txBody>
                  <a:tcPr/>
                </a:tc>
                <a:extLst>
                  <a:ext uri="{0D108BD9-81ED-4DB2-BD59-A6C34878D82A}">
                    <a16:rowId xmlns:a16="http://schemas.microsoft.com/office/drawing/2014/main" val="3696116544"/>
                  </a:ext>
                </a:extLst>
              </a:tr>
              <a:tr h="636814">
                <a:tc>
                  <a:txBody>
                    <a:bodyPr/>
                    <a:lstStyle/>
                    <a:p>
                      <a:r>
                        <a:rPr lang="en-US" sz="2000" dirty="0" smtClean="0"/>
                        <a:t>Buckingham Park</a:t>
                      </a:r>
                    </a:p>
                    <a:p>
                      <a:endParaRPr lang="en-US" sz="2000" dirty="0"/>
                    </a:p>
                  </a:txBody>
                  <a:tcPr/>
                </a:tc>
                <a:tc>
                  <a:txBody>
                    <a:bodyPr/>
                    <a:lstStyle/>
                    <a:p>
                      <a:r>
                        <a:rPr lang="en-US" sz="1600" dirty="0" smtClean="0"/>
                        <a:t>10</a:t>
                      </a:r>
                      <a:endParaRPr lang="en-US" sz="1600" dirty="0"/>
                    </a:p>
                  </a:txBody>
                  <a:tcPr/>
                </a:tc>
                <a:tc>
                  <a:txBody>
                    <a:bodyPr/>
                    <a:lstStyle/>
                    <a:p>
                      <a:endParaRPr lang="en-US" sz="1600" dirty="0"/>
                    </a:p>
                  </a:txBody>
                  <a:tcPr/>
                </a:tc>
                <a:extLst>
                  <a:ext uri="{0D108BD9-81ED-4DB2-BD59-A6C34878D82A}">
                    <a16:rowId xmlns:a16="http://schemas.microsoft.com/office/drawing/2014/main" val="1804299451"/>
                  </a:ext>
                </a:extLst>
              </a:tr>
              <a:tr h="636814">
                <a:tc>
                  <a:txBody>
                    <a:bodyPr/>
                    <a:lstStyle/>
                    <a:p>
                      <a:r>
                        <a:rPr lang="en-US" sz="2000" dirty="0" smtClean="0"/>
                        <a:t>Charleston Park</a:t>
                      </a:r>
                    </a:p>
                    <a:p>
                      <a:endParaRPr lang="en-US" sz="2000" dirty="0"/>
                    </a:p>
                  </a:txBody>
                  <a:tcPr/>
                </a:tc>
                <a:tc>
                  <a:txBody>
                    <a:bodyPr/>
                    <a:lstStyle/>
                    <a:p>
                      <a:r>
                        <a:rPr lang="en-US" sz="1600" dirty="0" smtClean="0"/>
                        <a:t>2</a:t>
                      </a:r>
                      <a:endParaRPr lang="en-US" sz="1600" dirty="0"/>
                    </a:p>
                  </a:txBody>
                  <a:tcPr/>
                </a:tc>
                <a:tc>
                  <a:txBody>
                    <a:bodyPr/>
                    <a:lstStyle/>
                    <a:p>
                      <a:endParaRPr lang="en-US" sz="1600" dirty="0"/>
                    </a:p>
                  </a:txBody>
                  <a:tcPr/>
                </a:tc>
                <a:extLst>
                  <a:ext uri="{0D108BD9-81ED-4DB2-BD59-A6C34878D82A}">
                    <a16:rowId xmlns:a16="http://schemas.microsoft.com/office/drawing/2014/main" val="2825227936"/>
                  </a:ext>
                </a:extLst>
              </a:tr>
              <a:tr h="919843">
                <a:tc>
                  <a:txBody>
                    <a:bodyPr/>
                    <a:lstStyle/>
                    <a:p>
                      <a:r>
                        <a:rPr lang="en-US" sz="2000" dirty="0" smtClean="0"/>
                        <a:t>Ft Myers Shores Nature Trail</a:t>
                      </a:r>
                    </a:p>
                    <a:p>
                      <a:endParaRPr lang="en-US" sz="2000" dirty="0"/>
                    </a:p>
                  </a:txBody>
                  <a:tcPr/>
                </a:tc>
                <a:tc>
                  <a:txBody>
                    <a:bodyPr/>
                    <a:lstStyle/>
                    <a:p>
                      <a:r>
                        <a:rPr lang="en-US" sz="1600" dirty="0" smtClean="0"/>
                        <a:t>1</a:t>
                      </a:r>
                      <a:endParaRPr lang="en-US" sz="1600" dirty="0"/>
                    </a:p>
                  </a:txBody>
                  <a:tcPr/>
                </a:tc>
                <a:tc>
                  <a:txBody>
                    <a:bodyPr/>
                    <a:lstStyle/>
                    <a:p>
                      <a:endParaRPr lang="en-US" sz="1600" dirty="0"/>
                    </a:p>
                  </a:txBody>
                  <a:tcPr/>
                </a:tc>
                <a:extLst>
                  <a:ext uri="{0D108BD9-81ED-4DB2-BD59-A6C34878D82A}">
                    <a16:rowId xmlns:a16="http://schemas.microsoft.com/office/drawing/2014/main" val="147022345"/>
                  </a:ext>
                </a:extLst>
              </a:tr>
              <a:tr h="919843">
                <a:tc>
                  <a:txBody>
                    <a:bodyPr/>
                    <a:lstStyle/>
                    <a:p>
                      <a:r>
                        <a:rPr lang="en-US" sz="2000" dirty="0" smtClean="0"/>
                        <a:t>Lehigh Middle School Soccer </a:t>
                      </a:r>
                    </a:p>
                    <a:p>
                      <a:endParaRPr lang="en-US" sz="2000" dirty="0"/>
                    </a:p>
                  </a:txBody>
                  <a:tcPr/>
                </a:tc>
                <a:tc>
                  <a:txBody>
                    <a:bodyPr/>
                    <a:lstStyle/>
                    <a:p>
                      <a:endParaRPr lang="en-US" sz="1600" dirty="0"/>
                    </a:p>
                  </a:txBody>
                  <a:tcPr/>
                </a:tc>
                <a:tc>
                  <a:txBody>
                    <a:bodyPr/>
                    <a:lstStyle/>
                    <a:p>
                      <a:r>
                        <a:rPr lang="en-US" sz="1600" dirty="0" smtClean="0"/>
                        <a:t>Outside of Soccer fields</a:t>
                      </a:r>
                    </a:p>
                    <a:p>
                      <a:endParaRPr lang="en-US" sz="1600" dirty="0"/>
                    </a:p>
                  </a:txBody>
                  <a:tcPr/>
                </a:tc>
                <a:extLst>
                  <a:ext uri="{0D108BD9-81ED-4DB2-BD59-A6C34878D82A}">
                    <a16:rowId xmlns:a16="http://schemas.microsoft.com/office/drawing/2014/main" val="3376066583"/>
                  </a:ext>
                </a:extLst>
              </a:tr>
            </a:tbl>
          </a:graphicData>
        </a:graphic>
      </p:graphicFrame>
      <p:sp>
        <p:nvSpPr>
          <p:cNvPr id="6" name="Rectangle 5"/>
          <p:cNvSpPr/>
          <p:nvPr/>
        </p:nvSpPr>
        <p:spPr>
          <a:xfrm flipV="1">
            <a:off x="3048000" y="3475167"/>
            <a:ext cx="2055812" cy="182433"/>
          </a:xfrm>
          <a:prstGeom prst="rect">
            <a:avLst/>
          </a:prstGeom>
        </p:spPr>
        <p:txBody>
          <a:bodyPr wrap="square">
            <a:spAutoFit/>
          </a:bodyPr>
          <a:lstStyle/>
          <a:p>
            <a:endParaRPr lang="en-US" dirty="0"/>
          </a:p>
        </p:txBody>
      </p:sp>
    </p:spTree>
    <p:extLst>
      <p:ext uri="{BB962C8B-B14F-4D97-AF65-F5344CB8AC3E}">
        <p14:creationId xmlns:p14="http://schemas.microsoft.com/office/powerpoint/2010/main" val="352911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0812" y="76200"/>
            <a:ext cx="6260099" cy="4688025"/>
          </a:xfrm>
          <a:prstGeom prst="rect">
            <a:avLst/>
          </a:prstGeom>
        </p:spPr>
      </p:pic>
      <p:pic>
        <p:nvPicPr>
          <p:cNvPr id="4" name="Picture 3"/>
          <p:cNvPicPr>
            <a:picLocks noChangeAspect="1"/>
          </p:cNvPicPr>
          <p:nvPr/>
        </p:nvPicPr>
        <p:blipFill rotWithShape="1">
          <a:blip r:embed="rId3"/>
          <a:srcRect l="5900" t="12097" r="23913" b="12903"/>
          <a:stretch/>
        </p:blipFill>
        <p:spPr>
          <a:xfrm>
            <a:off x="5408612" y="1371600"/>
            <a:ext cx="6181115" cy="5087112"/>
          </a:xfrm>
          <a:prstGeom prst="rect">
            <a:avLst/>
          </a:prstGeom>
        </p:spPr>
      </p:pic>
    </p:spTree>
    <p:extLst>
      <p:ext uri="{BB962C8B-B14F-4D97-AF65-F5344CB8AC3E}">
        <p14:creationId xmlns:p14="http://schemas.microsoft.com/office/powerpoint/2010/main" val="353993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The Solution</a:t>
            </a:r>
            <a:endParaRPr lang="en-US" sz="5400" dirty="0"/>
          </a:p>
        </p:txBody>
      </p:sp>
      <p:sp>
        <p:nvSpPr>
          <p:cNvPr id="3" name="Content Placeholder 2"/>
          <p:cNvSpPr>
            <a:spLocks noGrp="1"/>
          </p:cNvSpPr>
          <p:nvPr>
            <p:ph sz="half" idx="1"/>
          </p:nvPr>
        </p:nvSpPr>
        <p:spPr/>
        <p:txBody>
          <a:bodyPr>
            <a:normAutofit fontScale="92500" lnSpcReduction="10000"/>
          </a:bodyPr>
          <a:lstStyle/>
          <a:p>
            <a:r>
              <a:rPr lang="en-US" dirty="0" smtClean="0"/>
              <a:t>Identify Parks that require Contract Mowing</a:t>
            </a:r>
          </a:p>
          <a:p>
            <a:endParaRPr lang="en-US" dirty="0"/>
          </a:p>
          <a:p>
            <a:r>
              <a:rPr lang="en-US" dirty="0" smtClean="0"/>
              <a:t>Make </a:t>
            </a:r>
            <a:r>
              <a:rPr lang="en-US" dirty="0"/>
              <a:t>a user-friendly, </a:t>
            </a:r>
            <a:r>
              <a:rPr lang="en-US" dirty="0" smtClean="0"/>
              <a:t>flexible web </a:t>
            </a:r>
            <a:r>
              <a:rPr lang="en-US" dirty="0"/>
              <a:t>app </a:t>
            </a:r>
            <a:r>
              <a:rPr lang="en-US" dirty="0" smtClean="0"/>
              <a:t>to create </a:t>
            </a:r>
            <a:r>
              <a:rPr lang="en-US" i="1" dirty="0" smtClean="0"/>
              <a:t>Mowing Area </a:t>
            </a:r>
            <a:r>
              <a:rPr lang="en-US" dirty="0" smtClean="0"/>
              <a:t>polygons that field calculate acreage on the fly</a:t>
            </a:r>
          </a:p>
          <a:p>
            <a:endParaRPr lang="en-US" dirty="0" smtClean="0"/>
          </a:p>
          <a:p>
            <a:r>
              <a:rPr lang="en-US" dirty="0" smtClean="0"/>
              <a:t>Teach multiple non-</a:t>
            </a:r>
            <a:r>
              <a:rPr lang="en-US" dirty="0" err="1" smtClean="0"/>
              <a:t>gis</a:t>
            </a:r>
            <a:r>
              <a:rPr lang="en-US" dirty="0" smtClean="0"/>
              <a:t> staff to create and edit polygons, all at the same time</a:t>
            </a:r>
            <a:endParaRPr lang="en-US" dirty="0"/>
          </a:p>
        </p:txBody>
      </p:sp>
      <p:graphicFrame>
        <p:nvGraphicFramePr>
          <p:cNvPr id="5" name="Content Placeholder 4" descr="Staggered process showing 3 tasks arranged one below the other and two downward pointing arrows are used to indicate progression from first task to second task and second task to third task."/>
          <p:cNvGraphicFramePr>
            <a:graphicFrameLocks noGrp="1"/>
          </p:cNvGraphicFramePr>
          <p:nvPr>
            <p:ph sz="half" idx="2"/>
            <p:extLst>
              <p:ext uri="{D42A27DB-BD31-4B8C-83A1-F6EECF244321}">
                <p14:modId xmlns:p14="http://schemas.microsoft.com/office/powerpoint/2010/main" val="2561100622"/>
              </p:ext>
            </p:extLst>
          </p:nvPr>
        </p:nvGraphicFramePr>
        <p:xfrm>
          <a:off x="6500813" y="1706563"/>
          <a:ext cx="5078412" cy="4465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318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88" y="457200"/>
            <a:ext cx="10360501" cy="1223963"/>
          </a:xfrm>
        </p:spPr>
        <p:txBody>
          <a:bodyPr>
            <a:noAutofit/>
          </a:bodyPr>
          <a:lstStyle/>
          <a:p>
            <a:pPr algn="ctr"/>
            <a:r>
              <a:rPr lang="en-US" sz="4800" dirty="0" smtClean="0">
                <a:solidFill>
                  <a:schemeClr val="accent1">
                    <a:lumMod val="40000"/>
                    <a:lumOff val="60000"/>
                  </a:schemeClr>
                </a:solidFill>
              </a:rPr>
              <a:t>What is Web </a:t>
            </a:r>
            <a:r>
              <a:rPr lang="en-US" sz="4800" dirty="0" err="1" smtClean="0">
                <a:solidFill>
                  <a:schemeClr val="accent1">
                    <a:lumMod val="40000"/>
                    <a:lumOff val="60000"/>
                  </a:schemeClr>
                </a:solidFill>
              </a:rPr>
              <a:t>AppBuilder</a:t>
            </a:r>
            <a:r>
              <a:rPr lang="en-US" sz="4800" dirty="0" smtClean="0">
                <a:solidFill>
                  <a:schemeClr val="accent1">
                    <a:lumMod val="40000"/>
                    <a:lumOff val="60000"/>
                  </a:schemeClr>
                </a:solidFill>
              </a:rPr>
              <a:t> for ArcGIS?</a:t>
            </a:r>
            <a:br>
              <a:rPr lang="en-US" sz="4800" dirty="0" smtClean="0">
                <a:solidFill>
                  <a:schemeClr val="accent1">
                    <a:lumMod val="40000"/>
                    <a:lumOff val="60000"/>
                  </a:schemeClr>
                </a:solidFill>
              </a:rPr>
            </a:br>
            <a:endParaRPr lang="en-US" sz="4800" dirty="0">
              <a:solidFill>
                <a:schemeClr val="accent1">
                  <a:lumMod val="40000"/>
                  <a:lumOff val="60000"/>
                </a:schemeClr>
              </a:solidFill>
            </a:endParaRPr>
          </a:p>
        </p:txBody>
      </p:sp>
      <p:sp>
        <p:nvSpPr>
          <p:cNvPr id="3" name="Content Placeholder 2"/>
          <p:cNvSpPr>
            <a:spLocks noGrp="1"/>
          </p:cNvSpPr>
          <p:nvPr>
            <p:ph sz="half" idx="1"/>
          </p:nvPr>
        </p:nvSpPr>
        <p:spPr>
          <a:xfrm>
            <a:off x="6551612" y="1069181"/>
            <a:ext cx="4952999" cy="4648200"/>
          </a:xfrm>
        </p:spPr>
        <p:txBody>
          <a:bodyPr>
            <a:noAutofit/>
          </a:bodyPr>
          <a:lstStyle/>
          <a:p>
            <a:pPr marL="0" indent="0">
              <a:lnSpc>
                <a:spcPct val="150000"/>
              </a:lnSpc>
              <a:buNone/>
            </a:pPr>
            <a:r>
              <a:rPr lang="en-US" sz="2400" dirty="0" smtClean="0"/>
              <a:t>Web </a:t>
            </a:r>
            <a:r>
              <a:rPr lang="en-US" sz="2400" dirty="0" err="1" smtClean="0"/>
              <a:t>AppBuilder</a:t>
            </a:r>
            <a:r>
              <a:rPr lang="en-US" sz="2400" dirty="0" smtClean="0"/>
              <a:t> for ArcGIS is an intuitive what-you-see-is-what-you-get (WYSIWYG) application that allows you to build 2D and 3D web apps without writing a single line of code. It includes </a:t>
            </a:r>
            <a:r>
              <a:rPr lang="en-US" sz="2400" u="sng" dirty="0" smtClean="0"/>
              <a:t>powerful tools to configure fully featured HTML apps. As you add your map and tools, you can see them in the app, and use them right away.</a:t>
            </a:r>
          </a:p>
          <a:p>
            <a:endParaRPr lang="en-US" sz="2400" dirty="0"/>
          </a:p>
        </p:txBody>
      </p:sp>
      <p:sp>
        <p:nvSpPr>
          <p:cNvPr id="4" name="Content Placeholder 3"/>
          <p:cNvSpPr>
            <a:spLocks noGrp="1"/>
          </p:cNvSpPr>
          <p:nvPr>
            <p:ph sz="half" idx="2"/>
          </p:nvPr>
        </p:nvSpPr>
        <p:spPr>
          <a:xfrm>
            <a:off x="989012" y="2057400"/>
            <a:ext cx="5078677" cy="4465320"/>
          </a:xfrm>
        </p:spPr>
        <p:txBody>
          <a:bodyPr>
            <a:normAutofit fontScale="32500" lnSpcReduction="20000"/>
          </a:bodyPr>
          <a:lstStyle/>
          <a:p>
            <a:r>
              <a:rPr lang="en-US" sz="8000" dirty="0"/>
              <a:t>You can do the following with Web </a:t>
            </a:r>
            <a:r>
              <a:rPr lang="en-US" sz="8000" dirty="0" err="1"/>
              <a:t>AppBuilder</a:t>
            </a:r>
            <a:r>
              <a:rPr lang="en-US" sz="8000" dirty="0"/>
              <a:t> for ArcGIS:</a:t>
            </a:r>
          </a:p>
          <a:p>
            <a:r>
              <a:rPr lang="en-US" sz="8000" dirty="0" smtClean="0"/>
              <a:t>Create </a:t>
            </a:r>
            <a:r>
              <a:rPr lang="en-US" sz="8000" dirty="0"/>
              <a:t>HTML/JavaScript apps that run on any device.</a:t>
            </a:r>
          </a:p>
          <a:p>
            <a:r>
              <a:rPr lang="en-US" sz="8000" dirty="0"/>
              <a:t>Build the apps you need using ready-to-use widgets.</a:t>
            </a:r>
          </a:p>
          <a:p>
            <a:r>
              <a:rPr lang="en-US" sz="8000" dirty="0"/>
              <a:t>Customize the look of your apps with configurable themes.</a:t>
            </a:r>
          </a:p>
          <a:p>
            <a:r>
              <a:rPr lang="en-US" sz="8000" dirty="0"/>
              <a:t>Host your apps online or run them on your own server.</a:t>
            </a:r>
          </a:p>
          <a:p>
            <a:endParaRPr lang="en-US" dirty="0"/>
          </a:p>
        </p:txBody>
      </p:sp>
    </p:spTree>
    <p:extLst>
      <p:ext uri="{BB962C8B-B14F-4D97-AF65-F5344CB8AC3E}">
        <p14:creationId xmlns:p14="http://schemas.microsoft.com/office/powerpoint/2010/main" val="356804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Title and Content Layout with Chart</a:t>
            </a:r>
          </a:p>
        </p:txBody>
      </p:sp>
      <p:graphicFrame>
        <p:nvGraphicFramePr>
          <p:cNvPr id="9" name="Content Placeholder 8" descr="Clustered column chart showing the values of 3 series for 4 categories"/>
          <p:cNvGraphicFramePr>
            <a:graphicFrameLocks noGrp="1"/>
          </p:cNvGraphicFramePr>
          <p:nvPr>
            <p:ph idx="1"/>
            <p:extLst>
              <p:ext uri="{D42A27DB-BD31-4B8C-83A1-F6EECF244321}">
                <p14:modId xmlns:p14="http://schemas.microsoft.com/office/powerpoint/2010/main" val="205034760"/>
              </p:ext>
            </p:extLst>
          </p:nvPr>
        </p:nvGraphicFramePr>
        <p:xfrm>
          <a:off x="989013" y="152400"/>
          <a:ext cx="9677399" cy="6477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8481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79412" y="274637"/>
            <a:ext cx="11490960" cy="6248210"/>
          </a:xfrm>
          <a:prstGeom prst="rect">
            <a:avLst/>
          </a:prstGeom>
        </p:spPr>
      </p:pic>
    </p:spTree>
    <p:extLst>
      <p:ext uri="{BB962C8B-B14F-4D97-AF65-F5344CB8AC3E}">
        <p14:creationId xmlns:p14="http://schemas.microsoft.com/office/powerpoint/2010/main" val="312559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654" t="6261"/>
          <a:stretch/>
        </p:blipFill>
        <p:spPr>
          <a:xfrm>
            <a:off x="462045" y="274637"/>
            <a:ext cx="11463177" cy="5897563"/>
          </a:xfrm>
          <a:prstGeom prst="rect">
            <a:avLst/>
          </a:prstGeom>
        </p:spPr>
      </p:pic>
    </p:spTree>
    <p:extLst>
      <p:ext uri="{BB962C8B-B14F-4D97-AF65-F5344CB8AC3E}">
        <p14:creationId xmlns:p14="http://schemas.microsoft.com/office/powerpoint/2010/main" val="228279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ch 16x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extLst>
    <a:ext uri="{05A4C25C-085E-4340-85A3-A5531E510DB2}">
      <thm15:themeFamily xmlns:thm15="http://schemas.microsoft.com/office/thememl/2012/main" name="TF02787990.potx" id="{BDB9CD5E-36EC-45F3-B87D-6D062B8A3823}" vid="{51682E2F-7C85-4D6F-AD40-072EFC83910D}"/>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36F65B-1B07-41EE-A0E8-BC6EF3855225}">
  <ds:schemaRefs>
    <ds:schemaRef ds:uri="http://schemas.microsoft.com/sharepoint/v3/contenttype/forms"/>
  </ds:schemaRefs>
</ds:datastoreItem>
</file>

<file path=customXml/itemProps3.xml><?xml version="1.0" encoding="utf-8"?>
<ds:datastoreItem xmlns:ds="http://schemas.openxmlformats.org/officeDocument/2006/customXml" ds:itemID="{60C67BEE-D13F-4BD2-98A5-34D8A0977F68}">
  <ds:schemaRefs>
    <ds:schemaRef ds:uri="4873beb7-5857-4685-be1f-d57550cc96cc"/>
    <ds:schemaRef ds:uri="http://www.w3.org/XML/1998/namespace"/>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Triple circuit lines presentation (widescreen)</Template>
  <TotalTime>452</TotalTime>
  <Words>426</Words>
  <Application>Microsoft Office PowerPoint</Application>
  <PresentationFormat>Custom</PresentationFormat>
  <Paragraphs>77</Paragraphs>
  <Slides>17</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Tech 16x9</vt:lpstr>
      <vt:lpstr>Creating Data, Calculating Area and Saving Money Using ESRI’s Web AppBuilder </vt:lpstr>
      <vt:lpstr>The Problem </vt:lpstr>
      <vt:lpstr>The Problem </vt:lpstr>
      <vt:lpstr>PowerPoint Presentation</vt:lpstr>
      <vt:lpstr>The Solution</vt:lpstr>
      <vt:lpstr>What is Web AppBuilder for ArcGIS? </vt:lpstr>
      <vt:lpstr>Title and Content Layout with Chart</vt:lpstr>
      <vt:lpstr>PowerPoint Presentation</vt:lpstr>
      <vt:lpstr>PowerPoint Presentation</vt:lpstr>
      <vt:lpstr>PowerPoint Presentation</vt:lpstr>
      <vt:lpstr>PowerPoint Presentation</vt:lpstr>
      <vt:lpstr>PowerPoint Presentation</vt:lpstr>
      <vt:lpstr>PowerPoint Presentation</vt:lpstr>
      <vt:lpstr>This is what it looks like </vt:lpstr>
      <vt:lpstr>PowerPoint Presentation</vt:lpstr>
      <vt:lpstr>Data Results  </vt:lpstr>
      <vt:lpstr>Benefits of using ESRI</vt:lpstr>
    </vt:vector>
  </TitlesOfParts>
  <Company>Lee County BOCC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Data, Calculating Area and Saving Money Using ESRI’s Web AppBuilder</dc:title>
  <dc:creator>Watts, Shellie</dc:creator>
  <cp:lastModifiedBy>Watts, Shellie</cp:lastModifiedBy>
  <cp:revision>37</cp:revision>
  <dcterms:created xsi:type="dcterms:W3CDTF">2018-10-17T14:00:41Z</dcterms:created>
  <dcterms:modified xsi:type="dcterms:W3CDTF">2018-10-31T18:32:57Z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