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sldIdLst>
    <p:sldId id="256" r:id="rId2"/>
    <p:sldId id="295" r:id="rId3"/>
    <p:sldId id="282" r:id="rId4"/>
    <p:sldId id="262" r:id="rId5"/>
    <p:sldId id="283" r:id="rId6"/>
    <p:sldId id="284" r:id="rId7"/>
    <p:sldId id="285" r:id="rId8"/>
    <p:sldId id="286" r:id="rId9"/>
    <p:sldId id="287" r:id="rId10"/>
    <p:sldId id="288" r:id="rId11"/>
    <p:sldId id="291" r:id="rId12"/>
    <p:sldId id="290" r:id="rId13"/>
    <p:sldId id="292" r:id="rId14"/>
    <p:sldId id="293" r:id="rId15"/>
    <p:sldId id="294" r:id="rId16"/>
    <p:sldId id="28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995"/>
    <a:srgbClr val="08A3F5"/>
    <a:srgbClr val="005F96"/>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03"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6AF816F4-ECD3-4C35-8C77-EBDC345A96C3}" type="datetimeFigureOut">
              <a:rPr lang="en-US" smtClean="0"/>
              <a:t>11/1/2018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10D2EA-FA24-4770-9DF2-FE6F0A45E738}" type="slidenum">
              <a:rPr lang="en-US" smtClean="0"/>
              <a:t>‹#›</a:t>
            </a:fld>
            <a:endParaRPr lang="en-US"/>
          </a:p>
        </p:txBody>
      </p:sp>
    </p:spTree>
    <p:extLst>
      <p:ext uri="{BB962C8B-B14F-4D97-AF65-F5344CB8AC3E}">
        <p14:creationId xmlns:p14="http://schemas.microsoft.com/office/powerpoint/2010/main" val="1880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1</a:t>
            </a:fld>
            <a:endParaRPr lang="en-US"/>
          </a:p>
        </p:txBody>
      </p:sp>
    </p:spTree>
    <p:extLst>
      <p:ext uri="{BB962C8B-B14F-4D97-AF65-F5344CB8AC3E}">
        <p14:creationId xmlns:p14="http://schemas.microsoft.com/office/powerpoint/2010/main" val="134129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10D2EA-FA24-4770-9DF2-FE6F0A45E738}" type="slidenum">
              <a:rPr lang="en-US" smtClean="0"/>
              <a:t>16</a:t>
            </a:fld>
            <a:endParaRPr lang="en-US"/>
          </a:p>
        </p:txBody>
      </p:sp>
    </p:spTree>
    <p:extLst>
      <p:ext uri="{BB962C8B-B14F-4D97-AF65-F5344CB8AC3E}">
        <p14:creationId xmlns:p14="http://schemas.microsoft.com/office/powerpoint/2010/main" val="355577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2</a:t>
            </a:fld>
            <a:endParaRPr lang="en-US"/>
          </a:p>
        </p:txBody>
      </p:sp>
    </p:spTree>
    <p:extLst>
      <p:ext uri="{BB962C8B-B14F-4D97-AF65-F5344CB8AC3E}">
        <p14:creationId xmlns:p14="http://schemas.microsoft.com/office/powerpoint/2010/main" val="11765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3</a:t>
            </a:fld>
            <a:endParaRPr lang="en-US"/>
          </a:p>
        </p:txBody>
      </p:sp>
    </p:spTree>
    <p:extLst>
      <p:ext uri="{BB962C8B-B14F-4D97-AF65-F5344CB8AC3E}">
        <p14:creationId xmlns:p14="http://schemas.microsoft.com/office/powerpoint/2010/main" val="231312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4</a:t>
            </a:fld>
            <a:endParaRPr lang="en-US"/>
          </a:p>
        </p:txBody>
      </p:sp>
    </p:spTree>
    <p:extLst>
      <p:ext uri="{BB962C8B-B14F-4D97-AF65-F5344CB8AC3E}">
        <p14:creationId xmlns:p14="http://schemas.microsoft.com/office/powerpoint/2010/main" val="6101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6</a:t>
            </a:fld>
            <a:endParaRPr lang="en-US"/>
          </a:p>
        </p:txBody>
      </p:sp>
    </p:spTree>
    <p:extLst>
      <p:ext uri="{BB962C8B-B14F-4D97-AF65-F5344CB8AC3E}">
        <p14:creationId xmlns:p14="http://schemas.microsoft.com/office/powerpoint/2010/main" val="164342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8</a:t>
            </a:fld>
            <a:endParaRPr lang="en-US"/>
          </a:p>
        </p:txBody>
      </p:sp>
    </p:spTree>
    <p:extLst>
      <p:ext uri="{BB962C8B-B14F-4D97-AF65-F5344CB8AC3E}">
        <p14:creationId xmlns:p14="http://schemas.microsoft.com/office/powerpoint/2010/main" val="13349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10</a:t>
            </a:fld>
            <a:endParaRPr lang="en-US"/>
          </a:p>
        </p:txBody>
      </p:sp>
    </p:spTree>
    <p:extLst>
      <p:ext uri="{BB962C8B-B14F-4D97-AF65-F5344CB8AC3E}">
        <p14:creationId xmlns:p14="http://schemas.microsoft.com/office/powerpoint/2010/main" val="229195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11</a:t>
            </a:fld>
            <a:endParaRPr lang="en-US"/>
          </a:p>
        </p:txBody>
      </p:sp>
    </p:spTree>
    <p:extLst>
      <p:ext uri="{BB962C8B-B14F-4D97-AF65-F5344CB8AC3E}">
        <p14:creationId xmlns:p14="http://schemas.microsoft.com/office/powerpoint/2010/main" val="117439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0D2EA-FA24-4770-9DF2-FE6F0A45E738}" type="slidenum">
              <a:rPr lang="en-US" smtClean="0"/>
              <a:t>14</a:t>
            </a:fld>
            <a:endParaRPr lang="en-US"/>
          </a:p>
        </p:txBody>
      </p:sp>
    </p:spTree>
    <p:extLst>
      <p:ext uri="{BB962C8B-B14F-4D97-AF65-F5344CB8AC3E}">
        <p14:creationId xmlns:p14="http://schemas.microsoft.com/office/powerpoint/2010/main" val="184508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C70105F-8784-4DB3-9127-3754F58295FB}" type="datetimeFigureOut">
              <a:rPr lang="en-US" smtClean="0"/>
              <a:t>11/1/2018</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0F63083-98BC-469C-BDBC-750E8EA4B1B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47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0105F-8784-4DB3-9127-3754F58295F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404004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0105F-8784-4DB3-9127-3754F58295F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227670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0105F-8784-4DB3-9127-3754F58295F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142315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105F-8784-4DB3-9127-3754F58295F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083-98BC-469C-BDBC-750E8EA4B1B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8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0105F-8784-4DB3-9127-3754F58295F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3212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0105F-8784-4DB3-9127-3754F58295FB}"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424709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0105F-8784-4DB3-9127-3754F58295FB}"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79665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105F-8784-4DB3-9127-3754F58295FB}"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377662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105F-8784-4DB3-9127-3754F58295F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165040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105F-8784-4DB3-9127-3754F58295F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63083-98BC-469C-BDBC-750E8EA4B1BA}" type="slidenum">
              <a:rPr lang="en-US" smtClean="0"/>
              <a:t>‹#›</a:t>
            </a:fld>
            <a:endParaRPr lang="en-US"/>
          </a:p>
        </p:txBody>
      </p:sp>
    </p:spTree>
    <p:extLst>
      <p:ext uri="{BB962C8B-B14F-4D97-AF65-F5344CB8AC3E}">
        <p14:creationId xmlns:p14="http://schemas.microsoft.com/office/powerpoint/2010/main" val="427018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7995"/>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CC70105F-8784-4DB3-9127-3754F58295FB}" type="datetimeFigureOut">
              <a:rPr lang="en-US" smtClean="0"/>
              <a:t>11/1/2018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0F63083-98BC-469C-BDBC-750E8EA4B1BA}" type="slidenum">
              <a:rPr lang="en-US" smtClean="0"/>
              <a:t>‹#›</a:t>
            </a:fld>
            <a:endParaRPr lang="en-US"/>
          </a:p>
        </p:txBody>
      </p:sp>
    </p:spTree>
    <p:extLst>
      <p:ext uri="{BB962C8B-B14F-4D97-AF65-F5344CB8AC3E}">
        <p14:creationId xmlns:p14="http://schemas.microsoft.com/office/powerpoint/2010/main" val="67817119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olutions.arcgis.com/shared/help/attribute-assista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832996"/>
            <a:ext cx="10753725" cy="814829"/>
          </a:xfrm>
        </p:spPr>
        <p:txBody>
          <a:bodyPr>
            <a:normAutofit/>
          </a:bodyPr>
          <a:lstStyle/>
          <a:p>
            <a:r>
              <a:rPr lang="en-US" sz="4800" cap="none" dirty="0"/>
              <a:t>Automating and Validating Edits</a:t>
            </a:r>
            <a:endParaRPr lang="en-US" sz="4400" cap="none" dirty="0"/>
          </a:p>
        </p:txBody>
      </p:sp>
      <p:sp>
        <p:nvSpPr>
          <p:cNvPr id="3" name="Subtitle 2"/>
          <p:cNvSpPr>
            <a:spLocks noGrp="1"/>
          </p:cNvSpPr>
          <p:nvPr>
            <p:ph type="subTitle" idx="1"/>
          </p:nvPr>
        </p:nvSpPr>
        <p:spPr>
          <a:xfrm>
            <a:off x="1718957" y="2785551"/>
            <a:ext cx="8767860" cy="1388165"/>
          </a:xfrm>
        </p:spPr>
        <p:txBody>
          <a:bodyPr/>
          <a:lstStyle/>
          <a:p>
            <a:r>
              <a:rPr lang="en-US" dirty="0" smtClean="0"/>
              <a:t>Josh </a:t>
            </a:r>
            <a:r>
              <a:rPr lang="en-US" dirty="0"/>
              <a:t>Ittenbach - GIS </a:t>
            </a:r>
            <a:r>
              <a:rPr lang="en-US" dirty="0" smtClean="0"/>
              <a:t>Coordinator</a:t>
            </a:r>
            <a:endParaRPr lang="en-US" dirty="0"/>
          </a:p>
          <a:p>
            <a:r>
              <a:rPr lang="en-US" dirty="0" smtClean="0"/>
              <a:t>Lee County GIS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856" y="4449452"/>
            <a:ext cx="772062" cy="1230198"/>
          </a:xfrm>
          <a:prstGeom prst="rect">
            <a:avLst/>
          </a:prstGeom>
        </p:spPr>
      </p:pic>
      <p:sp>
        <p:nvSpPr>
          <p:cNvPr id="5" name="TextBox 4">
            <a:extLst>
              <a:ext uri="{FF2B5EF4-FFF2-40B4-BE49-F238E27FC236}">
                <a16:creationId xmlns:a16="http://schemas.microsoft.com/office/drawing/2014/main" xmlns="" id="{804AF9AF-F96D-44DF-97B3-617481263ABD}"/>
              </a:ext>
            </a:extLst>
          </p:cNvPr>
          <p:cNvSpPr txBox="1"/>
          <p:nvPr/>
        </p:nvSpPr>
        <p:spPr>
          <a:xfrm>
            <a:off x="1405041" y="1570356"/>
            <a:ext cx="9277141" cy="615553"/>
          </a:xfrm>
          <a:prstGeom prst="rect">
            <a:avLst/>
          </a:prstGeom>
          <a:noFill/>
        </p:spPr>
        <p:txBody>
          <a:bodyPr wrap="square" rtlCol="0">
            <a:spAutoFit/>
          </a:bodyPr>
          <a:lstStyle/>
          <a:p>
            <a:pPr algn="ctr"/>
            <a:r>
              <a:rPr lang="en-US" sz="3400" dirty="0"/>
              <a:t>with the attribute assistant and attribute rules</a:t>
            </a:r>
          </a:p>
        </p:txBody>
      </p:sp>
    </p:spTree>
    <p:extLst>
      <p:ext uri="{BB962C8B-B14F-4D97-AF65-F5344CB8AC3E}">
        <p14:creationId xmlns:p14="http://schemas.microsoft.com/office/powerpoint/2010/main" val="179252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247A9-2938-479F-BE77-86679629FA23}"/>
              </a:ext>
            </a:extLst>
          </p:cNvPr>
          <p:cNvSpPr>
            <a:spLocks noGrp="1"/>
          </p:cNvSpPr>
          <p:nvPr>
            <p:ph type="title"/>
          </p:nvPr>
        </p:nvSpPr>
        <p:spPr/>
        <p:txBody>
          <a:bodyPr/>
          <a:lstStyle/>
          <a:p>
            <a:r>
              <a:rPr lang="en-US" dirty="0"/>
              <a:t>Attribute Assistant Examples</a:t>
            </a:r>
          </a:p>
        </p:txBody>
      </p:sp>
      <p:pic>
        <p:nvPicPr>
          <p:cNvPr id="6" name="Content Placeholder 5" descr="A screenshot of a cell phone&#10;&#10;Description generated with high confidence">
            <a:extLst>
              <a:ext uri="{FF2B5EF4-FFF2-40B4-BE49-F238E27FC236}">
                <a16:creationId xmlns:a16="http://schemas.microsoft.com/office/drawing/2014/main" xmlns="" id="{EDA6CFC0-0454-44DC-B7A7-08466E3510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3814" y="1965960"/>
            <a:ext cx="11208633" cy="334180"/>
          </a:xfrm>
        </p:spPr>
      </p:pic>
      <p:pic>
        <p:nvPicPr>
          <p:cNvPr id="8" name="Picture 7" descr="A picture containing screenshot&#10;&#10;Description generated with very high confidence">
            <a:extLst>
              <a:ext uri="{FF2B5EF4-FFF2-40B4-BE49-F238E27FC236}">
                <a16:creationId xmlns:a16="http://schemas.microsoft.com/office/drawing/2014/main" xmlns="" id="{E363A3BE-9685-42CD-B92A-E1037F8DB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41" y="2610163"/>
            <a:ext cx="11208634" cy="334181"/>
          </a:xfrm>
          <a:prstGeom prst="rect">
            <a:avLst/>
          </a:prstGeom>
        </p:spPr>
      </p:pic>
      <p:pic>
        <p:nvPicPr>
          <p:cNvPr id="10" name="Picture 9" descr="A picture containing screenshot&#10;&#10;Description generated with very high confidence">
            <a:extLst>
              <a:ext uri="{FF2B5EF4-FFF2-40B4-BE49-F238E27FC236}">
                <a16:creationId xmlns:a16="http://schemas.microsoft.com/office/drawing/2014/main" xmlns="" id="{492307F1-6A3B-4CED-BFE5-BBEA21F6B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814" y="3254367"/>
            <a:ext cx="11208635" cy="759295"/>
          </a:xfrm>
          <a:prstGeom prst="rect">
            <a:avLst/>
          </a:prstGeom>
        </p:spPr>
      </p:pic>
      <p:pic>
        <p:nvPicPr>
          <p:cNvPr id="12" name="Picture 11" descr="A screenshot of a cell phone&#10;&#10;Description generated with high confidence">
            <a:extLst>
              <a:ext uri="{FF2B5EF4-FFF2-40B4-BE49-F238E27FC236}">
                <a16:creationId xmlns:a16="http://schemas.microsoft.com/office/drawing/2014/main" xmlns="" id="{EB012557-D2AD-40E6-953C-E270333288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440" y="4323685"/>
            <a:ext cx="11208635" cy="325149"/>
          </a:xfrm>
          <a:prstGeom prst="rect">
            <a:avLst/>
          </a:prstGeom>
        </p:spPr>
      </p:pic>
      <p:pic>
        <p:nvPicPr>
          <p:cNvPr id="14" name="Picture 13" descr="A picture containing screenshot&#10;&#10;Description generated with very high confidence">
            <a:extLst>
              <a:ext uri="{FF2B5EF4-FFF2-40B4-BE49-F238E27FC236}">
                <a16:creationId xmlns:a16="http://schemas.microsoft.com/office/drawing/2014/main" xmlns="" id="{0DB2F979-F095-4F31-99BF-72A250555C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39" y="4958857"/>
            <a:ext cx="11208636" cy="324888"/>
          </a:xfrm>
          <a:prstGeom prst="rect">
            <a:avLst/>
          </a:prstGeom>
        </p:spPr>
      </p:pic>
      <p:pic>
        <p:nvPicPr>
          <p:cNvPr id="16" name="Picture 15" descr="A screenshot of a cell phone&#10;&#10;Description generated with high confidence">
            <a:extLst>
              <a:ext uri="{FF2B5EF4-FFF2-40B4-BE49-F238E27FC236}">
                <a16:creationId xmlns:a16="http://schemas.microsoft.com/office/drawing/2014/main" xmlns="" id="{93D0A46B-BD60-4904-BD9C-8A14DEDB16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440" y="5593768"/>
            <a:ext cx="11208635" cy="325412"/>
          </a:xfrm>
          <a:prstGeom prst="rect">
            <a:avLst/>
          </a:prstGeom>
        </p:spPr>
      </p:pic>
    </p:spTree>
    <p:extLst>
      <p:ext uri="{BB962C8B-B14F-4D97-AF65-F5344CB8AC3E}">
        <p14:creationId xmlns:p14="http://schemas.microsoft.com/office/powerpoint/2010/main" val="14777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62" y="2513813"/>
            <a:ext cx="5823408" cy="1356360"/>
          </a:xfrm>
        </p:spPr>
        <p:txBody>
          <a:bodyPr/>
          <a:lstStyle/>
          <a:p>
            <a:pPr algn="ctr"/>
            <a:r>
              <a:rPr lang="en-US" dirty="0"/>
              <a:t>Attribute Rules</a:t>
            </a:r>
          </a:p>
        </p:txBody>
      </p:sp>
    </p:spTree>
    <p:extLst>
      <p:ext uri="{BB962C8B-B14F-4D97-AF65-F5344CB8AC3E}">
        <p14:creationId xmlns:p14="http://schemas.microsoft.com/office/powerpoint/2010/main" val="216360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0B5B7-10CC-427F-8968-534B3E5A4682}"/>
              </a:ext>
            </a:extLst>
          </p:cNvPr>
          <p:cNvSpPr>
            <a:spLocks noGrp="1"/>
          </p:cNvSpPr>
          <p:nvPr>
            <p:ph type="title"/>
          </p:nvPr>
        </p:nvSpPr>
        <p:spPr/>
        <p:txBody>
          <a:bodyPr/>
          <a:lstStyle/>
          <a:p>
            <a:r>
              <a:rPr lang="en-US" dirty="0"/>
              <a:t>What are Attribute Rules?</a:t>
            </a:r>
          </a:p>
        </p:txBody>
      </p:sp>
      <p:sp>
        <p:nvSpPr>
          <p:cNvPr id="3" name="Content Placeholder 2">
            <a:extLst>
              <a:ext uri="{FF2B5EF4-FFF2-40B4-BE49-F238E27FC236}">
                <a16:creationId xmlns:a16="http://schemas.microsoft.com/office/drawing/2014/main" xmlns="" id="{5D6B6B58-1409-4B27-A6D2-CB2607AE756D}"/>
              </a:ext>
            </a:extLst>
          </p:cNvPr>
          <p:cNvSpPr>
            <a:spLocks noGrp="1"/>
          </p:cNvSpPr>
          <p:nvPr>
            <p:ph sz="half" idx="1"/>
          </p:nvPr>
        </p:nvSpPr>
        <p:spPr>
          <a:xfrm>
            <a:off x="1142999" y="2057399"/>
            <a:ext cx="6086476" cy="4381501"/>
          </a:xfrm>
        </p:spPr>
        <p:txBody>
          <a:bodyPr>
            <a:normAutofit fontScale="92500" lnSpcReduction="20000"/>
          </a:bodyPr>
          <a:lstStyle/>
          <a:p>
            <a:r>
              <a:rPr lang="en-US" dirty="0"/>
              <a:t>“Attribute rules are user-defined rules created to enhance the editing experience and help enforce data integrity.”</a:t>
            </a:r>
          </a:p>
          <a:p>
            <a:r>
              <a:rPr lang="en-US" dirty="0"/>
              <a:t>ArcGIS Pro Only (Introduced in ArcGIS Pro 2.1)</a:t>
            </a:r>
          </a:p>
          <a:p>
            <a:r>
              <a:rPr lang="en-US" dirty="0"/>
              <a:t>“Attribute rules are a property of the dataset they are created against. They have a 1:1 relationship against the dataset they are created on; therefore, they cannot be shared across the geodatabase by multiple datasets. When the dataset is deleted. the attribute rules are deleted with it.”</a:t>
            </a:r>
          </a:p>
          <a:p>
            <a:r>
              <a:rPr lang="en-US" dirty="0" smtClean="0"/>
              <a:t>Currently </a:t>
            </a:r>
            <a:r>
              <a:rPr lang="en-US" dirty="0"/>
              <a:t>if data is published using the “Reference registered data” option, attribute rules can be used by web layers.</a:t>
            </a:r>
          </a:p>
          <a:p>
            <a:r>
              <a:rPr lang="en-US" dirty="0" smtClean="0"/>
              <a:t>Future </a:t>
            </a:r>
            <a:r>
              <a:rPr lang="en-US" dirty="0"/>
              <a:t>updates </a:t>
            </a:r>
            <a:r>
              <a:rPr lang="en-US" dirty="0" smtClean="0"/>
              <a:t>will enhance how </a:t>
            </a:r>
            <a:r>
              <a:rPr lang="en-US" dirty="0"/>
              <a:t>attribute </a:t>
            </a:r>
            <a:r>
              <a:rPr lang="en-US" dirty="0" smtClean="0"/>
              <a:t>rules work </a:t>
            </a:r>
            <a:r>
              <a:rPr lang="en-US" dirty="0"/>
              <a:t>across the ArcGIS </a:t>
            </a:r>
            <a:r>
              <a:rPr lang="en-US" dirty="0" smtClean="0"/>
              <a:t>platform.</a:t>
            </a:r>
          </a:p>
        </p:txBody>
      </p:sp>
    </p:spTree>
    <p:extLst>
      <p:ext uri="{BB962C8B-B14F-4D97-AF65-F5344CB8AC3E}">
        <p14:creationId xmlns:p14="http://schemas.microsoft.com/office/powerpoint/2010/main" val="17665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9415D-B7D2-4A95-A4D6-3AA16BB56E96}"/>
              </a:ext>
            </a:extLst>
          </p:cNvPr>
          <p:cNvSpPr>
            <a:spLocks noGrp="1"/>
          </p:cNvSpPr>
          <p:nvPr>
            <p:ph type="title"/>
          </p:nvPr>
        </p:nvSpPr>
        <p:spPr/>
        <p:txBody>
          <a:bodyPr/>
          <a:lstStyle/>
          <a:p>
            <a:r>
              <a:rPr lang="en-US" dirty="0"/>
              <a:t>Attribute Rule Types</a:t>
            </a:r>
          </a:p>
        </p:txBody>
      </p:sp>
      <p:sp>
        <p:nvSpPr>
          <p:cNvPr id="3" name="Content Placeholder 2">
            <a:extLst>
              <a:ext uri="{FF2B5EF4-FFF2-40B4-BE49-F238E27FC236}">
                <a16:creationId xmlns:a16="http://schemas.microsoft.com/office/drawing/2014/main" xmlns="" id="{B19274B3-CCF3-4556-9E06-33D2443131C2}"/>
              </a:ext>
            </a:extLst>
          </p:cNvPr>
          <p:cNvSpPr>
            <a:spLocks noGrp="1"/>
          </p:cNvSpPr>
          <p:nvPr>
            <p:ph sz="half" idx="1"/>
          </p:nvPr>
        </p:nvSpPr>
        <p:spPr>
          <a:xfrm>
            <a:off x="1143000" y="2057399"/>
            <a:ext cx="5391150" cy="4023360"/>
          </a:xfrm>
        </p:spPr>
        <p:txBody>
          <a:bodyPr>
            <a:normAutofit fontScale="92500"/>
          </a:bodyPr>
          <a:lstStyle/>
          <a:p>
            <a:r>
              <a:rPr lang="en-US" dirty="0"/>
              <a:t>Currently there are two types of attribute rules:</a:t>
            </a:r>
          </a:p>
          <a:p>
            <a:pPr lvl="1"/>
            <a:r>
              <a:rPr lang="en-US" dirty="0"/>
              <a:t>Calculation rules</a:t>
            </a:r>
          </a:p>
          <a:p>
            <a:pPr lvl="1"/>
            <a:r>
              <a:rPr lang="en-US" dirty="0"/>
              <a:t>Constraint rules</a:t>
            </a:r>
          </a:p>
          <a:p>
            <a:r>
              <a:rPr lang="en-US" dirty="0"/>
              <a:t>“Calculation rules are used to automatically populate attribute configurations on a feature when another attribute is set.”</a:t>
            </a:r>
          </a:p>
          <a:p>
            <a:r>
              <a:rPr lang="en-US" dirty="0"/>
              <a:t>“Constraint rules specify permissible attribute configurations and general relationships on a feature. They are not used to populate attributes like calculation rules but to ensure that specific conditions are met on a feature.”</a:t>
            </a:r>
          </a:p>
          <a:p>
            <a:endParaRPr lang="en-US" dirty="0"/>
          </a:p>
        </p:txBody>
      </p:sp>
    </p:spTree>
    <p:extLst>
      <p:ext uri="{BB962C8B-B14F-4D97-AF65-F5344CB8AC3E}">
        <p14:creationId xmlns:p14="http://schemas.microsoft.com/office/powerpoint/2010/main" val="19586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B8B2B-CE2F-4AF9-80D1-357920BA28E5}"/>
              </a:ext>
            </a:extLst>
          </p:cNvPr>
          <p:cNvSpPr>
            <a:spLocks noGrp="1"/>
          </p:cNvSpPr>
          <p:nvPr>
            <p:ph type="title"/>
          </p:nvPr>
        </p:nvSpPr>
        <p:spPr/>
        <p:txBody>
          <a:bodyPr/>
          <a:lstStyle/>
          <a:p>
            <a:r>
              <a:rPr lang="en-US" dirty="0"/>
              <a:t>Attribute </a:t>
            </a:r>
            <a:r>
              <a:rPr lang="en-US" dirty="0" smtClean="0"/>
              <a:t>Rules Configuration</a:t>
            </a:r>
            <a:endParaRPr lang="en-US" dirty="0"/>
          </a:p>
        </p:txBody>
      </p:sp>
      <p:sp>
        <p:nvSpPr>
          <p:cNvPr id="3" name="Content Placeholder 2">
            <a:extLst>
              <a:ext uri="{FF2B5EF4-FFF2-40B4-BE49-F238E27FC236}">
                <a16:creationId xmlns:a16="http://schemas.microsoft.com/office/drawing/2014/main" xmlns="" id="{263C47E9-3A08-47CA-AA1B-03DCA7647D7F}"/>
              </a:ext>
            </a:extLst>
          </p:cNvPr>
          <p:cNvSpPr>
            <a:spLocks noGrp="1"/>
          </p:cNvSpPr>
          <p:nvPr>
            <p:ph sz="half" idx="1"/>
          </p:nvPr>
        </p:nvSpPr>
        <p:spPr/>
        <p:txBody>
          <a:bodyPr>
            <a:normAutofit lnSpcReduction="10000"/>
          </a:bodyPr>
          <a:lstStyle/>
          <a:p>
            <a:r>
              <a:rPr lang="en-US" dirty="0"/>
              <a:t>Rules are created with the “Add Attribute Rule” geoprocessing tool</a:t>
            </a:r>
            <a:r>
              <a:rPr lang="en-US" dirty="0" smtClean="0"/>
              <a:t>.</a:t>
            </a:r>
          </a:p>
          <a:p>
            <a:r>
              <a:rPr lang="en-US" dirty="0"/>
              <a:t>Other tools are available to delete, disable, enable, export, and import rules</a:t>
            </a:r>
            <a:r>
              <a:rPr lang="en-US" dirty="0" smtClean="0"/>
              <a:t>.</a:t>
            </a:r>
            <a:endParaRPr lang="en-US" dirty="0"/>
          </a:p>
          <a:p>
            <a:r>
              <a:rPr lang="en-US" dirty="0"/>
              <a:t>“When adding multiple calculation rules, the order in which rules are added determines the evaluation order. This is important when there are dependencies from other fields being calculated for the feature being stored</a:t>
            </a:r>
            <a:r>
              <a:rPr lang="en-US" dirty="0" smtClean="0"/>
              <a:t>.”</a:t>
            </a:r>
            <a:endParaRPr lang="en-US" dirty="0"/>
          </a:p>
        </p:txBody>
      </p:sp>
      <p:pic>
        <p:nvPicPr>
          <p:cNvPr id="8" name="Content Placeholder 7" descr="A screenshot of a cell phone&#10;&#10;Description generated with very high confidence">
            <a:extLst>
              <a:ext uri="{FF2B5EF4-FFF2-40B4-BE49-F238E27FC236}">
                <a16:creationId xmlns:a16="http://schemas.microsoft.com/office/drawing/2014/main" xmlns="" id="{E3202863-937C-4CA0-B349-71A893E5BD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25325" y="418127"/>
            <a:ext cx="3438525" cy="6030737"/>
          </a:xfrm>
        </p:spPr>
      </p:pic>
      <p:pic>
        <p:nvPicPr>
          <p:cNvPr id="10" name="Picture 9" descr="A screenshot of a computer screen&#10;&#10;Description generated with very high confidence">
            <a:extLst>
              <a:ext uri="{FF2B5EF4-FFF2-40B4-BE49-F238E27FC236}">
                <a16:creationId xmlns:a16="http://schemas.microsoft.com/office/drawing/2014/main" xmlns="" id="{34CC3424-F451-4B2C-A027-5401A3012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325" y="418128"/>
            <a:ext cx="3438525" cy="6030737"/>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xmlns="" id="{AEC8881A-CCC9-4FB9-B14F-C6BDF01C8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062" y="2057399"/>
            <a:ext cx="3227295" cy="3429001"/>
          </a:xfrm>
          <a:prstGeom prst="rect">
            <a:avLst/>
          </a:prstGeom>
        </p:spPr>
      </p:pic>
    </p:spTree>
    <p:extLst>
      <p:ext uri="{BB962C8B-B14F-4D97-AF65-F5344CB8AC3E}">
        <p14:creationId xmlns:p14="http://schemas.microsoft.com/office/powerpoint/2010/main" val="41424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994CC-9C4D-4286-8594-D148E554F70C}"/>
              </a:ext>
            </a:extLst>
          </p:cNvPr>
          <p:cNvSpPr>
            <a:spLocks noGrp="1"/>
          </p:cNvSpPr>
          <p:nvPr>
            <p:ph type="title"/>
          </p:nvPr>
        </p:nvSpPr>
        <p:spPr/>
        <p:txBody>
          <a:bodyPr/>
          <a:lstStyle/>
          <a:p>
            <a:r>
              <a:rPr lang="en-US" dirty="0"/>
              <a:t>Attribute Rules Issues</a:t>
            </a:r>
          </a:p>
        </p:txBody>
      </p:sp>
      <p:sp>
        <p:nvSpPr>
          <p:cNvPr id="11" name="Content Placeholder 2">
            <a:extLst>
              <a:ext uri="{FF2B5EF4-FFF2-40B4-BE49-F238E27FC236}">
                <a16:creationId xmlns:a16="http://schemas.microsoft.com/office/drawing/2014/main" xmlns="" id="{C7BBB007-5D6B-4B7A-9B5D-AB23EDD0A6EC}"/>
              </a:ext>
            </a:extLst>
          </p:cNvPr>
          <p:cNvSpPr txBox="1">
            <a:spLocks/>
          </p:cNvSpPr>
          <p:nvPr/>
        </p:nvSpPr>
        <p:spPr>
          <a:xfrm>
            <a:off x="1142999" y="2057399"/>
            <a:ext cx="5038725" cy="4023360"/>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dirty="0" smtClean="0"/>
              <a:t>“</a:t>
            </a:r>
            <a:r>
              <a:rPr lang="en-US" dirty="0"/>
              <a:t>There is currently no cross-layer or cursor support for attribute rules. Attribute rules are only supported on the row (feature) being evaluated</a:t>
            </a:r>
            <a:r>
              <a:rPr lang="en-US" dirty="0" smtClean="0"/>
              <a:t>.”</a:t>
            </a:r>
          </a:p>
          <a:p>
            <a:r>
              <a:rPr lang="en-US" dirty="0"/>
              <a:t>“Attribute rules are currently only supported on enterprise geodatabase datasets</a:t>
            </a:r>
            <a:r>
              <a:rPr lang="en-US" dirty="0" smtClean="0"/>
              <a:t>.”</a:t>
            </a:r>
          </a:p>
          <a:p>
            <a:r>
              <a:rPr lang="en-US" dirty="0" smtClean="0"/>
              <a:t>“Once you have added attribute rules to a dataset, the minimum client version for the dataset is ArcGIS Pro 2.1. </a:t>
            </a:r>
            <a:r>
              <a:rPr lang="en-US" b="1" dirty="0" smtClean="0"/>
              <a:t>This means that the dataset will no longer be available for use in ArcGIS Desktop</a:t>
            </a:r>
            <a:r>
              <a:rPr lang="en-US" dirty="0" smtClean="0"/>
              <a:t>.”</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2672" y="2057399"/>
            <a:ext cx="4105848" cy="1762371"/>
          </a:xfrm>
        </p:spPr>
      </p:pic>
    </p:spTree>
    <p:extLst>
      <p:ext uri="{BB962C8B-B14F-4D97-AF65-F5344CB8AC3E}">
        <p14:creationId xmlns:p14="http://schemas.microsoft.com/office/powerpoint/2010/main" val="35070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051" y="2570376"/>
            <a:ext cx="2806831" cy="1356360"/>
          </a:xfrm>
        </p:spPr>
        <p:txBody>
          <a:bodyPr/>
          <a:lstStyle/>
          <a:p>
            <a:r>
              <a:rPr lang="en-US" dirty="0"/>
              <a:t>Questions?</a:t>
            </a:r>
          </a:p>
        </p:txBody>
      </p:sp>
    </p:spTree>
    <p:extLst>
      <p:ext uri="{BB962C8B-B14F-4D97-AF65-F5344CB8AC3E}">
        <p14:creationId xmlns:p14="http://schemas.microsoft.com/office/powerpoint/2010/main" val="165087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automate?</a:t>
            </a:r>
            <a:endParaRPr lang="en-US" dirty="0"/>
          </a:p>
        </p:txBody>
      </p:sp>
      <p:sp>
        <p:nvSpPr>
          <p:cNvPr id="3" name="Content Placeholder 2"/>
          <p:cNvSpPr>
            <a:spLocks noGrp="1"/>
          </p:cNvSpPr>
          <p:nvPr>
            <p:ph sz="half" idx="1"/>
          </p:nvPr>
        </p:nvSpPr>
        <p:spPr>
          <a:xfrm>
            <a:off x="1143000" y="1965960"/>
            <a:ext cx="4428241" cy="4023360"/>
          </a:xfrm>
        </p:spPr>
        <p:txBody>
          <a:bodyPr>
            <a:normAutofit/>
          </a:bodyPr>
          <a:lstStyle/>
          <a:p>
            <a:r>
              <a:rPr lang="en-US" dirty="0"/>
              <a:t>Automating reduces the chance of making errors during data entry.</a:t>
            </a:r>
          </a:p>
          <a:p>
            <a:r>
              <a:rPr lang="en-US" dirty="0" smtClean="0"/>
              <a:t>Automating saves time, especially when a significant portion of your job includes editing the same data.</a:t>
            </a:r>
          </a:p>
          <a:p>
            <a:r>
              <a:rPr lang="en-US" dirty="0" smtClean="0"/>
              <a:t>The </a:t>
            </a:r>
            <a:r>
              <a:rPr lang="en-US" dirty="0"/>
              <a:t>address points feature class contains </a:t>
            </a:r>
            <a:r>
              <a:rPr lang="en-US" dirty="0" smtClean="0"/>
              <a:t>17 editable</a:t>
            </a:r>
            <a:r>
              <a:rPr lang="en-US" dirty="0" smtClean="0"/>
              <a:t> </a:t>
            </a:r>
            <a:r>
              <a:rPr lang="en-US" dirty="0"/>
              <a:t>fields…</a:t>
            </a:r>
          </a:p>
          <a:p>
            <a:r>
              <a:rPr lang="en-US" dirty="0"/>
              <a:t>but I only </a:t>
            </a:r>
            <a:r>
              <a:rPr lang="en-US" dirty="0" smtClean="0"/>
              <a:t>manually edited 7.</a:t>
            </a:r>
            <a:endParaRPr lang="en-US" dirty="0"/>
          </a:p>
          <a:p>
            <a:endParaRPr lang="en-US" dirty="0"/>
          </a:p>
        </p:txBody>
      </p:sp>
      <p:pic>
        <p:nvPicPr>
          <p:cNvPr id="5" name="Content Placeholder 4" descr="A picture containing indoor&#10;&#10;Description generated with high confidence">
            <a:extLst>
              <a:ext uri="{FF2B5EF4-FFF2-40B4-BE49-F238E27FC236}">
                <a16:creationId xmlns:a16="http://schemas.microsoft.com/office/drawing/2014/main" xmlns="" id="{82162ABC-49AA-419B-83A6-215188EA7B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1654" y="2057400"/>
            <a:ext cx="3646154" cy="4022725"/>
          </a:xfrm>
          <a:prstGeom prst="rect">
            <a:avLst/>
          </a:prstGeom>
        </p:spPr>
      </p:pic>
      <p:pic>
        <p:nvPicPr>
          <p:cNvPr id="7" name="Content Placeholder 11">
            <a:extLst>
              <a:ext uri="{FF2B5EF4-FFF2-40B4-BE49-F238E27FC236}">
                <a16:creationId xmlns:a16="http://schemas.microsoft.com/office/drawing/2014/main" xmlns="" id="{72290763-C853-45A5-BD21-536CA53E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654" y="2057400"/>
            <a:ext cx="3646154" cy="4022725"/>
          </a:xfrm>
          <a:prstGeom prst="rect">
            <a:avLst/>
          </a:prstGeom>
        </p:spPr>
      </p:pic>
    </p:spTree>
    <p:extLst>
      <p:ext uri="{BB962C8B-B14F-4D97-AF65-F5344CB8AC3E}">
        <p14:creationId xmlns:p14="http://schemas.microsoft.com/office/powerpoint/2010/main" val="3616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62" y="2513813"/>
            <a:ext cx="5823408" cy="1356360"/>
          </a:xfrm>
        </p:spPr>
        <p:txBody>
          <a:bodyPr/>
          <a:lstStyle/>
          <a:p>
            <a:pPr algn="ctr"/>
            <a:r>
              <a:rPr lang="en-US" dirty="0"/>
              <a:t>Attribute Assistant</a:t>
            </a:r>
          </a:p>
        </p:txBody>
      </p:sp>
    </p:spTree>
    <p:extLst>
      <p:ext uri="{BB962C8B-B14F-4D97-AF65-F5344CB8AC3E}">
        <p14:creationId xmlns:p14="http://schemas.microsoft.com/office/powerpoint/2010/main" val="1066961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Attribute Assistant ?</a:t>
            </a:r>
          </a:p>
        </p:txBody>
      </p:sp>
      <p:sp>
        <p:nvSpPr>
          <p:cNvPr id="3" name="Content Placeholder 2"/>
          <p:cNvSpPr>
            <a:spLocks noGrp="1"/>
          </p:cNvSpPr>
          <p:nvPr>
            <p:ph sz="half" idx="1"/>
          </p:nvPr>
        </p:nvSpPr>
        <p:spPr>
          <a:xfrm>
            <a:off x="1143000" y="1965960"/>
            <a:ext cx="5353050" cy="4023360"/>
          </a:xfrm>
        </p:spPr>
        <p:txBody>
          <a:bodyPr>
            <a:normAutofit/>
          </a:bodyPr>
          <a:lstStyle/>
          <a:p>
            <a:r>
              <a:rPr lang="en-US" dirty="0"/>
              <a:t>“The Attribute Assistant Add-In is an editor extension that uses a series of predefined methods to populate attributes when you create new features or edit existing features in a geodatabase.”</a:t>
            </a:r>
          </a:p>
          <a:p>
            <a:r>
              <a:rPr lang="en-US" dirty="0"/>
              <a:t>ArcMap Only (ArcMap Standard or Advanced 10.2.1, 10.4 – 10.6)</a:t>
            </a:r>
          </a:p>
          <a:p>
            <a:endParaRPr lang="en-US" dirty="0"/>
          </a:p>
        </p:txBody>
      </p:sp>
    </p:spTree>
    <p:extLst>
      <p:ext uri="{BB962C8B-B14F-4D97-AF65-F5344CB8AC3E}">
        <p14:creationId xmlns:p14="http://schemas.microsoft.com/office/powerpoint/2010/main" val="762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F58BE-CB66-46BF-86FB-D62EA3771458}"/>
              </a:ext>
            </a:extLst>
          </p:cNvPr>
          <p:cNvSpPr>
            <a:spLocks noGrp="1"/>
          </p:cNvSpPr>
          <p:nvPr>
            <p:ph type="title"/>
          </p:nvPr>
        </p:nvSpPr>
        <p:spPr/>
        <p:txBody>
          <a:bodyPr/>
          <a:lstStyle/>
          <a:p>
            <a:r>
              <a:rPr lang="en-US" dirty="0"/>
              <a:t>Attribute Assistant Methods</a:t>
            </a:r>
          </a:p>
        </p:txBody>
      </p:sp>
      <p:sp>
        <p:nvSpPr>
          <p:cNvPr id="3" name="Content Placeholder 2">
            <a:extLst>
              <a:ext uri="{FF2B5EF4-FFF2-40B4-BE49-F238E27FC236}">
                <a16:creationId xmlns:a16="http://schemas.microsoft.com/office/drawing/2014/main" xmlns="" id="{2666230B-291D-4416-AF93-0CBED3AEDB33}"/>
              </a:ext>
            </a:extLst>
          </p:cNvPr>
          <p:cNvSpPr>
            <a:spLocks noGrp="1"/>
          </p:cNvSpPr>
          <p:nvPr>
            <p:ph sz="half" idx="1"/>
          </p:nvPr>
        </p:nvSpPr>
        <p:spPr>
          <a:xfrm>
            <a:off x="1143000" y="2057399"/>
            <a:ext cx="5524500" cy="4023360"/>
          </a:xfrm>
        </p:spPr>
        <p:txBody>
          <a:bodyPr/>
          <a:lstStyle/>
          <a:p>
            <a:r>
              <a:rPr lang="en-US" dirty="0" smtClean="0"/>
              <a:t>Methods are predefined to perform certain actions based on user defined configuration.</a:t>
            </a:r>
          </a:p>
          <a:p>
            <a:r>
              <a:rPr lang="en-US" dirty="0" smtClean="0"/>
              <a:t>There </a:t>
            </a:r>
            <a:r>
              <a:rPr lang="en-US" dirty="0"/>
              <a:t>are currently 71 different methods that can be used.</a:t>
            </a:r>
          </a:p>
          <a:p>
            <a:r>
              <a:rPr lang="en-US" dirty="0"/>
              <a:t>Methods can be triggered by:</a:t>
            </a:r>
          </a:p>
          <a:p>
            <a:pPr lvl="1"/>
            <a:r>
              <a:rPr lang="en-US" dirty="0"/>
              <a:t>Feature creation</a:t>
            </a:r>
          </a:p>
          <a:p>
            <a:pPr lvl="1"/>
            <a:r>
              <a:rPr lang="en-US" dirty="0"/>
              <a:t>Attribute change</a:t>
            </a:r>
          </a:p>
          <a:p>
            <a:pPr lvl="1"/>
            <a:r>
              <a:rPr lang="en-US" dirty="0"/>
              <a:t>Geometry change</a:t>
            </a:r>
          </a:p>
          <a:p>
            <a:pPr lvl="1"/>
            <a:r>
              <a:rPr lang="en-US" dirty="0" smtClean="0"/>
              <a:t>Manual</a:t>
            </a:r>
            <a:endParaRPr lang="en-US" dirty="0"/>
          </a:p>
        </p:txBody>
      </p:sp>
      <p:pic>
        <p:nvPicPr>
          <p:cNvPr id="6" name="Content Placeholder 5">
            <a:extLst>
              <a:ext uri="{FF2B5EF4-FFF2-40B4-BE49-F238E27FC236}">
                <a16:creationId xmlns:a16="http://schemas.microsoft.com/office/drawing/2014/main" xmlns="" id="{AFA2ACC6-5C31-415D-8469-358CEC5EDE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68281" y="2057399"/>
            <a:ext cx="2514951" cy="3943900"/>
          </a:xfrm>
        </p:spPr>
      </p:pic>
    </p:spTree>
    <p:extLst>
      <p:ext uri="{BB962C8B-B14F-4D97-AF65-F5344CB8AC3E}">
        <p14:creationId xmlns:p14="http://schemas.microsoft.com/office/powerpoint/2010/main" val="73715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B43B8-FD80-49BE-AE4A-FFDEDDC00930}"/>
              </a:ext>
            </a:extLst>
          </p:cNvPr>
          <p:cNvSpPr>
            <a:spLocks noGrp="1"/>
          </p:cNvSpPr>
          <p:nvPr>
            <p:ph type="title"/>
          </p:nvPr>
        </p:nvSpPr>
        <p:spPr/>
        <p:txBody>
          <a:bodyPr/>
          <a:lstStyle/>
          <a:p>
            <a:r>
              <a:rPr lang="en-US" dirty="0"/>
              <a:t>Attribute Assistant Add-In Installation</a:t>
            </a:r>
          </a:p>
        </p:txBody>
      </p:sp>
      <p:sp>
        <p:nvSpPr>
          <p:cNvPr id="3" name="Content Placeholder 2">
            <a:extLst>
              <a:ext uri="{FF2B5EF4-FFF2-40B4-BE49-F238E27FC236}">
                <a16:creationId xmlns:a16="http://schemas.microsoft.com/office/drawing/2014/main" xmlns="" id="{B90DF4BA-9C6C-4F00-9235-16E0AE0FAA47}"/>
              </a:ext>
            </a:extLst>
          </p:cNvPr>
          <p:cNvSpPr>
            <a:spLocks noGrp="1"/>
          </p:cNvSpPr>
          <p:nvPr>
            <p:ph sz="half" idx="1"/>
          </p:nvPr>
        </p:nvSpPr>
        <p:spPr>
          <a:xfrm>
            <a:off x="1143000" y="2057399"/>
            <a:ext cx="6762750" cy="4023360"/>
          </a:xfrm>
        </p:spPr>
        <p:txBody>
          <a:bodyPr/>
          <a:lstStyle/>
          <a:p>
            <a:r>
              <a:rPr lang="en-US" dirty="0"/>
              <a:t>Download the add-in and required tables from: </a:t>
            </a:r>
            <a:r>
              <a:rPr lang="en-US" sz="2000" dirty="0">
                <a:hlinkClick r:id="rId3"/>
              </a:rPr>
              <a:t>https://solutions.arcgis.com/shared/help/attribute-assistant/</a:t>
            </a:r>
            <a:endParaRPr lang="en-US" sz="2000" dirty="0"/>
          </a:p>
          <a:p>
            <a:r>
              <a:rPr lang="en-US" dirty="0"/>
              <a:t>Close ArcGIS applications.</a:t>
            </a:r>
          </a:p>
          <a:p>
            <a:r>
              <a:rPr lang="en-US" dirty="0"/>
              <a:t>Double-click </a:t>
            </a:r>
            <a:r>
              <a:rPr lang="en-US" dirty="0" err="1"/>
              <a:t>AttributeAssistant.esriAddIn</a:t>
            </a:r>
            <a:r>
              <a:rPr lang="en-US" dirty="0"/>
              <a:t> to run the installer.</a:t>
            </a:r>
          </a:p>
          <a:p>
            <a:r>
              <a:rPr lang="en-US" dirty="0"/>
              <a:t>Click Install Add-In.</a:t>
            </a:r>
          </a:p>
        </p:txBody>
      </p:sp>
      <p:pic>
        <p:nvPicPr>
          <p:cNvPr id="6" name="Content Placeholder 5" descr="A screenshot of a cell phone&#10;&#10;Description generated with very high confidence">
            <a:extLst>
              <a:ext uri="{FF2B5EF4-FFF2-40B4-BE49-F238E27FC236}">
                <a16:creationId xmlns:a16="http://schemas.microsoft.com/office/drawing/2014/main" xmlns="" id="{2F95045F-D3F0-4D39-B7AE-AF219A25605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40143" y="2057399"/>
            <a:ext cx="3105791" cy="3305176"/>
          </a:xfrm>
        </p:spPr>
      </p:pic>
    </p:spTree>
    <p:extLst>
      <p:ext uri="{BB962C8B-B14F-4D97-AF65-F5344CB8AC3E}">
        <p14:creationId xmlns:p14="http://schemas.microsoft.com/office/powerpoint/2010/main" val="32690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8D70A-F66B-4CC9-A552-31A4BEED3F06}"/>
              </a:ext>
            </a:extLst>
          </p:cNvPr>
          <p:cNvSpPr>
            <a:spLocks noGrp="1"/>
          </p:cNvSpPr>
          <p:nvPr>
            <p:ph type="title"/>
          </p:nvPr>
        </p:nvSpPr>
        <p:spPr/>
        <p:txBody>
          <a:bodyPr/>
          <a:lstStyle/>
          <a:p>
            <a:r>
              <a:rPr lang="en-US" dirty="0"/>
              <a:t>Attribute Assistant Configuration</a:t>
            </a:r>
          </a:p>
        </p:txBody>
      </p:sp>
      <p:sp>
        <p:nvSpPr>
          <p:cNvPr id="3" name="Content Placeholder 2">
            <a:extLst>
              <a:ext uri="{FF2B5EF4-FFF2-40B4-BE49-F238E27FC236}">
                <a16:creationId xmlns:a16="http://schemas.microsoft.com/office/drawing/2014/main" xmlns="" id="{2CCC3220-2C5A-4529-8FB5-5C22FAF1BC57}"/>
              </a:ext>
            </a:extLst>
          </p:cNvPr>
          <p:cNvSpPr>
            <a:spLocks noGrp="1"/>
          </p:cNvSpPr>
          <p:nvPr>
            <p:ph sz="half" idx="1"/>
          </p:nvPr>
        </p:nvSpPr>
        <p:spPr>
          <a:xfrm>
            <a:off x="1142999" y="2057399"/>
            <a:ext cx="6000751" cy="4023360"/>
          </a:xfrm>
        </p:spPr>
        <p:txBody>
          <a:bodyPr>
            <a:normAutofit/>
          </a:bodyPr>
          <a:lstStyle/>
          <a:p>
            <a:r>
              <a:rPr lang="en-US" dirty="0" smtClean="0"/>
              <a:t>Copy </a:t>
            </a:r>
            <a:r>
              <a:rPr lang="en-US" dirty="0"/>
              <a:t>the </a:t>
            </a:r>
            <a:r>
              <a:rPr lang="en-US" dirty="0" err="1"/>
              <a:t>DynamicValue</a:t>
            </a:r>
            <a:r>
              <a:rPr lang="en-US" dirty="0"/>
              <a:t> and </a:t>
            </a:r>
            <a:r>
              <a:rPr lang="en-US" dirty="0" err="1"/>
              <a:t>GenerateID</a:t>
            </a:r>
            <a:r>
              <a:rPr lang="en-US" dirty="0"/>
              <a:t> tables to the same database containing the feature classes you will be editing.</a:t>
            </a:r>
          </a:p>
          <a:p>
            <a:r>
              <a:rPr lang="en-US" dirty="0"/>
              <a:t>Add </a:t>
            </a:r>
            <a:r>
              <a:rPr lang="en-US" dirty="0" smtClean="0"/>
              <a:t>the </a:t>
            </a:r>
            <a:r>
              <a:rPr lang="en-US" dirty="0" err="1"/>
              <a:t>DynamicValue</a:t>
            </a:r>
            <a:r>
              <a:rPr lang="en-US" dirty="0"/>
              <a:t> table, </a:t>
            </a:r>
            <a:r>
              <a:rPr lang="en-US" dirty="0" err="1"/>
              <a:t>GenerateID</a:t>
            </a:r>
            <a:r>
              <a:rPr lang="en-US" dirty="0"/>
              <a:t> table, and the feature class you will be editing to a map document (</a:t>
            </a:r>
            <a:r>
              <a:rPr lang="en-US" dirty="0" err="1"/>
              <a:t>mxd</a:t>
            </a:r>
            <a:r>
              <a:rPr lang="en-US" dirty="0" smtClean="0"/>
              <a:t>).</a:t>
            </a:r>
          </a:p>
          <a:p>
            <a:r>
              <a:rPr lang="en-US" dirty="0" smtClean="0"/>
              <a:t>Enable the </a:t>
            </a:r>
            <a:r>
              <a:rPr lang="en-US" dirty="0"/>
              <a:t>Attribute Assistant </a:t>
            </a:r>
            <a:r>
              <a:rPr lang="en-US" dirty="0" smtClean="0"/>
              <a:t>toolbar.</a:t>
            </a:r>
            <a:endParaRPr lang="en-US" dirty="0"/>
          </a:p>
          <a:p>
            <a:endParaRPr lang="en-US" dirty="0"/>
          </a:p>
          <a:p>
            <a:endParaRPr lang="en-US" dirty="0"/>
          </a:p>
        </p:txBody>
      </p:sp>
      <p:pic>
        <p:nvPicPr>
          <p:cNvPr id="5" name="Picture 4" descr="A screenshot of a cell phone&#10;&#10;Description generated with high confidence">
            <a:extLst>
              <a:ext uri="{FF2B5EF4-FFF2-40B4-BE49-F238E27FC236}">
                <a16:creationId xmlns:a16="http://schemas.microsoft.com/office/drawing/2014/main" xmlns="" id="{51A765F6-C6AD-41EA-A9C2-D44CD0C81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689" y="2057399"/>
            <a:ext cx="2148062" cy="695326"/>
          </a:xfrm>
          <a:prstGeom prst="rect">
            <a:avLst/>
          </a:prstGeom>
        </p:spPr>
      </p:pic>
    </p:spTree>
    <p:extLst>
      <p:ext uri="{BB962C8B-B14F-4D97-AF65-F5344CB8AC3E}">
        <p14:creationId xmlns:p14="http://schemas.microsoft.com/office/powerpoint/2010/main" val="29359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6D64C-E776-4CDD-9504-2F62B71D0BD2}"/>
              </a:ext>
            </a:extLst>
          </p:cNvPr>
          <p:cNvSpPr>
            <a:spLocks noGrp="1"/>
          </p:cNvSpPr>
          <p:nvPr>
            <p:ph type="title"/>
          </p:nvPr>
        </p:nvSpPr>
        <p:spPr/>
        <p:txBody>
          <a:bodyPr/>
          <a:lstStyle/>
          <a:p>
            <a:r>
              <a:rPr lang="en-US" dirty="0"/>
              <a:t>Attribute Assistant Dynamic Value Table</a:t>
            </a:r>
          </a:p>
        </p:txBody>
      </p:sp>
      <p:sp>
        <p:nvSpPr>
          <p:cNvPr id="3" name="Content Placeholder 2">
            <a:extLst>
              <a:ext uri="{FF2B5EF4-FFF2-40B4-BE49-F238E27FC236}">
                <a16:creationId xmlns:a16="http://schemas.microsoft.com/office/drawing/2014/main" xmlns="" id="{964D5C31-0163-4AEC-9146-FC1AD8908877}"/>
              </a:ext>
            </a:extLst>
          </p:cNvPr>
          <p:cNvSpPr>
            <a:spLocks noGrp="1"/>
          </p:cNvSpPr>
          <p:nvPr>
            <p:ph sz="half" idx="1"/>
          </p:nvPr>
        </p:nvSpPr>
        <p:spPr>
          <a:xfrm>
            <a:off x="1143000" y="2057398"/>
            <a:ext cx="9875520" cy="4305301"/>
          </a:xfrm>
        </p:spPr>
        <p:txBody>
          <a:bodyPr>
            <a:normAutofit fontScale="77500" lnSpcReduction="20000"/>
          </a:bodyPr>
          <a:lstStyle/>
          <a:p>
            <a:r>
              <a:rPr lang="en-US" dirty="0"/>
              <a:t>The </a:t>
            </a:r>
            <a:r>
              <a:rPr lang="en-US" dirty="0" err="1"/>
              <a:t>DynamicValue</a:t>
            </a:r>
            <a:r>
              <a:rPr lang="en-US" dirty="0"/>
              <a:t> table is used to configure what fields are updated, which methods are used, and when rules will run.</a:t>
            </a:r>
          </a:p>
          <a:p>
            <a:pPr lvl="1"/>
            <a:r>
              <a:rPr lang="en-US" b="1" dirty="0"/>
              <a:t>Table Name </a:t>
            </a:r>
            <a:r>
              <a:rPr lang="en-US" dirty="0"/>
              <a:t>- This field defines which table the Attribute Assistant action will be applied to.</a:t>
            </a:r>
          </a:p>
          <a:p>
            <a:pPr lvl="1"/>
            <a:r>
              <a:rPr lang="en-US" b="1" dirty="0"/>
              <a:t>Field Name </a:t>
            </a:r>
            <a:r>
              <a:rPr lang="en-US" dirty="0"/>
              <a:t>- This field defines the field upon which the Attribute Assistant actions will be applied or the field to monitor for changes.</a:t>
            </a:r>
          </a:p>
          <a:p>
            <a:pPr lvl="1"/>
            <a:r>
              <a:rPr lang="en-US" b="1" dirty="0"/>
              <a:t>Value Method </a:t>
            </a:r>
            <a:r>
              <a:rPr lang="en-US" dirty="0"/>
              <a:t>- This field defines the actions that occur when the Attribute Assistant is enabled and features are modified or configured.</a:t>
            </a:r>
          </a:p>
          <a:p>
            <a:pPr lvl="1"/>
            <a:r>
              <a:rPr lang="en-US" b="1" dirty="0"/>
              <a:t>Value Info </a:t>
            </a:r>
            <a:r>
              <a:rPr lang="en-US" dirty="0"/>
              <a:t>- This field defines the parameters and configuration of each method. Values in this field will vary depending on the value method you are configuring.</a:t>
            </a:r>
          </a:p>
          <a:p>
            <a:pPr lvl="1"/>
            <a:r>
              <a:rPr lang="en-US" b="1" dirty="0"/>
              <a:t>On Create </a:t>
            </a:r>
            <a:r>
              <a:rPr lang="en-US" dirty="0"/>
              <a:t>- This field defines if the Attribute Assistant actions will be applied when a feature is created.</a:t>
            </a:r>
          </a:p>
          <a:p>
            <a:pPr lvl="1"/>
            <a:r>
              <a:rPr lang="en-US" b="1" dirty="0"/>
              <a:t>On Change (Attribute) </a:t>
            </a:r>
            <a:r>
              <a:rPr lang="en-US" dirty="0"/>
              <a:t>- This field defines if the Attribute Assistant actions will be applied when a feature has an attribute change.</a:t>
            </a:r>
          </a:p>
          <a:p>
            <a:pPr lvl="1"/>
            <a:r>
              <a:rPr lang="en-US" b="1" dirty="0"/>
              <a:t>On Change (Geometry) </a:t>
            </a:r>
            <a:r>
              <a:rPr lang="en-US" dirty="0"/>
              <a:t>- This field defines if the Attribute Assistant actions will be applied when a feature's geometry has been updated.</a:t>
            </a:r>
          </a:p>
          <a:p>
            <a:pPr lvl="1"/>
            <a:r>
              <a:rPr lang="en-US" b="1" dirty="0"/>
              <a:t>On Manual </a:t>
            </a:r>
            <a:r>
              <a:rPr lang="en-US" dirty="0"/>
              <a:t>- This field defines if the Attribute Assistant actions will be applied only when the Attribute Assistant "Run Manual Tools for Selected Features" tool is run.</a:t>
            </a:r>
          </a:p>
          <a:p>
            <a:pPr lvl="1"/>
            <a:r>
              <a:rPr lang="en-US" b="1" dirty="0"/>
              <a:t>Run Weight </a:t>
            </a:r>
            <a:r>
              <a:rPr lang="en-US" dirty="0"/>
              <a:t>- This field defines the weight of the action. Those configured methods with higher weights will run first. This can allow for certain rules to be run before others.</a:t>
            </a:r>
          </a:p>
          <a:p>
            <a:r>
              <a:rPr lang="en-US" dirty="0"/>
              <a:t>Use the source name of tables (not layer names) and field names (not aliases). </a:t>
            </a:r>
          </a:p>
        </p:txBody>
      </p:sp>
    </p:spTree>
    <p:extLst>
      <p:ext uri="{BB962C8B-B14F-4D97-AF65-F5344CB8AC3E}">
        <p14:creationId xmlns:p14="http://schemas.microsoft.com/office/powerpoint/2010/main" val="23145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E17948-A8F9-44F0-99EB-6E19F3680DE0}"/>
              </a:ext>
            </a:extLst>
          </p:cNvPr>
          <p:cNvSpPr>
            <a:spLocks noGrp="1"/>
          </p:cNvSpPr>
          <p:nvPr>
            <p:ph type="title"/>
          </p:nvPr>
        </p:nvSpPr>
        <p:spPr/>
        <p:txBody>
          <a:bodyPr/>
          <a:lstStyle/>
          <a:p>
            <a:r>
              <a:rPr lang="en-US" dirty="0"/>
              <a:t>Attribute Assistant Generate ID Table</a:t>
            </a:r>
          </a:p>
        </p:txBody>
      </p:sp>
      <p:sp>
        <p:nvSpPr>
          <p:cNvPr id="3" name="Content Placeholder 2">
            <a:extLst>
              <a:ext uri="{FF2B5EF4-FFF2-40B4-BE49-F238E27FC236}">
                <a16:creationId xmlns:a16="http://schemas.microsoft.com/office/drawing/2014/main" xmlns="" id="{66E63543-E47B-4333-B1D2-64FC36A67C82}"/>
              </a:ext>
            </a:extLst>
          </p:cNvPr>
          <p:cNvSpPr>
            <a:spLocks noGrp="1"/>
          </p:cNvSpPr>
          <p:nvPr>
            <p:ph sz="half" idx="1"/>
          </p:nvPr>
        </p:nvSpPr>
        <p:spPr>
          <a:xfrm>
            <a:off x="1142999" y="2057399"/>
            <a:ext cx="9875519" cy="4019551"/>
          </a:xfrm>
        </p:spPr>
        <p:txBody>
          <a:bodyPr/>
          <a:lstStyle/>
          <a:p>
            <a:r>
              <a:rPr lang="en-US" sz="2000" dirty="0"/>
              <a:t>The </a:t>
            </a:r>
            <a:r>
              <a:rPr lang="en-US" sz="2000" dirty="0" err="1"/>
              <a:t>GenerateID</a:t>
            </a:r>
            <a:r>
              <a:rPr lang="en-US" sz="2000" dirty="0"/>
              <a:t> table stores a sequential ID number for use with the Generate ID or Generate ID By Intersect methods</a:t>
            </a:r>
          </a:p>
          <a:p>
            <a:pPr lvl="1"/>
            <a:r>
              <a:rPr lang="en-US" b="1" dirty="0"/>
              <a:t>Sequence Name </a:t>
            </a:r>
            <a:r>
              <a:rPr lang="en-US" dirty="0"/>
              <a:t>- This field defines the name of the sequence (field name). </a:t>
            </a:r>
          </a:p>
          <a:p>
            <a:pPr lvl="1"/>
            <a:r>
              <a:rPr lang="en-US" b="1" dirty="0"/>
              <a:t>Sequence Counter </a:t>
            </a:r>
            <a:r>
              <a:rPr lang="en-US" dirty="0"/>
              <a:t>- This field defines the current value of the sequence.</a:t>
            </a:r>
          </a:p>
          <a:p>
            <a:pPr lvl="1"/>
            <a:r>
              <a:rPr lang="en-US" b="1" dirty="0"/>
              <a:t>Interval Value </a:t>
            </a:r>
            <a:r>
              <a:rPr lang="en-US" dirty="0"/>
              <a:t>- This field defines the interval at which the sequence will increase.</a:t>
            </a:r>
          </a:p>
          <a:p>
            <a:r>
              <a:rPr lang="en-US" sz="2000" dirty="0"/>
              <a:t>Do NOT version the </a:t>
            </a:r>
            <a:r>
              <a:rPr lang="en-US" sz="2000" dirty="0" err="1"/>
              <a:t>GenerateID</a:t>
            </a:r>
            <a:r>
              <a:rPr lang="en-US" sz="2000" dirty="0"/>
              <a:t> table!</a:t>
            </a:r>
          </a:p>
          <a:p>
            <a:pPr lvl="1"/>
            <a:r>
              <a:rPr lang="en-US" dirty="0"/>
              <a:t>If versioned duplicate ID’s may be generated.</a:t>
            </a:r>
          </a:p>
          <a:p>
            <a:endParaRPr lang="en-US" dirty="0"/>
          </a:p>
        </p:txBody>
      </p:sp>
    </p:spTree>
    <p:extLst>
      <p:ext uri="{BB962C8B-B14F-4D97-AF65-F5344CB8AC3E}">
        <p14:creationId xmlns:p14="http://schemas.microsoft.com/office/powerpoint/2010/main" val="38736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5691</TotalTime>
  <Words>963</Words>
  <Application>Microsoft Office PowerPoint</Application>
  <PresentationFormat>Widescreen</PresentationFormat>
  <Paragraphs>82</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Automating and Validating Edits</vt:lpstr>
      <vt:lpstr>Why automate?</vt:lpstr>
      <vt:lpstr>Attribute Assistant</vt:lpstr>
      <vt:lpstr>What is the Attribute Assistant ?</vt:lpstr>
      <vt:lpstr>Attribute Assistant Methods</vt:lpstr>
      <vt:lpstr>Attribute Assistant Add-In Installation</vt:lpstr>
      <vt:lpstr>Attribute Assistant Configuration</vt:lpstr>
      <vt:lpstr>Attribute Assistant Dynamic Value Table</vt:lpstr>
      <vt:lpstr>Attribute Assistant Generate ID Table</vt:lpstr>
      <vt:lpstr>Attribute Assistant Examples</vt:lpstr>
      <vt:lpstr>Attribute Rules</vt:lpstr>
      <vt:lpstr>What are Attribute Rules?</vt:lpstr>
      <vt:lpstr>Attribute Rule Types</vt:lpstr>
      <vt:lpstr>Attribute Rules Configuration</vt:lpstr>
      <vt:lpstr>Attribute Rules Issues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Density Changes in Downtown Fort Myers</dc:title>
  <dc:creator>Joshua Ittenbach</dc:creator>
  <cp:lastModifiedBy>Joshua</cp:lastModifiedBy>
  <cp:revision>216</cp:revision>
  <cp:lastPrinted>2016-10-21T12:59:19Z</cp:lastPrinted>
  <dcterms:created xsi:type="dcterms:W3CDTF">2016-08-24T14:04:08Z</dcterms:created>
  <dcterms:modified xsi:type="dcterms:W3CDTF">2018-11-01T10:25:40Z</dcterms:modified>
</cp:coreProperties>
</file>