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8" r:id="rId3"/>
    <p:sldMasterId id="2147483720" r:id="rId4"/>
  </p:sldMasterIdLst>
  <p:notesMasterIdLst>
    <p:notesMasterId r:id="rId32"/>
  </p:notesMasterIdLst>
  <p:sldIdLst>
    <p:sldId id="263" r:id="rId5"/>
    <p:sldId id="257" r:id="rId6"/>
    <p:sldId id="281" r:id="rId7"/>
    <p:sldId id="287" r:id="rId8"/>
    <p:sldId id="285" r:id="rId9"/>
    <p:sldId id="284" r:id="rId10"/>
    <p:sldId id="289" r:id="rId11"/>
    <p:sldId id="286" r:id="rId12"/>
    <p:sldId id="290" r:id="rId13"/>
    <p:sldId id="278" r:id="rId14"/>
    <p:sldId id="267" r:id="rId15"/>
    <p:sldId id="277" r:id="rId16"/>
    <p:sldId id="288" r:id="rId17"/>
    <p:sldId id="272" r:id="rId18"/>
    <p:sldId id="282" r:id="rId19"/>
    <p:sldId id="283" r:id="rId20"/>
    <p:sldId id="258" r:id="rId21"/>
    <p:sldId id="280" r:id="rId22"/>
    <p:sldId id="271" r:id="rId23"/>
    <p:sldId id="265" r:id="rId24"/>
    <p:sldId id="276" r:id="rId25"/>
    <p:sldId id="275" r:id="rId26"/>
    <p:sldId id="268" r:id="rId27"/>
    <p:sldId id="273" r:id="rId28"/>
    <p:sldId id="274" r:id="rId29"/>
    <p:sldId id="291" r:id="rId30"/>
    <p:sldId id="266"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933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1" autoAdjust="0"/>
    <p:restoredTop sz="83831" autoAdjust="0"/>
  </p:normalViewPr>
  <p:slideViewPr>
    <p:cSldViewPr snapToGrid="0">
      <p:cViewPr varScale="1">
        <p:scale>
          <a:sx n="84" d="100"/>
          <a:sy n="84" d="100"/>
        </p:scale>
        <p:origin x="750" y="9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611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CBCA26B-FAE2-41DF-8173-6327273F37EB}" type="datetimeFigureOut">
              <a:rPr lang="en-US" smtClean="0"/>
              <a:t>10/26/2016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BD259F2-9CF0-4EE6-9D51-0F7D8326CC03}" type="slidenum">
              <a:rPr lang="en-US" smtClean="0"/>
              <a:t>‹#›</a:t>
            </a:fld>
            <a:endParaRPr lang="en-US"/>
          </a:p>
        </p:txBody>
      </p:sp>
    </p:spTree>
    <p:extLst>
      <p:ext uri="{BB962C8B-B14F-4D97-AF65-F5344CB8AC3E}">
        <p14:creationId xmlns:p14="http://schemas.microsoft.com/office/powerpoint/2010/main" val="3688943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Tim’s Intro – I’ve been giving talks on managing collections of topo</a:t>
            </a:r>
            <a:r>
              <a:rPr lang="en-US" baseline="0" dirty="0" smtClean="0"/>
              <a:t> DEMs for a dozen years or more, and I could have saved a lot of explanation time by having “Best Available” tattooed across my forehead.  This presentation is more about “where we’re at and what we’ve learned” than a finished “how-to” session.  I acknowledge my co-author, Dave Kirouac, who’s actively embracing the new paradigm for GIS.  I’m more of an old fuddy-duddy, and any blame for reactionary views or inept language falls on me.</a:t>
            </a:r>
            <a:endParaRPr lang="en-US" dirty="0"/>
          </a:p>
        </p:txBody>
      </p:sp>
      <p:sp>
        <p:nvSpPr>
          <p:cNvPr id="4" name="Slide Number Placeholder 3"/>
          <p:cNvSpPr>
            <a:spLocks noGrp="1"/>
          </p:cNvSpPr>
          <p:nvPr>
            <p:ph type="sldNum" sz="quarter" idx="10"/>
          </p:nvPr>
        </p:nvSpPr>
        <p:spPr/>
        <p:txBody>
          <a:bodyPr/>
          <a:lstStyle/>
          <a:p>
            <a:pPr>
              <a:defRPr/>
            </a:pPr>
            <a:fld id="{49F26312-D68F-4437-BE8C-2EFF85D859A3}" type="slidenum">
              <a:rPr lang="en-US" smtClean="0">
                <a:solidFill>
                  <a:srgbClr val="000000"/>
                </a:solidFill>
              </a:rPr>
              <a:pPr>
                <a:defRPr/>
              </a:pPr>
              <a:t>1</a:t>
            </a:fld>
            <a:endParaRPr lang="en-US">
              <a:solidFill>
                <a:srgbClr val="000000"/>
              </a:solidFill>
            </a:endParaRPr>
          </a:p>
        </p:txBody>
      </p:sp>
    </p:spTree>
    <p:extLst>
      <p:ext uri="{BB962C8B-B14F-4D97-AF65-F5344CB8AC3E}">
        <p14:creationId xmlns:p14="http://schemas.microsoft.com/office/powerpoint/2010/main" val="3161211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few old maps that will serve as a low-tech version of a time slider.  Ten years ago we had some LiDAR, but it was of</a:t>
            </a:r>
            <a:r>
              <a:rPr lang="en-US" baseline="0" dirty="0" smtClean="0"/>
              <a:t> variable quality and very limited extent.  For most areas, we had to rely on old or inadequate data.</a:t>
            </a:r>
            <a:endParaRPr lang="en-US" dirty="0"/>
          </a:p>
        </p:txBody>
      </p:sp>
      <p:sp>
        <p:nvSpPr>
          <p:cNvPr id="4" name="Slide Number Placeholder 3"/>
          <p:cNvSpPr>
            <a:spLocks noGrp="1"/>
          </p:cNvSpPr>
          <p:nvPr>
            <p:ph type="sldNum" sz="quarter" idx="10"/>
          </p:nvPr>
        </p:nvSpPr>
        <p:spPr/>
        <p:txBody>
          <a:bodyPr/>
          <a:lstStyle/>
          <a:p>
            <a:fld id="{ABD259F2-9CF0-4EE6-9D51-0F7D8326CC03}" type="slidenum">
              <a:rPr lang="en-US" smtClean="0"/>
              <a:t>16</a:t>
            </a:fld>
            <a:endParaRPr lang="en-US"/>
          </a:p>
        </p:txBody>
      </p:sp>
    </p:spTree>
    <p:extLst>
      <p:ext uri="{BB962C8B-B14F-4D97-AF65-F5344CB8AC3E}">
        <p14:creationId xmlns:p14="http://schemas.microsoft.com/office/powerpoint/2010/main" val="391512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1414463" y="1162050"/>
            <a:ext cx="4181475" cy="3136900"/>
          </a:xfrm>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2007 marked a milestone in our topographic data.  After a</a:t>
            </a:r>
            <a:r>
              <a:rPr lang="en-US" altLang="en-US" baseline="0" dirty="0" smtClean="0"/>
              <a:t> series of destructive hurricanes, the Florida Dept. of Emergency Management implemented a statewide program for acquiring LiDAR for the coastal areas.  For the most part, uplands and the interior of the state were not included.  Also there were problems with post-processing and quality control.  Even so, a tremendous amount of useful topo data was created and distributed, and LiDAR was well established as a standard and cost-effective practice.</a:t>
            </a:r>
            <a:endParaRPr lang="en-US" altLang="en-US" dirty="0" smtClean="0"/>
          </a:p>
          <a:p>
            <a:endParaRPr lang="en-US" altLang="en-US" dirty="0"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186">
              <a:defRPr sz="2900" b="1">
                <a:solidFill>
                  <a:schemeClr val="bg1"/>
                </a:solidFill>
                <a:latin typeface="Arial" panose="020B0604020202020204" pitchFamily="34" charset="0"/>
              </a:defRPr>
            </a:lvl1pPr>
            <a:lvl2pPr marL="757066" indent="-291179" defTabSz="951186">
              <a:defRPr sz="2900" b="1">
                <a:solidFill>
                  <a:schemeClr val="bg1"/>
                </a:solidFill>
                <a:latin typeface="Arial" panose="020B0604020202020204" pitchFamily="34" charset="0"/>
              </a:defRPr>
            </a:lvl2pPr>
            <a:lvl3pPr marL="1164717" indent="-232943" defTabSz="951186">
              <a:defRPr sz="2900" b="1">
                <a:solidFill>
                  <a:schemeClr val="bg1"/>
                </a:solidFill>
                <a:latin typeface="Arial" panose="020B0604020202020204" pitchFamily="34" charset="0"/>
              </a:defRPr>
            </a:lvl3pPr>
            <a:lvl4pPr marL="1630604" indent="-232943" defTabSz="951186">
              <a:defRPr sz="2900" b="1">
                <a:solidFill>
                  <a:schemeClr val="bg1"/>
                </a:solidFill>
                <a:latin typeface="Arial" panose="020B0604020202020204" pitchFamily="34" charset="0"/>
              </a:defRPr>
            </a:lvl4pPr>
            <a:lvl5pPr marL="2096491" indent="-232943" defTabSz="951186">
              <a:defRPr sz="2900" b="1">
                <a:solidFill>
                  <a:schemeClr val="bg1"/>
                </a:solidFill>
                <a:latin typeface="Arial" panose="020B0604020202020204" pitchFamily="34" charset="0"/>
              </a:defRPr>
            </a:lvl5pPr>
            <a:lvl6pPr marL="2562377" indent="-232943" defTabSz="951186" eaLnBrk="0" fontAlgn="base" hangingPunct="0">
              <a:spcBef>
                <a:spcPct val="30000"/>
              </a:spcBef>
              <a:spcAft>
                <a:spcPct val="0"/>
              </a:spcAft>
              <a:buSzPct val="65000"/>
              <a:buFont typeface="Monotype Sorts" pitchFamily="2" charset="2"/>
              <a:buChar char="l"/>
              <a:defRPr sz="2900" b="1">
                <a:solidFill>
                  <a:schemeClr val="bg1"/>
                </a:solidFill>
                <a:latin typeface="Arial" panose="020B0604020202020204" pitchFamily="34" charset="0"/>
              </a:defRPr>
            </a:lvl6pPr>
            <a:lvl7pPr marL="3028264" indent="-232943" defTabSz="951186" eaLnBrk="0" fontAlgn="base" hangingPunct="0">
              <a:spcBef>
                <a:spcPct val="30000"/>
              </a:spcBef>
              <a:spcAft>
                <a:spcPct val="0"/>
              </a:spcAft>
              <a:buSzPct val="65000"/>
              <a:buFont typeface="Monotype Sorts" pitchFamily="2" charset="2"/>
              <a:buChar char="l"/>
              <a:defRPr sz="2900" b="1">
                <a:solidFill>
                  <a:schemeClr val="bg1"/>
                </a:solidFill>
                <a:latin typeface="Arial" panose="020B0604020202020204" pitchFamily="34" charset="0"/>
              </a:defRPr>
            </a:lvl7pPr>
            <a:lvl8pPr marL="3494151" indent="-232943" defTabSz="951186" eaLnBrk="0" fontAlgn="base" hangingPunct="0">
              <a:spcBef>
                <a:spcPct val="30000"/>
              </a:spcBef>
              <a:spcAft>
                <a:spcPct val="0"/>
              </a:spcAft>
              <a:buSzPct val="65000"/>
              <a:buFont typeface="Monotype Sorts" pitchFamily="2" charset="2"/>
              <a:buChar char="l"/>
              <a:defRPr sz="2900" b="1">
                <a:solidFill>
                  <a:schemeClr val="bg1"/>
                </a:solidFill>
                <a:latin typeface="Arial" panose="020B0604020202020204" pitchFamily="34" charset="0"/>
              </a:defRPr>
            </a:lvl8pPr>
            <a:lvl9pPr marL="3960038" indent="-232943" defTabSz="951186" eaLnBrk="0" fontAlgn="base" hangingPunct="0">
              <a:spcBef>
                <a:spcPct val="30000"/>
              </a:spcBef>
              <a:spcAft>
                <a:spcPct val="0"/>
              </a:spcAft>
              <a:buSzPct val="65000"/>
              <a:buFont typeface="Monotype Sorts" pitchFamily="2" charset="2"/>
              <a:buChar char="l"/>
              <a:defRPr sz="2900" b="1">
                <a:solidFill>
                  <a:schemeClr val="bg1"/>
                </a:solidFill>
                <a:latin typeface="Arial" panose="020B0604020202020204" pitchFamily="34" charset="0"/>
              </a:defRPr>
            </a:lvl9pPr>
          </a:lstStyle>
          <a:p>
            <a:fld id="{70ADCC9F-69B6-49D1-AA42-EFA75ACA9C17}" type="slidenum">
              <a:rPr lang="en-US" altLang="en-US" sz="1200" b="0">
                <a:solidFill>
                  <a:srgbClr val="000000"/>
                </a:solidFill>
                <a:latin typeface="Times New Roman" panose="02020603050405020304" pitchFamily="18" charset="0"/>
              </a:rPr>
              <a:pPr/>
              <a:t>17</a:t>
            </a:fld>
            <a:endParaRPr lang="en-US" altLang="en-US" sz="1200" b="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22321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following years we continued to collaborate and collect new topo data, mostly from LiDAR projects.  We worked with USGS and USACE, and shared data with other Water Management Districts.  We sought out more topo data from county and municipal governments, processing as needed to end up with DEM products that were compatible with our other data.</a:t>
            </a:r>
            <a:endParaRPr lang="en-US" dirty="0"/>
          </a:p>
        </p:txBody>
      </p:sp>
      <p:sp>
        <p:nvSpPr>
          <p:cNvPr id="4" name="Slide Number Placeholder 3"/>
          <p:cNvSpPr>
            <a:spLocks noGrp="1"/>
          </p:cNvSpPr>
          <p:nvPr>
            <p:ph type="sldNum" sz="quarter" idx="10"/>
          </p:nvPr>
        </p:nvSpPr>
        <p:spPr/>
        <p:txBody>
          <a:bodyPr/>
          <a:lstStyle/>
          <a:p>
            <a:fld id="{ABD259F2-9CF0-4EE6-9D51-0F7D8326CC03}" type="slidenum">
              <a:rPr lang="en-US" smtClean="0"/>
              <a:t>18</a:t>
            </a:fld>
            <a:endParaRPr lang="en-US"/>
          </a:p>
        </p:txBody>
      </p:sp>
    </p:spTree>
    <p:extLst>
      <p:ext uri="{BB962C8B-B14F-4D97-AF65-F5344CB8AC3E}">
        <p14:creationId xmlns:p14="http://schemas.microsoft.com/office/powerpoint/2010/main" val="740008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currently maintain a library of 80 or more DEM datasets</a:t>
            </a:r>
            <a:r>
              <a:rPr lang="en-US" baseline="0" dirty="0" smtClean="0"/>
              <a:t>.  Yet there still significant gaps in our coverage for good, modern topo data.</a:t>
            </a:r>
          </a:p>
          <a:p>
            <a:endParaRPr lang="en-US" baseline="0" dirty="0" smtClean="0"/>
          </a:p>
          <a:p>
            <a:r>
              <a:rPr lang="en-US" baseline="0" dirty="0" smtClean="0"/>
              <a:t>  -- at end…  Let’s talk about the process of creating District-wide merged DEMs in a little more detail.</a:t>
            </a:r>
            <a:endParaRPr lang="en-US" dirty="0"/>
          </a:p>
        </p:txBody>
      </p:sp>
      <p:sp>
        <p:nvSpPr>
          <p:cNvPr id="4" name="Slide Number Placeholder 3"/>
          <p:cNvSpPr>
            <a:spLocks noGrp="1"/>
          </p:cNvSpPr>
          <p:nvPr>
            <p:ph type="sldNum" sz="quarter" idx="10"/>
          </p:nvPr>
        </p:nvSpPr>
        <p:spPr/>
        <p:txBody>
          <a:bodyPr/>
          <a:lstStyle/>
          <a:p>
            <a:fld id="{ABD259F2-9CF0-4EE6-9D51-0F7D8326CC03}" type="slidenum">
              <a:rPr lang="en-US" smtClean="0"/>
              <a:t>19</a:t>
            </a:fld>
            <a:endParaRPr lang="en-US"/>
          </a:p>
        </p:txBody>
      </p:sp>
    </p:spTree>
    <p:extLst>
      <p:ext uri="{BB962C8B-B14F-4D97-AF65-F5344CB8AC3E}">
        <p14:creationId xmlns:p14="http://schemas.microsoft.com/office/powerpoint/2010/main" val="160462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traditional approach to merging DEM data has involved a lot of custom work.  The process was painful enough that revisions with new data weren’t made regularly, and previous merged DEMs were neglected rather than brought up to date.</a:t>
            </a:r>
            <a:endParaRPr lang="en-US" dirty="0"/>
          </a:p>
        </p:txBody>
      </p:sp>
      <p:sp>
        <p:nvSpPr>
          <p:cNvPr id="4" name="Slide Number Placeholder 3"/>
          <p:cNvSpPr>
            <a:spLocks noGrp="1"/>
          </p:cNvSpPr>
          <p:nvPr>
            <p:ph type="sldNum" sz="quarter" idx="10"/>
          </p:nvPr>
        </p:nvSpPr>
        <p:spPr/>
        <p:txBody>
          <a:bodyPr/>
          <a:lstStyle/>
          <a:p>
            <a:pPr>
              <a:defRPr/>
            </a:pPr>
            <a:fld id="{49F26312-D68F-4437-BE8C-2EFF85D859A3}"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518455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our newest</a:t>
            </a:r>
            <a:r>
              <a:rPr lang="en-US" baseline="0" dirty="0" smtClean="0"/>
              <a:t> merged DEM product, which includes all of our current data and is the standard high-resolution topo source for our desktop users.  It is in our local projection (state plane east zone) with a 5-foot cell size.</a:t>
            </a:r>
            <a:endParaRPr lang="en-US" dirty="0"/>
          </a:p>
        </p:txBody>
      </p:sp>
      <p:sp>
        <p:nvSpPr>
          <p:cNvPr id="4" name="Slide Number Placeholder 3"/>
          <p:cNvSpPr>
            <a:spLocks noGrp="1"/>
          </p:cNvSpPr>
          <p:nvPr>
            <p:ph type="sldNum" sz="quarter" idx="10"/>
          </p:nvPr>
        </p:nvSpPr>
        <p:spPr/>
        <p:txBody>
          <a:bodyPr/>
          <a:lstStyle/>
          <a:p>
            <a:fld id="{ABD259F2-9CF0-4EE6-9D51-0F7D8326CC03}" type="slidenum">
              <a:rPr lang="en-US" smtClean="0"/>
              <a:t>21</a:t>
            </a:fld>
            <a:endParaRPr lang="en-US"/>
          </a:p>
        </p:txBody>
      </p:sp>
    </p:spTree>
    <p:extLst>
      <p:ext uri="{BB962C8B-B14F-4D97-AF65-F5344CB8AC3E}">
        <p14:creationId xmlns:p14="http://schemas.microsoft.com/office/powerpoint/2010/main" val="3248000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part of our supporting data, we maintain indexes of our DEM boundaries,</a:t>
            </a:r>
            <a:r>
              <a:rPr lang="en-US" baseline="0" dirty="0" smtClean="0"/>
              <a:t> matched to a master spreadsheet that contains details about the source, location, and quality of the datasets.</a:t>
            </a:r>
            <a:endParaRPr lang="en-US" dirty="0"/>
          </a:p>
        </p:txBody>
      </p:sp>
      <p:sp>
        <p:nvSpPr>
          <p:cNvPr id="4" name="Slide Number Placeholder 3"/>
          <p:cNvSpPr>
            <a:spLocks noGrp="1"/>
          </p:cNvSpPr>
          <p:nvPr>
            <p:ph type="sldNum" sz="quarter" idx="10"/>
          </p:nvPr>
        </p:nvSpPr>
        <p:spPr/>
        <p:txBody>
          <a:bodyPr/>
          <a:lstStyle/>
          <a:p>
            <a:fld id="{ABD259F2-9CF0-4EE6-9D51-0F7D8326CC03}" type="slidenum">
              <a:rPr lang="en-US" smtClean="0"/>
              <a:t>22</a:t>
            </a:fld>
            <a:endParaRPr lang="en-US"/>
          </a:p>
        </p:txBody>
      </p:sp>
    </p:spTree>
    <p:extLst>
      <p:ext uri="{BB962C8B-B14F-4D97-AF65-F5344CB8AC3E}">
        <p14:creationId xmlns:p14="http://schemas.microsoft.com/office/powerpoint/2010/main" val="2304599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looking</a:t>
            </a:r>
            <a:r>
              <a:rPr lang="en-US" baseline="0" dirty="0" smtClean="0"/>
              <a:t> at using the “image mosaic” functionality as a way of creating and managing our merged DEMs.  Since DEMs are a raster format, they can be added into image mosaics.  Dave had done some work on this concept several years ago, but at the time we only found it useful for display.</a:t>
            </a:r>
            <a:endParaRPr lang="en-US" dirty="0"/>
          </a:p>
        </p:txBody>
      </p:sp>
      <p:sp>
        <p:nvSpPr>
          <p:cNvPr id="4" name="Slide Number Placeholder 3"/>
          <p:cNvSpPr>
            <a:spLocks noGrp="1"/>
          </p:cNvSpPr>
          <p:nvPr>
            <p:ph type="sldNum" sz="quarter" idx="10"/>
          </p:nvPr>
        </p:nvSpPr>
        <p:spPr/>
        <p:txBody>
          <a:bodyPr/>
          <a:lstStyle/>
          <a:p>
            <a:fld id="{ABD259F2-9CF0-4EE6-9D51-0F7D8326CC03}" type="slidenum">
              <a:rPr lang="en-US" smtClean="0"/>
              <a:t>23</a:t>
            </a:fld>
            <a:endParaRPr lang="en-US"/>
          </a:p>
        </p:txBody>
      </p:sp>
    </p:spTree>
    <p:extLst>
      <p:ext uri="{BB962C8B-B14F-4D97-AF65-F5344CB8AC3E}">
        <p14:creationId xmlns:p14="http://schemas.microsoft.com/office/powerpoint/2010/main" val="60508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259F2-9CF0-4EE6-9D51-0F7D8326CC03}" type="slidenum">
              <a:rPr lang="en-US" smtClean="0"/>
              <a:t>24</a:t>
            </a:fld>
            <a:endParaRPr lang="en-US"/>
          </a:p>
        </p:txBody>
      </p:sp>
    </p:spTree>
    <p:extLst>
      <p:ext uri="{BB962C8B-B14F-4D97-AF65-F5344CB8AC3E}">
        <p14:creationId xmlns:p14="http://schemas.microsoft.com/office/powerpoint/2010/main" val="1845937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our topo DEMs posted on ArcGIS Online.  Revision</a:t>
            </a:r>
            <a:r>
              <a:rPr lang="en-US" baseline="0" dirty="0" smtClean="0"/>
              <a:t> to all of our AGOL entries for DEMs is underway, with the plan of providing links to zipped files on our ftp site for public download of the data.</a:t>
            </a:r>
            <a:endParaRPr lang="en-US" dirty="0"/>
          </a:p>
        </p:txBody>
      </p:sp>
      <p:sp>
        <p:nvSpPr>
          <p:cNvPr id="4" name="Slide Number Placeholder 3"/>
          <p:cNvSpPr>
            <a:spLocks noGrp="1"/>
          </p:cNvSpPr>
          <p:nvPr>
            <p:ph type="sldNum" sz="quarter" idx="10"/>
          </p:nvPr>
        </p:nvSpPr>
        <p:spPr/>
        <p:txBody>
          <a:bodyPr/>
          <a:lstStyle/>
          <a:p>
            <a:fld id="{ABD259F2-9CF0-4EE6-9D51-0F7D8326CC03}" type="slidenum">
              <a:rPr lang="en-US" smtClean="0"/>
              <a:t>25</a:t>
            </a:fld>
            <a:endParaRPr lang="en-US"/>
          </a:p>
        </p:txBody>
      </p:sp>
    </p:spTree>
    <p:extLst>
      <p:ext uri="{BB962C8B-B14F-4D97-AF65-F5344CB8AC3E}">
        <p14:creationId xmlns:p14="http://schemas.microsoft.com/office/powerpoint/2010/main" val="3883537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1414463" y="1162050"/>
            <a:ext cx="4181475" cy="3136900"/>
          </a:xfrm>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For</a:t>
            </a:r>
            <a:r>
              <a:rPr lang="en-US" altLang="en-US" baseline="0" dirty="0" smtClean="0"/>
              <a:t> this presentation I’ve included a lot of older slides and maps to provide an historical perspective on the topic, and also to provide something to keep you occupied as I drone along.</a:t>
            </a:r>
            <a:endParaRPr lang="en-US" altLang="en-US" dirty="0" smtClean="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186">
              <a:defRPr sz="2900" b="1">
                <a:solidFill>
                  <a:schemeClr val="bg1"/>
                </a:solidFill>
                <a:latin typeface="Arial" panose="020B0604020202020204" pitchFamily="34" charset="0"/>
              </a:defRPr>
            </a:lvl1pPr>
            <a:lvl2pPr marL="757066" indent="-291179" defTabSz="951186">
              <a:defRPr sz="2900" b="1">
                <a:solidFill>
                  <a:schemeClr val="bg1"/>
                </a:solidFill>
                <a:latin typeface="Arial" panose="020B0604020202020204" pitchFamily="34" charset="0"/>
              </a:defRPr>
            </a:lvl2pPr>
            <a:lvl3pPr marL="1164717" indent="-232943" defTabSz="951186">
              <a:defRPr sz="2900" b="1">
                <a:solidFill>
                  <a:schemeClr val="bg1"/>
                </a:solidFill>
                <a:latin typeface="Arial" panose="020B0604020202020204" pitchFamily="34" charset="0"/>
              </a:defRPr>
            </a:lvl3pPr>
            <a:lvl4pPr marL="1630604" indent="-232943" defTabSz="951186">
              <a:defRPr sz="2900" b="1">
                <a:solidFill>
                  <a:schemeClr val="bg1"/>
                </a:solidFill>
                <a:latin typeface="Arial" panose="020B0604020202020204" pitchFamily="34" charset="0"/>
              </a:defRPr>
            </a:lvl4pPr>
            <a:lvl5pPr marL="2096491" indent="-232943" defTabSz="951186">
              <a:defRPr sz="2900" b="1">
                <a:solidFill>
                  <a:schemeClr val="bg1"/>
                </a:solidFill>
                <a:latin typeface="Arial" panose="020B0604020202020204" pitchFamily="34" charset="0"/>
              </a:defRPr>
            </a:lvl5pPr>
            <a:lvl6pPr marL="2562377" indent="-232943" defTabSz="951186" eaLnBrk="0" fontAlgn="base" hangingPunct="0">
              <a:spcBef>
                <a:spcPct val="30000"/>
              </a:spcBef>
              <a:spcAft>
                <a:spcPct val="0"/>
              </a:spcAft>
              <a:buSzPct val="65000"/>
              <a:buFont typeface="Monotype Sorts" pitchFamily="2" charset="2"/>
              <a:buChar char="l"/>
              <a:defRPr sz="2900" b="1">
                <a:solidFill>
                  <a:schemeClr val="bg1"/>
                </a:solidFill>
                <a:latin typeface="Arial" panose="020B0604020202020204" pitchFamily="34" charset="0"/>
              </a:defRPr>
            </a:lvl6pPr>
            <a:lvl7pPr marL="3028264" indent="-232943" defTabSz="951186" eaLnBrk="0" fontAlgn="base" hangingPunct="0">
              <a:spcBef>
                <a:spcPct val="30000"/>
              </a:spcBef>
              <a:spcAft>
                <a:spcPct val="0"/>
              </a:spcAft>
              <a:buSzPct val="65000"/>
              <a:buFont typeface="Monotype Sorts" pitchFamily="2" charset="2"/>
              <a:buChar char="l"/>
              <a:defRPr sz="2900" b="1">
                <a:solidFill>
                  <a:schemeClr val="bg1"/>
                </a:solidFill>
                <a:latin typeface="Arial" panose="020B0604020202020204" pitchFamily="34" charset="0"/>
              </a:defRPr>
            </a:lvl7pPr>
            <a:lvl8pPr marL="3494151" indent="-232943" defTabSz="951186" eaLnBrk="0" fontAlgn="base" hangingPunct="0">
              <a:spcBef>
                <a:spcPct val="30000"/>
              </a:spcBef>
              <a:spcAft>
                <a:spcPct val="0"/>
              </a:spcAft>
              <a:buSzPct val="65000"/>
              <a:buFont typeface="Monotype Sorts" pitchFamily="2" charset="2"/>
              <a:buChar char="l"/>
              <a:defRPr sz="2900" b="1">
                <a:solidFill>
                  <a:schemeClr val="bg1"/>
                </a:solidFill>
                <a:latin typeface="Arial" panose="020B0604020202020204" pitchFamily="34" charset="0"/>
              </a:defRPr>
            </a:lvl8pPr>
            <a:lvl9pPr marL="3960038" indent="-232943" defTabSz="951186" eaLnBrk="0" fontAlgn="base" hangingPunct="0">
              <a:spcBef>
                <a:spcPct val="30000"/>
              </a:spcBef>
              <a:spcAft>
                <a:spcPct val="0"/>
              </a:spcAft>
              <a:buSzPct val="65000"/>
              <a:buFont typeface="Monotype Sorts" pitchFamily="2" charset="2"/>
              <a:buChar char="l"/>
              <a:defRPr sz="2900" b="1">
                <a:solidFill>
                  <a:schemeClr val="bg1"/>
                </a:solidFill>
                <a:latin typeface="Arial" panose="020B0604020202020204" pitchFamily="34" charset="0"/>
              </a:defRPr>
            </a:lvl9pPr>
          </a:lstStyle>
          <a:p>
            <a:fld id="{28DF5464-7230-4F46-92FC-B61D2D777C85}" type="slidenum">
              <a:rPr lang="en-US" altLang="en-US" sz="1200" b="0">
                <a:solidFill>
                  <a:srgbClr val="000000"/>
                </a:solidFill>
                <a:latin typeface="Times New Roman" panose="02020603050405020304" pitchFamily="18" charset="0"/>
              </a:rPr>
              <a:pPr/>
              <a:t>2</a:t>
            </a:fld>
            <a:endParaRPr lang="en-US" altLang="en-US" sz="1200" b="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34531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my oldest map</a:t>
            </a:r>
            <a:r>
              <a:rPr lang="en-US" baseline="0" dirty="0" smtClean="0"/>
              <a:t> that shows the process of collecting and merging topo data from various sources in DEM format for southern Florida.</a:t>
            </a:r>
            <a:endParaRPr lang="en-US" dirty="0"/>
          </a:p>
        </p:txBody>
      </p:sp>
      <p:sp>
        <p:nvSpPr>
          <p:cNvPr id="4" name="Slide Number Placeholder 3"/>
          <p:cNvSpPr>
            <a:spLocks noGrp="1"/>
          </p:cNvSpPr>
          <p:nvPr>
            <p:ph type="sldNum" sz="quarter" idx="10"/>
          </p:nvPr>
        </p:nvSpPr>
        <p:spPr/>
        <p:txBody>
          <a:bodyPr/>
          <a:lstStyle/>
          <a:p>
            <a:fld id="{ABD259F2-9CF0-4EE6-9D51-0F7D8326CC03}" type="slidenum">
              <a:rPr lang="en-US" smtClean="0"/>
              <a:t>26</a:t>
            </a:fld>
            <a:endParaRPr lang="en-US"/>
          </a:p>
        </p:txBody>
      </p:sp>
    </p:spTree>
    <p:extLst>
      <p:ext uri="{BB962C8B-B14F-4D97-AF65-F5344CB8AC3E}">
        <p14:creationId xmlns:p14="http://schemas.microsoft.com/office/powerpoint/2010/main" val="3300282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questions?</a:t>
            </a:r>
            <a:endParaRPr lang="en-US" dirty="0"/>
          </a:p>
        </p:txBody>
      </p:sp>
      <p:sp>
        <p:nvSpPr>
          <p:cNvPr id="4" name="Slide Number Placeholder 3"/>
          <p:cNvSpPr>
            <a:spLocks noGrp="1"/>
          </p:cNvSpPr>
          <p:nvPr>
            <p:ph type="sldNum" sz="quarter" idx="10"/>
          </p:nvPr>
        </p:nvSpPr>
        <p:spPr/>
        <p:txBody>
          <a:bodyPr/>
          <a:lstStyle/>
          <a:p>
            <a:pPr>
              <a:defRPr/>
            </a:pPr>
            <a:fld id="{49F26312-D68F-4437-BE8C-2EFF85D859A3}"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54564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section leaders are committed to implementing all the principles we heard about yesterday in the keynote sessions, so they’re keeping us busy with “total transformation”.</a:t>
            </a:r>
          </a:p>
          <a:p>
            <a:endParaRPr lang="en-US" baseline="0" dirty="0" smtClean="0"/>
          </a:p>
          <a:p>
            <a:r>
              <a:rPr lang="en-US" baseline="0" dirty="0" smtClean="0"/>
              <a:t>This presentation has two main components:  aerial imagery and topographic DEMs.  First, the imagery…</a:t>
            </a:r>
          </a:p>
        </p:txBody>
      </p:sp>
      <p:sp>
        <p:nvSpPr>
          <p:cNvPr id="4" name="Slide Number Placeholder 3"/>
          <p:cNvSpPr>
            <a:spLocks noGrp="1"/>
          </p:cNvSpPr>
          <p:nvPr>
            <p:ph type="sldNum" sz="quarter" idx="10"/>
          </p:nvPr>
        </p:nvSpPr>
        <p:spPr/>
        <p:txBody>
          <a:bodyPr/>
          <a:lstStyle/>
          <a:p>
            <a:fld id="{ABD259F2-9CF0-4EE6-9D51-0F7D8326CC03}" type="slidenum">
              <a:rPr lang="en-US" smtClean="0"/>
              <a:t>3</a:t>
            </a:fld>
            <a:endParaRPr lang="en-US"/>
          </a:p>
        </p:txBody>
      </p:sp>
    </p:spTree>
    <p:extLst>
      <p:ext uri="{BB962C8B-B14F-4D97-AF65-F5344CB8AC3E}">
        <p14:creationId xmlns:p14="http://schemas.microsoft.com/office/powerpoint/2010/main" val="3067928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years we’ve developed some standard</a:t>
            </a:r>
            <a:r>
              <a:rPr lang="en-US" baseline="0" dirty="0" smtClean="0"/>
              <a:t> practices and procedures in order to stay organized and current, without spending much or requiring much support.</a:t>
            </a:r>
            <a:endParaRPr lang="en-US" dirty="0"/>
          </a:p>
        </p:txBody>
      </p:sp>
      <p:sp>
        <p:nvSpPr>
          <p:cNvPr id="4" name="Slide Number Placeholder 3"/>
          <p:cNvSpPr>
            <a:spLocks noGrp="1"/>
          </p:cNvSpPr>
          <p:nvPr>
            <p:ph type="sldNum" sz="quarter" idx="10"/>
          </p:nvPr>
        </p:nvSpPr>
        <p:spPr/>
        <p:txBody>
          <a:bodyPr/>
          <a:lstStyle/>
          <a:p>
            <a:fld id="{ABD259F2-9CF0-4EE6-9D51-0F7D8326CC03}" type="slidenum">
              <a:rPr lang="en-US" smtClean="0"/>
              <a:t>6</a:t>
            </a:fld>
            <a:endParaRPr lang="en-US"/>
          </a:p>
        </p:txBody>
      </p:sp>
    </p:spTree>
    <p:extLst>
      <p:ext uri="{BB962C8B-B14F-4D97-AF65-F5344CB8AC3E}">
        <p14:creationId xmlns:p14="http://schemas.microsoft.com/office/powerpoint/2010/main" val="4098838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image mosaic, showing the sixteen counties</a:t>
            </a:r>
            <a:r>
              <a:rPr lang="en-US" baseline="0" dirty="0" smtClean="0"/>
              <a:t> that we sent to Esri earlier this year.</a:t>
            </a:r>
            <a:endParaRPr lang="en-US" dirty="0"/>
          </a:p>
        </p:txBody>
      </p:sp>
      <p:sp>
        <p:nvSpPr>
          <p:cNvPr id="4" name="Slide Number Placeholder 3"/>
          <p:cNvSpPr>
            <a:spLocks noGrp="1"/>
          </p:cNvSpPr>
          <p:nvPr>
            <p:ph type="sldNum" sz="quarter" idx="10"/>
          </p:nvPr>
        </p:nvSpPr>
        <p:spPr/>
        <p:txBody>
          <a:bodyPr/>
          <a:lstStyle/>
          <a:p>
            <a:fld id="{ABD259F2-9CF0-4EE6-9D51-0F7D8326CC03}" type="slidenum">
              <a:rPr lang="en-US" smtClean="0"/>
              <a:t>10</a:t>
            </a:fld>
            <a:endParaRPr lang="en-US"/>
          </a:p>
        </p:txBody>
      </p:sp>
    </p:spTree>
    <p:extLst>
      <p:ext uri="{BB962C8B-B14F-4D97-AF65-F5344CB8AC3E}">
        <p14:creationId xmlns:p14="http://schemas.microsoft.com/office/powerpoint/2010/main" val="11945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same image mosaic,</a:t>
            </a:r>
            <a:r>
              <a:rPr lang="en-US" baseline="0" dirty="0" smtClean="0"/>
              <a:t> published as a service for our desktop users with ArcMap.  Note that there are differences in tint and brightness among the different counties.</a:t>
            </a:r>
            <a:endParaRPr lang="en-US" dirty="0"/>
          </a:p>
        </p:txBody>
      </p:sp>
      <p:sp>
        <p:nvSpPr>
          <p:cNvPr id="4" name="Slide Number Placeholder 3"/>
          <p:cNvSpPr>
            <a:spLocks noGrp="1"/>
          </p:cNvSpPr>
          <p:nvPr>
            <p:ph type="sldNum" sz="quarter" idx="10"/>
          </p:nvPr>
        </p:nvSpPr>
        <p:spPr/>
        <p:txBody>
          <a:bodyPr/>
          <a:lstStyle/>
          <a:p>
            <a:fld id="{ABD259F2-9CF0-4EE6-9D51-0F7D8326CC03}" type="slidenum">
              <a:rPr lang="en-US" smtClean="0"/>
              <a:t>11</a:t>
            </a:fld>
            <a:endParaRPr lang="en-US"/>
          </a:p>
        </p:txBody>
      </p:sp>
    </p:spTree>
    <p:extLst>
      <p:ext uri="{BB962C8B-B14F-4D97-AF65-F5344CB8AC3E}">
        <p14:creationId xmlns:p14="http://schemas.microsoft.com/office/powerpoint/2010/main" val="1313362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standard </a:t>
            </a:r>
            <a:r>
              <a:rPr lang="en-US" dirty="0" err="1" smtClean="0"/>
              <a:t>basemap</a:t>
            </a:r>
            <a:r>
              <a:rPr lang="en-US" dirty="0" smtClean="0"/>
              <a:t> that Esri</a:t>
            </a:r>
            <a:r>
              <a:rPr lang="en-US" baseline="0" dirty="0" smtClean="0"/>
              <a:t> now provides to users worldwide on all platforms.  The data that we provided has been processed, cached, and merged with the other imagery in their collection.  Note that their processing also included some color balancing, so the product has a consistent appearance.</a:t>
            </a:r>
            <a:endParaRPr lang="en-US" dirty="0"/>
          </a:p>
        </p:txBody>
      </p:sp>
      <p:sp>
        <p:nvSpPr>
          <p:cNvPr id="4" name="Slide Number Placeholder 3"/>
          <p:cNvSpPr>
            <a:spLocks noGrp="1"/>
          </p:cNvSpPr>
          <p:nvPr>
            <p:ph type="sldNum" sz="quarter" idx="10"/>
          </p:nvPr>
        </p:nvSpPr>
        <p:spPr/>
        <p:txBody>
          <a:bodyPr/>
          <a:lstStyle/>
          <a:p>
            <a:fld id="{ABD259F2-9CF0-4EE6-9D51-0F7D8326CC03}" type="slidenum">
              <a:rPr lang="en-US" smtClean="0"/>
              <a:t>12</a:t>
            </a:fld>
            <a:endParaRPr lang="en-US"/>
          </a:p>
        </p:txBody>
      </p:sp>
    </p:spTree>
    <p:extLst>
      <p:ext uri="{BB962C8B-B14F-4D97-AF65-F5344CB8AC3E}">
        <p14:creationId xmlns:p14="http://schemas.microsoft.com/office/powerpoint/2010/main" val="4093226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that’s where we are with our aerial imagery.  Any questions before I move</a:t>
            </a:r>
            <a:r>
              <a:rPr lang="en-US" baseline="0" dirty="0" smtClean="0"/>
              <a:t> along to the topo DEMs?</a:t>
            </a:r>
            <a:endParaRPr lang="en-US" dirty="0"/>
          </a:p>
        </p:txBody>
      </p:sp>
      <p:sp>
        <p:nvSpPr>
          <p:cNvPr id="4" name="Slide Number Placeholder 3"/>
          <p:cNvSpPr>
            <a:spLocks noGrp="1"/>
          </p:cNvSpPr>
          <p:nvPr>
            <p:ph type="sldNum" sz="quarter" idx="10"/>
          </p:nvPr>
        </p:nvSpPr>
        <p:spPr/>
        <p:txBody>
          <a:bodyPr/>
          <a:lstStyle/>
          <a:p>
            <a:fld id="{ABD259F2-9CF0-4EE6-9D51-0F7D8326CC03}" type="slidenum">
              <a:rPr lang="en-US" smtClean="0"/>
              <a:t>13</a:t>
            </a:fld>
            <a:endParaRPr lang="en-US"/>
          </a:p>
        </p:txBody>
      </p:sp>
    </p:spTree>
    <p:extLst>
      <p:ext uri="{BB962C8B-B14F-4D97-AF65-F5344CB8AC3E}">
        <p14:creationId xmlns:p14="http://schemas.microsoft.com/office/powerpoint/2010/main" val="3133137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everyon</a:t>
            </a:r>
            <a:r>
              <a:rPr lang="en-US" baseline="0" dirty="0" smtClean="0"/>
              <a:t>e understand what I mean by “raster” and “DEM”?  Would you like any explanation?</a:t>
            </a:r>
          </a:p>
          <a:p>
            <a:endParaRPr lang="en-US" i="1" baseline="0" dirty="0" smtClean="0"/>
          </a:p>
          <a:p>
            <a:r>
              <a:rPr lang="en-US" i="1" baseline="0" dirty="0" smtClean="0"/>
              <a:t>  --  Explain terms or concepts if needed…</a:t>
            </a:r>
            <a:endParaRPr lang="en-US" i="1" dirty="0"/>
          </a:p>
        </p:txBody>
      </p:sp>
      <p:sp>
        <p:nvSpPr>
          <p:cNvPr id="4" name="Slide Number Placeholder 3"/>
          <p:cNvSpPr>
            <a:spLocks noGrp="1"/>
          </p:cNvSpPr>
          <p:nvPr>
            <p:ph type="sldNum" sz="quarter" idx="10"/>
          </p:nvPr>
        </p:nvSpPr>
        <p:spPr/>
        <p:txBody>
          <a:bodyPr/>
          <a:lstStyle/>
          <a:p>
            <a:fld id="{ABD259F2-9CF0-4EE6-9D51-0F7D8326CC03}" type="slidenum">
              <a:rPr lang="en-US" smtClean="0"/>
              <a:t>14</a:t>
            </a:fld>
            <a:endParaRPr lang="en-US"/>
          </a:p>
        </p:txBody>
      </p:sp>
    </p:spTree>
    <p:extLst>
      <p:ext uri="{BB962C8B-B14F-4D97-AF65-F5344CB8AC3E}">
        <p14:creationId xmlns:p14="http://schemas.microsoft.com/office/powerpoint/2010/main" val="2459129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3571" name="Rectangle 1027"/>
          <p:cNvSpPr>
            <a:spLocks noGrp="1" noChangeArrowheads="1"/>
          </p:cNvSpPr>
          <p:nvPr>
            <p:ph type="subTitle" idx="1"/>
          </p:nvPr>
        </p:nvSpPr>
        <p:spPr>
          <a:xfrm>
            <a:off x="390525" y="5105400"/>
            <a:ext cx="5791200" cy="838200"/>
          </a:xfrm>
          <a:effectLst>
            <a:outerShdw dist="35921" dir="2700000" algn="ctr" rotWithShape="0">
              <a:srgbClr val="000000"/>
            </a:outerShdw>
          </a:effectLst>
        </p:spPr>
        <p:txBody>
          <a:bodyPr/>
          <a:lstStyle>
            <a:lvl1pPr marL="0" indent="0">
              <a:spcBef>
                <a:spcPct val="15000"/>
              </a:spcBef>
              <a:buFont typeface="Wingdings" pitchFamily="2" charset="2"/>
              <a:buNone/>
              <a:defRPr sz="1950" i="1"/>
            </a:lvl1pPr>
          </a:lstStyle>
          <a:p>
            <a:r>
              <a:rPr lang="en-US"/>
              <a:t>Click to edit Master subtitle style</a:t>
            </a:r>
          </a:p>
        </p:txBody>
      </p:sp>
      <p:sp>
        <p:nvSpPr>
          <p:cNvPr id="493572" name="Rectangle 1028"/>
          <p:cNvSpPr>
            <a:spLocks noGrp="1" noChangeArrowheads="1"/>
          </p:cNvSpPr>
          <p:nvPr>
            <p:ph type="ctrTitle"/>
          </p:nvPr>
        </p:nvSpPr>
        <p:spPr>
          <a:xfrm>
            <a:off x="390526" y="3876675"/>
            <a:ext cx="6581775" cy="1143000"/>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228758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6064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5738" y="306388"/>
            <a:ext cx="1998662" cy="57896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9751" y="306388"/>
            <a:ext cx="5843588" cy="57896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4763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5927984-0F31-4BB5-AB26-AC5E2201470A}"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FB4FF-80A6-4E0E-B99F-83AD6CACF20D}" type="slidenum">
              <a:rPr lang="en-US" smtClean="0"/>
              <a:t>‹#›</a:t>
            </a:fld>
            <a:endParaRPr lang="en-US"/>
          </a:p>
        </p:txBody>
      </p:sp>
    </p:spTree>
    <p:extLst>
      <p:ext uri="{BB962C8B-B14F-4D97-AF65-F5344CB8AC3E}">
        <p14:creationId xmlns:p14="http://schemas.microsoft.com/office/powerpoint/2010/main" val="4017748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927984-0F31-4BB5-AB26-AC5E2201470A}"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FB4FF-80A6-4E0E-B99F-83AD6CACF20D}" type="slidenum">
              <a:rPr lang="en-US" smtClean="0"/>
              <a:t>‹#›</a:t>
            </a:fld>
            <a:endParaRPr lang="en-US"/>
          </a:p>
        </p:txBody>
      </p:sp>
    </p:spTree>
    <p:extLst>
      <p:ext uri="{BB962C8B-B14F-4D97-AF65-F5344CB8AC3E}">
        <p14:creationId xmlns:p14="http://schemas.microsoft.com/office/powerpoint/2010/main" val="4044981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27984-0F31-4BB5-AB26-AC5E2201470A}"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FB4FF-80A6-4E0E-B99F-83AD6CACF20D}" type="slidenum">
              <a:rPr lang="en-US" smtClean="0"/>
              <a:t>‹#›</a:t>
            </a:fld>
            <a:endParaRPr lang="en-US"/>
          </a:p>
        </p:txBody>
      </p:sp>
    </p:spTree>
    <p:extLst>
      <p:ext uri="{BB962C8B-B14F-4D97-AF65-F5344CB8AC3E}">
        <p14:creationId xmlns:p14="http://schemas.microsoft.com/office/powerpoint/2010/main" val="3155170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5927984-0F31-4BB5-AB26-AC5E2201470A}"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0FB4FF-80A6-4E0E-B99F-83AD6CACF20D}" type="slidenum">
              <a:rPr lang="en-US" smtClean="0"/>
              <a:t>‹#›</a:t>
            </a:fld>
            <a:endParaRPr lang="en-US"/>
          </a:p>
        </p:txBody>
      </p:sp>
    </p:spTree>
    <p:extLst>
      <p:ext uri="{BB962C8B-B14F-4D97-AF65-F5344CB8AC3E}">
        <p14:creationId xmlns:p14="http://schemas.microsoft.com/office/powerpoint/2010/main" val="4150832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5927984-0F31-4BB5-AB26-AC5E2201470A}" type="datetimeFigureOut">
              <a:rPr lang="en-US" smtClean="0"/>
              <a:t>10/26/2016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0FB4FF-80A6-4E0E-B99F-83AD6CACF20D}" type="slidenum">
              <a:rPr lang="en-US" smtClean="0"/>
              <a:t>‹#›</a:t>
            </a:fld>
            <a:endParaRPr lang="en-US"/>
          </a:p>
        </p:txBody>
      </p:sp>
    </p:spTree>
    <p:extLst>
      <p:ext uri="{BB962C8B-B14F-4D97-AF65-F5344CB8AC3E}">
        <p14:creationId xmlns:p14="http://schemas.microsoft.com/office/powerpoint/2010/main" val="3769831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5927984-0F31-4BB5-AB26-AC5E2201470A}" type="datetimeFigureOut">
              <a:rPr lang="en-US" smtClean="0"/>
              <a:t>10/26/2016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0FB4FF-80A6-4E0E-B99F-83AD6CACF20D}" type="slidenum">
              <a:rPr lang="en-US" smtClean="0"/>
              <a:t>‹#›</a:t>
            </a:fld>
            <a:endParaRPr lang="en-US"/>
          </a:p>
        </p:txBody>
      </p:sp>
    </p:spTree>
    <p:extLst>
      <p:ext uri="{BB962C8B-B14F-4D97-AF65-F5344CB8AC3E}">
        <p14:creationId xmlns:p14="http://schemas.microsoft.com/office/powerpoint/2010/main" val="531781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27984-0F31-4BB5-AB26-AC5E2201470A}" type="datetimeFigureOut">
              <a:rPr lang="en-US" smtClean="0"/>
              <a:t>10/26/2016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0FB4FF-80A6-4E0E-B99F-83AD6CACF20D}" type="slidenum">
              <a:rPr lang="en-US" smtClean="0"/>
              <a:t>‹#›</a:t>
            </a:fld>
            <a:endParaRPr lang="en-US"/>
          </a:p>
        </p:txBody>
      </p:sp>
    </p:spTree>
    <p:extLst>
      <p:ext uri="{BB962C8B-B14F-4D97-AF65-F5344CB8AC3E}">
        <p14:creationId xmlns:p14="http://schemas.microsoft.com/office/powerpoint/2010/main" val="3152750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27984-0F31-4BB5-AB26-AC5E2201470A}"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0FB4FF-80A6-4E0E-B99F-83AD6CACF20D}" type="slidenum">
              <a:rPr lang="en-US" smtClean="0"/>
              <a:t>‹#›</a:t>
            </a:fld>
            <a:endParaRPr lang="en-US"/>
          </a:p>
        </p:txBody>
      </p:sp>
    </p:spTree>
    <p:extLst>
      <p:ext uri="{BB962C8B-B14F-4D97-AF65-F5344CB8AC3E}">
        <p14:creationId xmlns:p14="http://schemas.microsoft.com/office/powerpoint/2010/main" val="511246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0252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27984-0F31-4BB5-AB26-AC5E2201470A}"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0FB4FF-80A6-4E0E-B99F-83AD6CACF20D}" type="slidenum">
              <a:rPr lang="en-US" smtClean="0"/>
              <a:t>‹#›</a:t>
            </a:fld>
            <a:endParaRPr lang="en-US"/>
          </a:p>
        </p:txBody>
      </p:sp>
    </p:spTree>
    <p:extLst>
      <p:ext uri="{BB962C8B-B14F-4D97-AF65-F5344CB8AC3E}">
        <p14:creationId xmlns:p14="http://schemas.microsoft.com/office/powerpoint/2010/main" val="2634521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927984-0F31-4BB5-AB26-AC5E2201470A}"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FB4FF-80A6-4E0E-B99F-83AD6CACF20D}" type="slidenum">
              <a:rPr lang="en-US" smtClean="0"/>
              <a:t>‹#›</a:t>
            </a:fld>
            <a:endParaRPr lang="en-US"/>
          </a:p>
        </p:txBody>
      </p:sp>
    </p:spTree>
    <p:extLst>
      <p:ext uri="{BB962C8B-B14F-4D97-AF65-F5344CB8AC3E}">
        <p14:creationId xmlns:p14="http://schemas.microsoft.com/office/powerpoint/2010/main" val="1816344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927984-0F31-4BB5-AB26-AC5E2201470A}"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FB4FF-80A6-4E0E-B99F-83AD6CACF20D}" type="slidenum">
              <a:rPr lang="en-US" smtClean="0"/>
              <a:t>‹#›</a:t>
            </a:fld>
            <a:endParaRPr lang="en-US"/>
          </a:p>
        </p:txBody>
      </p:sp>
    </p:spTree>
    <p:extLst>
      <p:ext uri="{BB962C8B-B14F-4D97-AF65-F5344CB8AC3E}">
        <p14:creationId xmlns:p14="http://schemas.microsoft.com/office/powerpoint/2010/main" val="4152838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3657600"/>
            <a:ext cx="7772400" cy="990600"/>
          </a:xfrm>
          <a:effectLst>
            <a:outerShdw dist="17961" dir="2700000" algn="ctr" rotWithShape="0">
              <a:schemeClr val="tx1"/>
            </a:outerShdw>
          </a:effectLst>
        </p:spPr>
        <p:txBody>
          <a:bodyPr anchor="b"/>
          <a:lstStyle>
            <a:lvl1pPr>
              <a:defRPr sz="3600">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685800" y="4648200"/>
            <a:ext cx="7772400" cy="762000"/>
          </a:xfrm>
          <a:effectLst>
            <a:outerShdw dist="17961" dir="2700000" algn="ctr" rotWithShape="0">
              <a:schemeClr val="tx1"/>
            </a:outerShdw>
          </a:effectLst>
        </p:spPr>
        <p:txBody>
          <a:bodyPr/>
          <a:lstStyle>
            <a:lvl1pPr marL="0" indent="0">
              <a:lnSpc>
                <a:spcPct val="80000"/>
              </a:lnSpc>
              <a:spcBef>
                <a:spcPct val="0"/>
              </a:spcBef>
              <a:buFont typeface="Wingdings" pitchFamily="2" charset="2"/>
              <a:buNone/>
              <a:defRPr>
                <a:solidFill>
                  <a:schemeClr val="bg1"/>
                </a:solidFill>
                <a:effectLst/>
              </a:defRPr>
            </a:lvl1pPr>
          </a:lstStyle>
          <a:p>
            <a:r>
              <a:rPr lang="en-US"/>
              <a:t>Click to edit Master subtitle style</a:t>
            </a:r>
          </a:p>
        </p:txBody>
      </p:sp>
    </p:spTree>
    <p:extLst>
      <p:ext uri="{BB962C8B-B14F-4D97-AF65-F5344CB8AC3E}">
        <p14:creationId xmlns:p14="http://schemas.microsoft.com/office/powerpoint/2010/main" val="3161705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6452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28887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1320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8777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5152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630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2846129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39285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86115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5908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304800"/>
            <a:ext cx="20955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304800"/>
            <a:ext cx="61341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4956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89" name="Rectangle 17"/>
          <p:cNvSpPr>
            <a:spLocks noChangeArrowheads="1"/>
          </p:cNvSpPr>
          <p:nvPr/>
        </p:nvSpPr>
        <p:spPr bwMode="auto">
          <a:xfrm>
            <a:off x="0" y="5257800"/>
            <a:ext cx="9144000" cy="1600200"/>
          </a:xfrm>
          <a:prstGeom prst="rect">
            <a:avLst/>
          </a:prstGeom>
          <a:gradFill rotWithShape="0">
            <a:gsLst>
              <a:gs pos="0">
                <a:srgbClr val="2D44B7">
                  <a:gamma/>
                  <a:shade val="35686"/>
                  <a:invGamma/>
                </a:srgbClr>
              </a:gs>
              <a:gs pos="50000">
                <a:srgbClr val="2D44B7"/>
              </a:gs>
              <a:gs pos="100000">
                <a:srgbClr val="2D44B7">
                  <a:gamma/>
                  <a:shade val="35686"/>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660066"/>
              </a:solidFill>
              <a:latin typeface="Times New Roman" panose="02020603050405020304" pitchFamily="18" charset="0"/>
            </a:endParaRPr>
          </a:p>
        </p:txBody>
      </p:sp>
      <p:sp>
        <p:nvSpPr>
          <p:cNvPr id="3084" name="Rectangle 12"/>
          <p:cNvSpPr>
            <a:spLocks noGrp="1" noChangeArrowheads="1"/>
          </p:cNvSpPr>
          <p:nvPr>
            <p:ph type="subTitle" idx="1"/>
          </p:nvPr>
        </p:nvSpPr>
        <p:spPr>
          <a:xfrm>
            <a:off x="685800" y="3886200"/>
            <a:ext cx="7696200" cy="1219200"/>
          </a:xfrm>
          <a:effectLst>
            <a:outerShdw dist="35921" dir="2700000" algn="ctr" rotWithShape="0">
              <a:srgbClr val="000000"/>
            </a:outerShdw>
          </a:effectLst>
        </p:spPr>
        <p:txBody>
          <a:bodyPr/>
          <a:lstStyle>
            <a:lvl1pPr marL="0" indent="0">
              <a:spcBef>
                <a:spcPct val="15000"/>
              </a:spcBef>
              <a:buFont typeface="Wingdings" panose="05000000000000000000" pitchFamily="2" charset="2"/>
              <a:buNone/>
              <a:defRPr i="1"/>
            </a:lvl1pPr>
          </a:lstStyle>
          <a:p>
            <a:pPr lvl="0"/>
            <a:r>
              <a:rPr lang="en-US" altLang="en-US" noProof="0" smtClean="0"/>
              <a:t>Click to edit Master subtitle style</a:t>
            </a:r>
          </a:p>
        </p:txBody>
      </p:sp>
      <p:sp>
        <p:nvSpPr>
          <p:cNvPr id="3083" name="Rectangle 11"/>
          <p:cNvSpPr>
            <a:spLocks noGrp="1" noChangeArrowheads="1"/>
          </p:cNvSpPr>
          <p:nvPr>
            <p:ph type="ctrTitle"/>
          </p:nvPr>
        </p:nvSpPr>
        <p:spPr>
          <a:xfrm>
            <a:off x="685800" y="2286000"/>
            <a:ext cx="6477000" cy="1143000"/>
          </a:xfrm>
        </p:spPr>
        <p:txBody>
          <a:bodyPr/>
          <a:lstStyle>
            <a:lvl1pPr algn="l">
              <a:defRPr sz="4200"/>
            </a:lvl1pPr>
          </a:lstStyle>
          <a:p>
            <a:pPr lvl="0"/>
            <a:r>
              <a:rPr lang="en-US" altLang="en-US" noProof="0" smtClean="0"/>
              <a:t>Click to edit Master title style</a:t>
            </a:r>
          </a:p>
        </p:txBody>
      </p:sp>
      <p:grpSp>
        <p:nvGrpSpPr>
          <p:cNvPr id="3139" name="Group 67"/>
          <p:cNvGrpSpPr>
            <a:grpSpLocks/>
          </p:cNvGrpSpPr>
          <p:nvPr/>
        </p:nvGrpSpPr>
        <p:grpSpPr bwMode="auto">
          <a:xfrm>
            <a:off x="0" y="0"/>
            <a:ext cx="9199563" cy="534988"/>
            <a:chOff x="-18" y="0"/>
            <a:chExt cx="6519" cy="337"/>
          </a:xfrm>
        </p:grpSpPr>
        <p:pic>
          <p:nvPicPr>
            <p:cNvPr id="3140" name="Picture 68" descr="blackpatch2"/>
            <p:cNvPicPr>
              <a:picLocks noChangeAspect="1" noChangeArrowheads="1"/>
            </p:cNvPicPr>
            <p:nvPr/>
          </p:nvPicPr>
          <p:blipFill>
            <a:blip r:embed="rId2">
              <a:extLst>
                <a:ext uri="{28A0092B-C50C-407E-A947-70E740481C1C}">
                  <a14:useLocalDpi xmlns:a14="http://schemas.microsoft.com/office/drawing/2010/main" val="0"/>
                </a:ext>
              </a:extLst>
            </a:blip>
            <a:srcRect r="2333"/>
            <a:stretch>
              <a:fillRect/>
            </a:stretch>
          </p:blipFill>
          <p:spPr bwMode="auto">
            <a:xfrm>
              <a:off x="-17" y="0"/>
              <a:ext cx="6518"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1" name="Picture 69" descr="blackbar_pp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 y="92"/>
              <a:ext cx="6518"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29" name="Picture 57"/>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t="5057" r="7275" b="4868"/>
          <a:stretch>
            <a:fillRect/>
          </a:stretch>
        </p:blipFill>
        <p:spPr bwMode="auto">
          <a:xfrm>
            <a:off x="4953000" y="304800"/>
            <a:ext cx="3810000" cy="3729038"/>
          </a:xfrm>
          <a:prstGeom prst="rect">
            <a:avLst/>
          </a:prstGeom>
          <a:noFill/>
          <a:effectLst>
            <a:outerShdw dist="63500" dir="3187806"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145" name="Picture 73" descr="logoweb_bi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4263" y="5943600"/>
            <a:ext cx="2436812" cy="4095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5439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48555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429097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7002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0733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8734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9751" y="1573215"/>
            <a:ext cx="3921125" cy="45227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3276" y="1573215"/>
            <a:ext cx="3921125" cy="45227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04573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6617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817721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3790926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72436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7620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7620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772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4737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6126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481809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86763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8.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7.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body" idx="1"/>
          </p:nvPr>
        </p:nvSpPr>
        <p:spPr bwMode="auto">
          <a:xfrm>
            <a:off x="539751" y="1573215"/>
            <a:ext cx="7994650" cy="4522787"/>
          </a:xfrm>
          <a:prstGeom prst="rect">
            <a:avLst/>
          </a:prstGeom>
          <a:noFill/>
          <a:ln w="9525">
            <a:noFill/>
            <a:miter lim="800000"/>
            <a:headEnd/>
            <a:tailEnd/>
          </a:ln>
          <a:effectLst>
            <a:outerShdw dist="17961" dir="2700000" algn="ctr" rotWithShape="0">
              <a:srgbClr val="000000"/>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92548" name="Rectangle 4"/>
          <p:cNvSpPr>
            <a:spLocks noGrp="1" noChangeArrowheads="1"/>
          </p:cNvSpPr>
          <p:nvPr>
            <p:ph type="title"/>
          </p:nvPr>
        </p:nvSpPr>
        <p:spPr bwMode="auto">
          <a:xfrm>
            <a:off x="1689100" y="306388"/>
            <a:ext cx="6819900" cy="89535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656210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80000"/>
        </a:lnSpc>
        <a:spcBef>
          <a:spcPct val="0"/>
        </a:spcBef>
        <a:spcAft>
          <a:spcPct val="0"/>
        </a:spcAft>
        <a:defRPr kumimoji="1" sz="2250">
          <a:solidFill>
            <a:srgbClr val="E5E4C2"/>
          </a:solidFill>
          <a:latin typeface="+mj-lt"/>
          <a:ea typeface="+mj-ea"/>
          <a:cs typeface="+mj-cs"/>
        </a:defRPr>
      </a:lvl1pPr>
      <a:lvl2pPr algn="l" rtl="0" eaLnBrk="0" fontAlgn="base" hangingPunct="0">
        <a:lnSpc>
          <a:spcPct val="80000"/>
        </a:lnSpc>
        <a:spcBef>
          <a:spcPct val="0"/>
        </a:spcBef>
        <a:spcAft>
          <a:spcPct val="0"/>
        </a:spcAft>
        <a:defRPr kumimoji="1" sz="2250">
          <a:solidFill>
            <a:srgbClr val="E5E4C2"/>
          </a:solidFill>
          <a:latin typeface="Arial Black" pitchFamily="34" charset="0"/>
        </a:defRPr>
      </a:lvl2pPr>
      <a:lvl3pPr algn="l" rtl="0" eaLnBrk="0" fontAlgn="base" hangingPunct="0">
        <a:lnSpc>
          <a:spcPct val="80000"/>
        </a:lnSpc>
        <a:spcBef>
          <a:spcPct val="0"/>
        </a:spcBef>
        <a:spcAft>
          <a:spcPct val="0"/>
        </a:spcAft>
        <a:defRPr kumimoji="1" sz="2250">
          <a:solidFill>
            <a:srgbClr val="E5E4C2"/>
          </a:solidFill>
          <a:latin typeface="Arial Black" pitchFamily="34" charset="0"/>
        </a:defRPr>
      </a:lvl3pPr>
      <a:lvl4pPr algn="l" rtl="0" eaLnBrk="0" fontAlgn="base" hangingPunct="0">
        <a:lnSpc>
          <a:spcPct val="80000"/>
        </a:lnSpc>
        <a:spcBef>
          <a:spcPct val="0"/>
        </a:spcBef>
        <a:spcAft>
          <a:spcPct val="0"/>
        </a:spcAft>
        <a:defRPr kumimoji="1" sz="2250">
          <a:solidFill>
            <a:srgbClr val="E5E4C2"/>
          </a:solidFill>
          <a:latin typeface="Arial Black" pitchFamily="34" charset="0"/>
        </a:defRPr>
      </a:lvl4pPr>
      <a:lvl5pPr algn="l" rtl="0" eaLnBrk="0" fontAlgn="base" hangingPunct="0">
        <a:lnSpc>
          <a:spcPct val="80000"/>
        </a:lnSpc>
        <a:spcBef>
          <a:spcPct val="0"/>
        </a:spcBef>
        <a:spcAft>
          <a:spcPct val="0"/>
        </a:spcAft>
        <a:defRPr kumimoji="1" sz="2250">
          <a:solidFill>
            <a:srgbClr val="E5E4C2"/>
          </a:solidFill>
          <a:latin typeface="Arial Black" pitchFamily="34" charset="0"/>
        </a:defRPr>
      </a:lvl5pPr>
      <a:lvl6pPr marL="342900" algn="l" rtl="0" eaLnBrk="0" fontAlgn="base" hangingPunct="0">
        <a:lnSpc>
          <a:spcPct val="80000"/>
        </a:lnSpc>
        <a:spcBef>
          <a:spcPct val="0"/>
        </a:spcBef>
        <a:spcAft>
          <a:spcPct val="0"/>
        </a:spcAft>
        <a:defRPr kumimoji="1" sz="2250">
          <a:solidFill>
            <a:srgbClr val="E5E4C2"/>
          </a:solidFill>
          <a:latin typeface="Arial Black" pitchFamily="34" charset="0"/>
        </a:defRPr>
      </a:lvl6pPr>
      <a:lvl7pPr marL="685800" algn="l" rtl="0" eaLnBrk="0" fontAlgn="base" hangingPunct="0">
        <a:lnSpc>
          <a:spcPct val="80000"/>
        </a:lnSpc>
        <a:spcBef>
          <a:spcPct val="0"/>
        </a:spcBef>
        <a:spcAft>
          <a:spcPct val="0"/>
        </a:spcAft>
        <a:defRPr kumimoji="1" sz="2250">
          <a:solidFill>
            <a:srgbClr val="E5E4C2"/>
          </a:solidFill>
          <a:latin typeface="Arial Black" pitchFamily="34" charset="0"/>
        </a:defRPr>
      </a:lvl7pPr>
      <a:lvl8pPr marL="1028700" algn="l" rtl="0" eaLnBrk="0" fontAlgn="base" hangingPunct="0">
        <a:lnSpc>
          <a:spcPct val="80000"/>
        </a:lnSpc>
        <a:spcBef>
          <a:spcPct val="0"/>
        </a:spcBef>
        <a:spcAft>
          <a:spcPct val="0"/>
        </a:spcAft>
        <a:defRPr kumimoji="1" sz="2250">
          <a:solidFill>
            <a:srgbClr val="E5E4C2"/>
          </a:solidFill>
          <a:latin typeface="Arial Black" pitchFamily="34" charset="0"/>
        </a:defRPr>
      </a:lvl8pPr>
      <a:lvl9pPr marL="1371600" algn="l" rtl="0" eaLnBrk="0" fontAlgn="base" hangingPunct="0">
        <a:lnSpc>
          <a:spcPct val="80000"/>
        </a:lnSpc>
        <a:spcBef>
          <a:spcPct val="0"/>
        </a:spcBef>
        <a:spcAft>
          <a:spcPct val="0"/>
        </a:spcAft>
        <a:defRPr kumimoji="1" sz="2250">
          <a:solidFill>
            <a:srgbClr val="E5E4C2"/>
          </a:solidFill>
          <a:latin typeface="Arial Black" pitchFamily="34" charset="0"/>
        </a:defRPr>
      </a:lvl9pPr>
    </p:titleStyle>
    <p:bodyStyle>
      <a:lvl1pPr marL="171450" indent="-171450" algn="l" rtl="0" eaLnBrk="0" fontAlgn="base" hangingPunct="0">
        <a:lnSpc>
          <a:spcPct val="90000"/>
        </a:lnSpc>
        <a:spcBef>
          <a:spcPct val="50000"/>
        </a:spcBef>
        <a:spcAft>
          <a:spcPct val="0"/>
        </a:spcAft>
        <a:buClr>
          <a:srgbClr val="FDE465"/>
        </a:buClr>
        <a:buSzPct val="90000"/>
        <a:buFont typeface="Wingdings" pitchFamily="2" charset="2"/>
        <a:buChar char="§"/>
        <a:defRPr kumimoji="1" sz="2100" b="1">
          <a:solidFill>
            <a:schemeClr val="bg1"/>
          </a:solidFill>
          <a:latin typeface="+mn-lt"/>
          <a:ea typeface="+mn-ea"/>
          <a:cs typeface="+mn-cs"/>
        </a:defRPr>
      </a:lvl1pPr>
      <a:lvl2pPr marL="428625" indent="-171450" algn="l" rtl="0" eaLnBrk="0" fontAlgn="base" hangingPunct="0">
        <a:lnSpc>
          <a:spcPct val="90000"/>
        </a:lnSpc>
        <a:spcBef>
          <a:spcPct val="50000"/>
        </a:spcBef>
        <a:spcAft>
          <a:spcPct val="0"/>
        </a:spcAft>
        <a:buClr>
          <a:srgbClr val="FDE465"/>
        </a:buClr>
        <a:buSzPct val="90000"/>
        <a:buFont typeface="Wingdings" pitchFamily="2" charset="2"/>
        <a:buChar char="§"/>
        <a:defRPr kumimoji="1" sz="1950" b="1">
          <a:solidFill>
            <a:schemeClr val="bg1"/>
          </a:solidFill>
          <a:latin typeface="+mn-lt"/>
        </a:defRPr>
      </a:lvl2pPr>
      <a:lvl3pPr marL="685800" indent="-171450" algn="l" rtl="0" eaLnBrk="0" fontAlgn="base" hangingPunct="0">
        <a:lnSpc>
          <a:spcPct val="90000"/>
        </a:lnSpc>
        <a:spcBef>
          <a:spcPct val="50000"/>
        </a:spcBef>
        <a:spcAft>
          <a:spcPct val="0"/>
        </a:spcAft>
        <a:buClr>
          <a:srgbClr val="FDE465"/>
        </a:buClr>
        <a:buSzPct val="90000"/>
        <a:buFont typeface="Wingdings" pitchFamily="2" charset="2"/>
        <a:buChar char="§"/>
        <a:defRPr kumimoji="1" sz="1800" b="1">
          <a:solidFill>
            <a:schemeClr val="bg1"/>
          </a:solidFill>
          <a:latin typeface="+mn-lt"/>
        </a:defRPr>
      </a:lvl3pPr>
      <a:lvl4pPr marL="942975" indent="-171450" algn="l" rtl="0" eaLnBrk="0" fontAlgn="base" hangingPunct="0">
        <a:lnSpc>
          <a:spcPct val="90000"/>
        </a:lnSpc>
        <a:spcBef>
          <a:spcPct val="50000"/>
        </a:spcBef>
        <a:spcAft>
          <a:spcPct val="0"/>
        </a:spcAft>
        <a:buClr>
          <a:srgbClr val="FDE465"/>
        </a:buClr>
        <a:buSzPct val="90000"/>
        <a:buFont typeface="Wingdings" pitchFamily="2" charset="2"/>
        <a:buChar char="§"/>
        <a:defRPr kumimoji="1" sz="1650" b="1">
          <a:solidFill>
            <a:schemeClr val="bg1"/>
          </a:solidFill>
          <a:latin typeface="+mn-lt"/>
        </a:defRPr>
      </a:lvl4pPr>
      <a:lvl5pPr marL="1200150" indent="-171450" algn="l" rtl="0" eaLnBrk="0" fontAlgn="base" hangingPunct="0">
        <a:lnSpc>
          <a:spcPct val="90000"/>
        </a:lnSpc>
        <a:spcBef>
          <a:spcPct val="50000"/>
        </a:spcBef>
        <a:spcAft>
          <a:spcPct val="0"/>
        </a:spcAft>
        <a:buClr>
          <a:srgbClr val="FDE465"/>
        </a:buClr>
        <a:buSzPct val="90000"/>
        <a:buFont typeface="Wingdings" pitchFamily="2" charset="2"/>
        <a:buChar char="§"/>
        <a:defRPr kumimoji="1" b="1">
          <a:solidFill>
            <a:schemeClr val="bg1"/>
          </a:solidFill>
          <a:latin typeface="+mn-lt"/>
        </a:defRPr>
      </a:lvl5pPr>
      <a:lvl6pPr marL="1543050" indent="-171450" algn="l" rtl="0" eaLnBrk="0" fontAlgn="base" hangingPunct="0">
        <a:lnSpc>
          <a:spcPct val="90000"/>
        </a:lnSpc>
        <a:spcBef>
          <a:spcPct val="50000"/>
        </a:spcBef>
        <a:spcAft>
          <a:spcPct val="0"/>
        </a:spcAft>
        <a:buClr>
          <a:srgbClr val="FDE465"/>
        </a:buClr>
        <a:buSzPct val="90000"/>
        <a:buFont typeface="Wingdings" pitchFamily="2" charset="2"/>
        <a:buChar char="§"/>
        <a:defRPr kumimoji="1" b="1">
          <a:solidFill>
            <a:schemeClr val="bg1"/>
          </a:solidFill>
          <a:latin typeface="+mn-lt"/>
        </a:defRPr>
      </a:lvl6pPr>
      <a:lvl7pPr marL="1885950" indent="-171450" algn="l" rtl="0" eaLnBrk="0" fontAlgn="base" hangingPunct="0">
        <a:lnSpc>
          <a:spcPct val="90000"/>
        </a:lnSpc>
        <a:spcBef>
          <a:spcPct val="50000"/>
        </a:spcBef>
        <a:spcAft>
          <a:spcPct val="0"/>
        </a:spcAft>
        <a:buClr>
          <a:srgbClr val="FDE465"/>
        </a:buClr>
        <a:buSzPct val="90000"/>
        <a:buFont typeface="Wingdings" pitchFamily="2" charset="2"/>
        <a:buChar char="§"/>
        <a:defRPr kumimoji="1" b="1">
          <a:solidFill>
            <a:schemeClr val="bg1"/>
          </a:solidFill>
          <a:latin typeface="+mn-lt"/>
        </a:defRPr>
      </a:lvl7pPr>
      <a:lvl8pPr marL="2228850" indent="-171450" algn="l" rtl="0" eaLnBrk="0" fontAlgn="base" hangingPunct="0">
        <a:lnSpc>
          <a:spcPct val="90000"/>
        </a:lnSpc>
        <a:spcBef>
          <a:spcPct val="50000"/>
        </a:spcBef>
        <a:spcAft>
          <a:spcPct val="0"/>
        </a:spcAft>
        <a:buClr>
          <a:srgbClr val="FDE465"/>
        </a:buClr>
        <a:buSzPct val="90000"/>
        <a:buFont typeface="Wingdings" pitchFamily="2" charset="2"/>
        <a:buChar char="§"/>
        <a:defRPr kumimoji="1" b="1">
          <a:solidFill>
            <a:schemeClr val="bg1"/>
          </a:solidFill>
          <a:latin typeface="+mn-lt"/>
        </a:defRPr>
      </a:lvl8pPr>
      <a:lvl9pPr marL="2571750" indent="-171450" algn="l" rtl="0" eaLnBrk="0" fontAlgn="base" hangingPunct="0">
        <a:lnSpc>
          <a:spcPct val="90000"/>
        </a:lnSpc>
        <a:spcBef>
          <a:spcPct val="50000"/>
        </a:spcBef>
        <a:spcAft>
          <a:spcPct val="0"/>
        </a:spcAft>
        <a:buClr>
          <a:srgbClr val="FDE465"/>
        </a:buClr>
        <a:buSzPct val="90000"/>
        <a:buFont typeface="Wingdings" pitchFamily="2" charset="2"/>
        <a:buChar char="§"/>
        <a:defRPr kumimoji="1" b="1">
          <a:solidFill>
            <a:schemeClr val="bg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27984-0F31-4BB5-AB26-AC5E2201470A}" type="datetimeFigureOut">
              <a:rPr lang="en-US" smtClean="0"/>
              <a:t>10/26/2016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0FB4FF-80A6-4E0E-B99F-83AD6CACF20D}" type="slidenum">
              <a:rPr lang="en-US" smtClean="0"/>
              <a:t>‹#›</a:t>
            </a:fld>
            <a:endParaRPr lang="en-US"/>
          </a:p>
        </p:txBody>
      </p:sp>
    </p:spTree>
    <p:extLst>
      <p:ext uri="{BB962C8B-B14F-4D97-AF65-F5344CB8AC3E}">
        <p14:creationId xmlns:p14="http://schemas.microsoft.com/office/powerpoint/2010/main" val="7717436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304800"/>
            <a:ext cx="8382000" cy="106680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1600200"/>
            <a:ext cx="8153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9934662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lnSpc>
          <a:spcPct val="80000"/>
        </a:lnSpc>
        <a:spcBef>
          <a:spcPct val="0"/>
        </a:spcBef>
        <a:spcAft>
          <a:spcPct val="0"/>
        </a:spcAft>
        <a:defRPr sz="3200" b="1">
          <a:solidFill>
            <a:schemeClr val="tx1"/>
          </a:solidFill>
          <a:latin typeface="+mj-lt"/>
          <a:ea typeface="+mj-ea"/>
          <a:cs typeface="+mj-cs"/>
        </a:defRPr>
      </a:lvl1pPr>
      <a:lvl2pPr algn="l" rtl="0" eaLnBrk="0" fontAlgn="base" hangingPunct="0">
        <a:lnSpc>
          <a:spcPct val="80000"/>
        </a:lnSpc>
        <a:spcBef>
          <a:spcPct val="0"/>
        </a:spcBef>
        <a:spcAft>
          <a:spcPct val="0"/>
        </a:spcAft>
        <a:defRPr sz="3200" b="1">
          <a:solidFill>
            <a:schemeClr val="tx1"/>
          </a:solidFill>
          <a:latin typeface="Arial" charset="0"/>
        </a:defRPr>
      </a:lvl2pPr>
      <a:lvl3pPr algn="l" rtl="0" eaLnBrk="0" fontAlgn="base" hangingPunct="0">
        <a:lnSpc>
          <a:spcPct val="80000"/>
        </a:lnSpc>
        <a:spcBef>
          <a:spcPct val="0"/>
        </a:spcBef>
        <a:spcAft>
          <a:spcPct val="0"/>
        </a:spcAft>
        <a:defRPr sz="3200" b="1">
          <a:solidFill>
            <a:schemeClr val="tx1"/>
          </a:solidFill>
          <a:latin typeface="Arial" charset="0"/>
        </a:defRPr>
      </a:lvl3pPr>
      <a:lvl4pPr algn="l" rtl="0" eaLnBrk="0" fontAlgn="base" hangingPunct="0">
        <a:lnSpc>
          <a:spcPct val="80000"/>
        </a:lnSpc>
        <a:spcBef>
          <a:spcPct val="0"/>
        </a:spcBef>
        <a:spcAft>
          <a:spcPct val="0"/>
        </a:spcAft>
        <a:defRPr sz="3200" b="1">
          <a:solidFill>
            <a:schemeClr val="tx1"/>
          </a:solidFill>
          <a:latin typeface="Arial" charset="0"/>
        </a:defRPr>
      </a:lvl4pPr>
      <a:lvl5pPr algn="l" rtl="0" eaLnBrk="0" fontAlgn="base" hangingPunct="0">
        <a:lnSpc>
          <a:spcPct val="80000"/>
        </a:lnSpc>
        <a:spcBef>
          <a:spcPct val="0"/>
        </a:spcBef>
        <a:spcAft>
          <a:spcPct val="0"/>
        </a:spcAft>
        <a:defRPr sz="3200" b="1">
          <a:solidFill>
            <a:schemeClr val="tx1"/>
          </a:solidFill>
          <a:latin typeface="Arial" charset="0"/>
        </a:defRPr>
      </a:lvl5pPr>
      <a:lvl6pPr marL="457200" algn="l" rtl="0" fontAlgn="base">
        <a:lnSpc>
          <a:spcPct val="80000"/>
        </a:lnSpc>
        <a:spcBef>
          <a:spcPct val="0"/>
        </a:spcBef>
        <a:spcAft>
          <a:spcPct val="0"/>
        </a:spcAft>
        <a:defRPr sz="3200" b="1">
          <a:solidFill>
            <a:schemeClr val="tx1"/>
          </a:solidFill>
          <a:latin typeface="Arial" charset="0"/>
        </a:defRPr>
      </a:lvl6pPr>
      <a:lvl7pPr marL="914400" algn="l" rtl="0" fontAlgn="base">
        <a:lnSpc>
          <a:spcPct val="80000"/>
        </a:lnSpc>
        <a:spcBef>
          <a:spcPct val="0"/>
        </a:spcBef>
        <a:spcAft>
          <a:spcPct val="0"/>
        </a:spcAft>
        <a:defRPr sz="3200" b="1">
          <a:solidFill>
            <a:schemeClr val="tx1"/>
          </a:solidFill>
          <a:latin typeface="Arial" charset="0"/>
        </a:defRPr>
      </a:lvl7pPr>
      <a:lvl8pPr marL="1371600" algn="l" rtl="0" fontAlgn="base">
        <a:lnSpc>
          <a:spcPct val="80000"/>
        </a:lnSpc>
        <a:spcBef>
          <a:spcPct val="0"/>
        </a:spcBef>
        <a:spcAft>
          <a:spcPct val="0"/>
        </a:spcAft>
        <a:defRPr sz="3200" b="1">
          <a:solidFill>
            <a:schemeClr val="tx1"/>
          </a:solidFill>
          <a:latin typeface="Arial" charset="0"/>
        </a:defRPr>
      </a:lvl8pPr>
      <a:lvl9pPr marL="1828800" algn="l" rtl="0" fontAlgn="base">
        <a:lnSpc>
          <a:spcPct val="80000"/>
        </a:lnSpc>
        <a:spcBef>
          <a:spcPct val="0"/>
        </a:spcBef>
        <a:spcAft>
          <a:spcPct val="0"/>
        </a:spcAft>
        <a:defRPr sz="3200" b="1">
          <a:solidFill>
            <a:schemeClr val="tx1"/>
          </a:solidFill>
          <a:latin typeface="Arial" charset="0"/>
        </a:defRPr>
      </a:lvl9pPr>
    </p:titleStyle>
    <p:bodyStyle>
      <a:lvl1pPr marL="230188" indent="-230188" algn="l" rtl="0" eaLnBrk="0" fontAlgn="base" hangingPunct="0">
        <a:lnSpc>
          <a:spcPct val="90000"/>
        </a:lnSpc>
        <a:spcBef>
          <a:spcPct val="50000"/>
        </a:spcBef>
        <a:spcAft>
          <a:spcPct val="0"/>
        </a:spcAft>
        <a:buClr>
          <a:srgbClr val="455A24"/>
        </a:buClr>
        <a:buFont typeface="Wingdings" pitchFamily="2" charset="2"/>
        <a:buChar char="§"/>
        <a:defRPr sz="2800">
          <a:solidFill>
            <a:schemeClr val="tx1"/>
          </a:solidFill>
          <a:effectLst>
            <a:outerShdw blurRad="38100" dist="38100" dir="2700000" algn="tl">
              <a:srgbClr val="C0C0C0"/>
            </a:outerShdw>
          </a:effectLst>
          <a:latin typeface="+mn-lt"/>
          <a:ea typeface="+mn-ea"/>
          <a:cs typeface="+mn-cs"/>
        </a:defRPr>
      </a:lvl1pPr>
      <a:lvl2pPr marL="568325" indent="-223838" algn="l" rtl="0" eaLnBrk="0" fontAlgn="base" hangingPunct="0">
        <a:lnSpc>
          <a:spcPct val="90000"/>
        </a:lnSpc>
        <a:spcBef>
          <a:spcPct val="50000"/>
        </a:spcBef>
        <a:spcAft>
          <a:spcPct val="0"/>
        </a:spcAft>
        <a:buClr>
          <a:srgbClr val="455A24"/>
        </a:buClr>
        <a:buChar char="•"/>
        <a:defRPr sz="2400">
          <a:solidFill>
            <a:schemeClr val="tx1"/>
          </a:solidFill>
          <a:effectLst>
            <a:outerShdw blurRad="38100" dist="38100" dir="2700000" algn="tl">
              <a:srgbClr val="C0C0C0"/>
            </a:outerShdw>
          </a:effectLst>
          <a:latin typeface="+mn-lt"/>
        </a:defRPr>
      </a:lvl2pPr>
      <a:lvl3pPr marL="914400" indent="-231775" algn="l" rtl="0" eaLnBrk="0" fontAlgn="base" hangingPunct="0">
        <a:lnSpc>
          <a:spcPct val="90000"/>
        </a:lnSpc>
        <a:spcBef>
          <a:spcPct val="50000"/>
        </a:spcBef>
        <a:spcAft>
          <a:spcPct val="0"/>
        </a:spcAft>
        <a:buClr>
          <a:srgbClr val="455A24"/>
        </a:buClr>
        <a:buChar char="•"/>
        <a:defRPr sz="2000">
          <a:solidFill>
            <a:schemeClr val="tx1"/>
          </a:solidFill>
          <a:effectLst>
            <a:outerShdw blurRad="38100" dist="38100" dir="2700000" algn="tl">
              <a:srgbClr val="C0C0C0"/>
            </a:outerShdw>
          </a:effectLst>
          <a:latin typeface="+mn-lt"/>
        </a:defRPr>
      </a:lvl3pPr>
      <a:lvl4pPr marL="1260475" indent="-231775" algn="l" rtl="0" eaLnBrk="0" fontAlgn="base" hangingPunct="0">
        <a:lnSpc>
          <a:spcPct val="90000"/>
        </a:lnSpc>
        <a:spcBef>
          <a:spcPct val="50000"/>
        </a:spcBef>
        <a:spcAft>
          <a:spcPct val="0"/>
        </a:spcAft>
        <a:buClr>
          <a:srgbClr val="455A24"/>
        </a:buClr>
        <a:buChar char="•"/>
        <a:defRPr>
          <a:solidFill>
            <a:schemeClr val="tx1"/>
          </a:solidFill>
          <a:effectLst>
            <a:outerShdw blurRad="38100" dist="38100" dir="2700000" algn="tl">
              <a:srgbClr val="C0C0C0"/>
            </a:outerShdw>
          </a:effectLst>
          <a:latin typeface="+mn-lt"/>
        </a:defRPr>
      </a:lvl4pPr>
      <a:lvl5pPr marL="1598613" indent="-223838" algn="l" rtl="0" eaLnBrk="0" fontAlgn="base" hangingPunct="0">
        <a:lnSpc>
          <a:spcPct val="90000"/>
        </a:lnSpc>
        <a:spcBef>
          <a:spcPct val="50000"/>
        </a:spcBef>
        <a:spcAft>
          <a:spcPct val="0"/>
        </a:spcAft>
        <a:buClr>
          <a:srgbClr val="455A24"/>
        </a:buClr>
        <a:buChar char="•"/>
        <a:defRPr>
          <a:solidFill>
            <a:schemeClr val="tx1"/>
          </a:solidFill>
          <a:effectLst>
            <a:outerShdw blurRad="38100" dist="38100" dir="2700000" algn="tl">
              <a:srgbClr val="C0C0C0"/>
            </a:outerShdw>
          </a:effectLst>
          <a:latin typeface="+mn-lt"/>
        </a:defRPr>
      </a:lvl5pPr>
      <a:lvl6pPr marL="2055813" indent="-223838" algn="l" rtl="0" fontAlgn="base">
        <a:lnSpc>
          <a:spcPct val="90000"/>
        </a:lnSpc>
        <a:spcBef>
          <a:spcPct val="50000"/>
        </a:spcBef>
        <a:spcAft>
          <a:spcPct val="0"/>
        </a:spcAft>
        <a:buClr>
          <a:srgbClr val="455A24"/>
        </a:buClr>
        <a:buChar char="•"/>
        <a:defRPr>
          <a:solidFill>
            <a:schemeClr val="tx1"/>
          </a:solidFill>
          <a:effectLst>
            <a:outerShdw blurRad="38100" dist="38100" dir="2700000" algn="tl">
              <a:srgbClr val="C0C0C0"/>
            </a:outerShdw>
          </a:effectLst>
          <a:latin typeface="+mn-lt"/>
        </a:defRPr>
      </a:lvl6pPr>
      <a:lvl7pPr marL="2513013" indent="-223838" algn="l" rtl="0" fontAlgn="base">
        <a:lnSpc>
          <a:spcPct val="90000"/>
        </a:lnSpc>
        <a:spcBef>
          <a:spcPct val="50000"/>
        </a:spcBef>
        <a:spcAft>
          <a:spcPct val="0"/>
        </a:spcAft>
        <a:buClr>
          <a:srgbClr val="455A24"/>
        </a:buClr>
        <a:buChar char="•"/>
        <a:defRPr>
          <a:solidFill>
            <a:schemeClr val="tx1"/>
          </a:solidFill>
          <a:effectLst>
            <a:outerShdw blurRad="38100" dist="38100" dir="2700000" algn="tl">
              <a:srgbClr val="C0C0C0"/>
            </a:outerShdw>
          </a:effectLst>
          <a:latin typeface="+mn-lt"/>
        </a:defRPr>
      </a:lvl7pPr>
      <a:lvl8pPr marL="2970213" indent="-223838" algn="l" rtl="0" fontAlgn="base">
        <a:lnSpc>
          <a:spcPct val="90000"/>
        </a:lnSpc>
        <a:spcBef>
          <a:spcPct val="50000"/>
        </a:spcBef>
        <a:spcAft>
          <a:spcPct val="0"/>
        </a:spcAft>
        <a:buClr>
          <a:srgbClr val="455A24"/>
        </a:buClr>
        <a:buChar char="•"/>
        <a:defRPr>
          <a:solidFill>
            <a:schemeClr val="tx1"/>
          </a:solidFill>
          <a:effectLst>
            <a:outerShdw blurRad="38100" dist="38100" dir="2700000" algn="tl">
              <a:srgbClr val="C0C0C0"/>
            </a:outerShdw>
          </a:effectLst>
          <a:latin typeface="+mn-lt"/>
        </a:defRPr>
      </a:lvl8pPr>
      <a:lvl9pPr marL="3427413" indent="-223838" algn="l" rtl="0" fontAlgn="base">
        <a:lnSpc>
          <a:spcPct val="90000"/>
        </a:lnSpc>
        <a:spcBef>
          <a:spcPct val="50000"/>
        </a:spcBef>
        <a:spcAft>
          <a:spcPct val="0"/>
        </a:spcAft>
        <a:buClr>
          <a:srgbClr val="455A24"/>
        </a:buClr>
        <a:buChar char="•"/>
        <a:defRPr>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F65D3">
                <a:gamma/>
                <a:shade val="38824"/>
                <a:invGamma/>
              </a:srgbClr>
            </a:gs>
            <a:gs pos="100000">
              <a:srgbClr val="4F65D3"/>
            </a:gs>
          </a:gsLst>
          <a:lin ang="540000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66" name="Rectangle 18"/>
          <p:cNvSpPr>
            <a:spLocks noChangeArrowheads="1"/>
          </p:cNvSpPr>
          <p:nvPr/>
        </p:nvSpPr>
        <p:spPr bwMode="auto">
          <a:xfrm>
            <a:off x="0" y="6172200"/>
            <a:ext cx="9144000" cy="685800"/>
          </a:xfrm>
          <a:prstGeom prst="rect">
            <a:avLst/>
          </a:prstGeom>
          <a:gradFill rotWithShape="0">
            <a:gsLst>
              <a:gs pos="0">
                <a:srgbClr val="2D44B7">
                  <a:gamma/>
                  <a:shade val="35686"/>
                  <a:invGamma/>
                </a:srgbClr>
              </a:gs>
              <a:gs pos="50000">
                <a:srgbClr val="2D44B7"/>
              </a:gs>
              <a:gs pos="100000">
                <a:srgbClr val="2D44B7">
                  <a:gamma/>
                  <a:shade val="35686"/>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660066"/>
              </a:solidFill>
              <a:latin typeface="Times New Roman" panose="02020603050405020304" pitchFamily="18" charset="0"/>
            </a:endParaRPr>
          </a:p>
        </p:txBody>
      </p:sp>
      <p:pic>
        <p:nvPicPr>
          <p:cNvPr id="2085" name="Picture 37"/>
          <p:cNvPicPr>
            <a:picLocks noChangeAspect="1" noChangeArrowheads="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t="5057" r="7275" b="4868"/>
          <a:stretch>
            <a:fillRect/>
          </a:stretch>
        </p:blipFill>
        <p:spPr bwMode="auto">
          <a:xfrm>
            <a:off x="6164263" y="4171950"/>
            <a:ext cx="2606675" cy="2551113"/>
          </a:xfrm>
          <a:prstGeom prst="rect">
            <a:avLst/>
          </a:prstGeom>
          <a:noFill/>
          <a:effectLst>
            <a:outerShdw dist="63500" dir="3187806"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060" name="Rectangle 12"/>
          <p:cNvSpPr>
            <a:spLocks noGrp="1" noChangeArrowheads="1"/>
          </p:cNvSpPr>
          <p:nvPr>
            <p:ph type="title"/>
          </p:nvPr>
        </p:nvSpPr>
        <p:spPr bwMode="auto">
          <a:xfrm>
            <a:off x="762000" y="762000"/>
            <a:ext cx="7772400" cy="1143000"/>
          </a:xfrm>
          <a:prstGeom prst="rect">
            <a:avLst/>
          </a:prstGeom>
          <a:noFill/>
          <a:ln>
            <a:noFill/>
          </a:ln>
          <a:effectLst>
            <a:outerShdw dist="71842"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61" name="Rectangle 13"/>
          <p:cNvSpPr>
            <a:spLocks noGrp="1" noChangeArrowheads="1"/>
          </p:cNvSpPr>
          <p:nvPr>
            <p:ph type="body" idx="1"/>
          </p:nvPr>
        </p:nvSpPr>
        <p:spPr bwMode="auto">
          <a:xfrm>
            <a:off x="762000" y="1981200"/>
            <a:ext cx="7772400" cy="4114800"/>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grpSp>
        <p:nvGrpSpPr>
          <p:cNvPr id="2090" name="Group 42"/>
          <p:cNvGrpSpPr>
            <a:grpSpLocks/>
          </p:cNvGrpSpPr>
          <p:nvPr/>
        </p:nvGrpSpPr>
        <p:grpSpPr bwMode="auto">
          <a:xfrm>
            <a:off x="0" y="0"/>
            <a:ext cx="9199563" cy="534988"/>
            <a:chOff x="-18" y="0"/>
            <a:chExt cx="6519" cy="337"/>
          </a:xfrm>
        </p:grpSpPr>
        <p:pic>
          <p:nvPicPr>
            <p:cNvPr id="2091" name="Picture 43" descr="blackpatch2"/>
            <p:cNvPicPr>
              <a:picLocks noChangeAspect="1" noChangeArrowheads="1"/>
            </p:cNvPicPr>
            <p:nvPr/>
          </p:nvPicPr>
          <p:blipFill>
            <a:blip r:embed="rId14">
              <a:extLst>
                <a:ext uri="{28A0092B-C50C-407E-A947-70E740481C1C}">
                  <a14:useLocalDpi xmlns:a14="http://schemas.microsoft.com/office/drawing/2010/main" val="0"/>
                </a:ext>
              </a:extLst>
            </a:blip>
            <a:srcRect r="2333"/>
            <a:stretch>
              <a:fillRect/>
            </a:stretch>
          </p:blipFill>
          <p:spPr bwMode="auto">
            <a:xfrm>
              <a:off x="-17" y="0"/>
              <a:ext cx="6518"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2" name="Picture 44" descr="blackbar_pp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 y="92"/>
              <a:ext cx="6518"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93" name="Picture 45" descr="logoweb_bi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64263" y="6172200"/>
            <a:ext cx="2436812" cy="4095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830029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kumimoji="1" sz="3800" b="1" kern="1200">
          <a:solidFill>
            <a:srgbClr val="E8D264"/>
          </a:solidFill>
          <a:latin typeface="+mj-lt"/>
          <a:ea typeface="+mj-ea"/>
          <a:cs typeface="+mj-cs"/>
        </a:defRPr>
      </a:lvl1pPr>
      <a:lvl2pPr algn="ctr" rtl="0" eaLnBrk="0" fontAlgn="base" hangingPunct="0">
        <a:spcBef>
          <a:spcPct val="0"/>
        </a:spcBef>
        <a:spcAft>
          <a:spcPct val="0"/>
        </a:spcAft>
        <a:defRPr kumimoji="1" sz="3800" b="1">
          <a:solidFill>
            <a:srgbClr val="E8D264"/>
          </a:solidFill>
          <a:latin typeface="Tahoma" panose="020B0604030504040204" pitchFamily="34" charset="0"/>
        </a:defRPr>
      </a:lvl2pPr>
      <a:lvl3pPr algn="ctr" rtl="0" eaLnBrk="0" fontAlgn="base" hangingPunct="0">
        <a:spcBef>
          <a:spcPct val="0"/>
        </a:spcBef>
        <a:spcAft>
          <a:spcPct val="0"/>
        </a:spcAft>
        <a:defRPr kumimoji="1" sz="3800" b="1">
          <a:solidFill>
            <a:srgbClr val="E8D264"/>
          </a:solidFill>
          <a:latin typeface="Tahoma" panose="020B0604030504040204" pitchFamily="34" charset="0"/>
        </a:defRPr>
      </a:lvl3pPr>
      <a:lvl4pPr algn="ctr" rtl="0" eaLnBrk="0" fontAlgn="base" hangingPunct="0">
        <a:spcBef>
          <a:spcPct val="0"/>
        </a:spcBef>
        <a:spcAft>
          <a:spcPct val="0"/>
        </a:spcAft>
        <a:defRPr kumimoji="1" sz="3800" b="1">
          <a:solidFill>
            <a:srgbClr val="E8D264"/>
          </a:solidFill>
          <a:latin typeface="Tahoma" panose="020B0604030504040204" pitchFamily="34" charset="0"/>
        </a:defRPr>
      </a:lvl4pPr>
      <a:lvl5pPr algn="ctr" rtl="0" eaLnBrk="0" fontAlgn="base" hangingPunct="0">
        <a:spcBef>
          <a:spcPct val="0"/>
        </a:spcBef>
        <a:spcAft>
          <a:spcPct val="0"/>
        </a:spcAft>
        <a:defRPr kumimoji="1" sz="3800" b="1">
          <a:solidFill>
            <a:srgbClr val="E8D264"/>
          </a:solidFill>
          <a:latin typeface="Tahoma" panose="020B0604030504040204" pitchFamily="34" charset="0"/>
        </a:defRPr>
      </a:lvl5pPr>
      <a:lvl6pPr marL="457200" algn="ctr" rtl="0" eaLnBrk="0" fontAlgn="base" hangingPunct="0">
        <a:spcBef>
          <a:spcPct val="0"/>
        </a:spcBef>
        <a:spcAft>
          <a:spcPct val="0"/>
        </a:spcAft>
        <a:defRPr kumimoji="1" sz="3800" b="1">
          <a:solidFill>
            <a:srgbClr val="E8D264"/>
          </a:solidFill>
          <a:latin typeface="Tahoma" panose="020B0604030504040204" pitchFamily="34" charset="0"/>
        </a:defRPr>
      </a:lvl6pPr>
      <a:lvl7pPr marL="914400" algn="ctr" rtl="0" eaLnBrk="0" fontAlgn="base" hangingPunct="0">
        <a:spcBef>
          <a:spcPct val="0"/>
        </a:spcBef>
        <a:spcAft>
          <a:spcPct val="0"/>
        </a:spcAft>
        <a:defRPr kumimoji="1" sz="3800" b="1">
          <a:solidFill>
            <a:srgbClr val="E8D264"/>
          </a:solidFill>
          <a:latin typeface="Tahoma" panose="020B0604030504040204" pitchFamily="34" charset="0"/>
        </a:defRPr>
      </a:lvl7pPr>
      <a:lvl8pPr marL="1371600" algn="ctr" rtl="0" eaLnBrk="0" fontAlgn="base" hangingPunct="0">
        <a:spcBef>
          <a:spcPct val="0"/>
        </a:spcBef>
        <a:spcAft>
          <a:spcPct val="0"/>
        </a:spcAft>
        <a:defRPr kumimoji="1" sz="3800" b="1">
          <a:solidFill>
            <a:srgbClr val="E8D264"/>
          </a:solidFill>
          <a:latin typeface="Tahoma" panose="020B0604030504040204" pitchFamily="34" charset="0"/>
        </a:defRPr>
      </a:lvl8pPr>
      <a:lvl9pPr marL="1828800" algn="ctr" rtl="0" eaLnBrk="0" fontAlgn="base" hangingPunct="0">
        <a:spcBef>
          <a:spcPct val="0"/>
        </a:spcBef>
        <a:spcAft>
          <a:spcPct val="0"/>
        </a:spcAft>
        <a:defRPr kumimoji="1" sz="3800" b="1">
          <a:solidFill>
            <a:srgbClr val="E8D264"/>
          </a:solidFill>
          <a:latin typeface="Tahoma" panose="020B0604030504040204" pitchFamily="34" charset="0"/>
        </a:defRPr>
      </a:lvl9pPr>
    </p:titleStyle>
    <p:bodyStyle>
      <a:lvl1pPr marL="342900" indent="-342900" algn="l" rtl="0" eaLnBrk="0" fontAlgn="base" hangingPunct="0">
        <a:lnSpc>
          <a:spcPct val="85000"/>
        </a:lnSpc>
        <a:spcBef>
          <a:spcPct val="40000"/>
        </a:spcBef>
        <a:spcAft>
          <a:spcPct val="0"/>
        </a:spcAft>
        <a:buClr>
          <a:srgbClr val="4ECE44"/>
        </a:buClr>
        <a:buSzPct val="80000"/>
        <a:buFont typeface="Wingdings" panose="05000000000000000000" pitchFamily="2" charset="2"/>
        <a:buChar char="n"/>
        <a:defRPr kumimoji="1" sz="3000" b="1" kern="1200">
          <a:solidFill>
            <a:schemeClr val="bg1"/>
          </a:solidFill>
          <a:latin typeface="+mn-lt"/>
          <a:ea typeface="+mn-ea"/>
          <a:cs typeface="+mn-cs"/>
        </a:defRPr>
      </a:lvl1pPr>
      <a:lvl2pPr marL="742950" indent="-285750" algn="l" rtl="0" eaLnBrk="0" fontAlgn="base" hangingPunct="0">
        <a:lnSpc>
          <a:spcPct val="85000"/>
        </a:lnSpc>
        <a:spcBef>
          <a:spcPct val="40000"/>
        </a:spcBef>
        <a:spcAft>
          <a:spcPct val="0"/>
        </a:spcAft>
        <a:buClr>
          <a:srgbClr val="E8D264"/>
        </a:buClr>
        <a:buSzPct val="80000"/>
        <a:buFont typeface="Wingdings" panose="05000000000000000000" pitchFamily="2" charset="2"/>
        <a:buChar char="n"/>
        <a:defRPr kumimoji="1" sz="2600" b="1" kern="1200">
          <a:solidFill>
            <a:schemeClr val="bg1"/>
          </a:solidFill>
          <a:latin typeface="+mn-lt"/>
          <a:ea typeface="+mn-ea"/>
          <a:cs typeface="+mn-cs"/>
        </a:defRPr>
      </a:lvl2pPr>
      <a:lvl3pPr marL="1143000" indent="-228600" algn="l" rtl="0" eaLnBrk="0" fontAlgn="base" hangingPunct="0">
        <a:lnSpc>
          <a:spcPct val="85000"/>
        </a:lnSpc>
        <a:spcBef>
          <a:spcPct val="40000"/>
        </a:spcBef>
        <a:spcAft>
          <a:spcPct val="0"/>
        </a:spcAft>
        <a:buClr>
          <a:srgbClr val="E8D264"/>
        </a:buClr>
        <a:buSzPct val="80000"/>
        <a:buFont typeface="Wingdings" panose="05000000000000000000" pitchFamily="2" charset="2"/>
        <a:buChar char="n"/>
        <a:defRPr kumimoji="1" sz="2400" b="1" kern="1200">
          <a:solidFill>
            <a:schemeClr val="bg1"/>
          </a:solidFill>
          <a:latin typeface="+mn-lt"/>
          <a:ea typeface="+mn-ea"/>
          <a:cs typeface="+mn-cs"/>
        </a:defRPr>
      </a:lvl3pPr>
      <a:lvl4pPr marL="1600200" indent="-228600" algn="l" rtl="0" eaLnBrk="0" fontAlgn="base" hangingPunct="0">
        <a:lnSpc>
          <a:spcPct val="85000"/>
        </a:lnSpc>
        <a:spcBef>
          <a:spcPct val="40000"/>
        </a:spcBef>
        <a:spcAft>
          <a:spcPct val="0"/>
        </a:spcAft>
        <a:buClr>
          <a:srgbClr val="E8D264"/>
        </a:buClr>
        <a:buSzPct val="80000"/>
        <a:buFont typeface="Wingdings" panose="05000000000000000000" pitchFamily="2" charset="2"/>
        <a:buChar char="n"/>
        <a:defRPr kumimoji="1" sz="2000" b="1" kern="1200">
          <a:solidFill>
            <a:schemeClr val="bg1"/>
          </a:solidFill>
          <a:latin typeface="Times New Roman" panose="02020603050405020304" pitchFamily="18" charset="0"/>
          <a:ea typeface="+mn-ea"/>
          <a:cs typeface="+mn-cs"/>
        </a:defRPr>
      </a:lvl4pPr>
      <a:lvl5pPr marL="2057400" indent="-228600" algn="l" rtl="0" eaLnBrk="0" fontAlgn="base" hangingPunct="0">
        <a:lnSpc>
          <a:spcPct val="85000"/>
        </a:lnSpc>
        <a:spcBef>
          <a:spcPct val="40000"/>
        </a:spcBef>
        <a:spcAft>
          <a:spcPct val="0"/>
        </a:spcAft>
        <a:buClr>
          <a:srgbClr val="E8D264"/>
        </a:buClr>
        <a:buSzPct val="80000"/>
        <a:buFont typeface="Wingdings" panose="05000000000000000000" pitchFamily="2" charset="2"/>
        <a:buChar char="n"/>
        <a:defRPr kumimoji="1" sz="2000" b="1" kern="1200">
          <a:solidFill>
            <a:schemeClr val="bg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681682" y="2371724"/>
            <a:ext cx="7735330" cy="2292693"/>
          </a:xfrm>
        </p:spPr>
        <p:txBody>
          <a:bodyPr/>
          <a:lstStyle/>
          <a:p>
            <a:pPr algn="r">
              <a:lnSpc>
                <a:spcPct val="120000"/>
              </a:lnSpc>
              <a:spcBef>
                <a:spcPts val="1200"/>
              </a:spcBef>
              <a:spcAft>
                <a:spcPts val="0"/>
              </a:spcAft>
            </a:pPr>
            <a:r>
              <a:rPr lang="en-US" sz="3200" i="1" dirty="0" smtClean="0">
                <a:latin typeface="Cambria" panose="02040503050406030204" pitchFamily="18" charset="0"/>
              </a:rPr>
              <a:t>Managing Large Raster Collections of Aerial Imagery and Topographic DEMs</a:t>
            </a:r>
            <a:r>
              <a:rPr lang="en-US" i="1" dirty="0" smtClean="0">
                <a:latin typeface="Cambria" panose="02040503050406030204" pitchFamily="18" charset="0"/>
              </a:rPr>
              <a:t/>
            </a:r>
            <a:br>
              <a:rPr lang="en-US" i="1" dirty="0" smtClean="0">
                <a:latin typeface="Cambria" panose="02040503050406030204" pitchFamily="18" charset="0"/>
              </a:rPr>
            </a:br>
            <a:r>
              <a:rPr lang="en-US" sz="1800" dirty="0">
                <a:latin typeface="Cambria" panose="02040503050406030204" pitchFamily="18" charset="0"/>
              </a:rPr>
              <a:t/>
            </a:r>
            <a:br>
              <a:rPr lang="en-US" sz="1800" dirty="0">
                <a:latin typeface="Cambria" panose="02040503050406030204" pitchFamily="18" charset="0"/>
              </a:rPr>
            </a:br>
            <a:r>
              <a:rPr lang="en-US" sz="2800" i="1" dirty="0" smtClean="0">
                <a:latin typeface="Cambria" panose="02040503050406030204" pitchFamily="18" charset="0"/>
              </a:rPr>
              <a:t>– A Case Study for South Florida</a:t>
            </a:r>
            <a:endParaRPr lang="en-US" sz="2400" i="1" dirty="0" smtClean="0">
              <a:latin typeface="Bradley Hand ITC" panose="03070402050302030203" pitchFamily="66" charset="0"/>
            </a:endParaRPr>
          </a:p>
        </p:txBody>
      </p:sp>
      <p:sp>
        <p:nvSpPr>
          <p:cNvPr id="3" name="Title 1"/>
          <p:cNvSpPr txBox="1">
            <a:spLocks/>
          </p:cNvSpPr>
          <p:nvPr/>
        </p:nvSpPr>
        <p:spPr bwMode="auto">
          <a:xfrm>
            <a:off x="558525" y="6005384"/>
            <a:ext cx="5450389" cy="698260"/>
          </a:xfrm>
          <a:prstGeom prst="rect">
            <a:avLst/>
          </a:prstGeom>
          <a:noFill/>
          <a:ln w="9525">
            <a:noFill/>
            <a:miter lim="800000"/>
            <a:headEnd/>
            <a:tailEnd/>
          </a:ln>
          <a:effectLst>
            <a:outerShdw dist="17961" dir="2700000" algn="ctr" rotWithShape="0">
              <a:schemeClr val="tx1"/>
            </a:outerShdw>
          </a:effectLst>
        </p:spPr>
        <p:txBody>
          <a:bodyPr anchor="b"/>
          <a:lstStyle/>
          <a:p>
            <a:pPr eaLnBrk="0" fontAlgn="base" hangingPunct="0">
              <a:lnSpc>
                <a:spcPct val="80000"/>
              </a:lnSpc>
              <a:spcBef>
                <a:spcPct val="0"/>
              </a:spcBef>
              <a:spcAft>
                <a:spcPts val="600"/>
              </a:spcAft>
              <a:defRPr/>
            </a:pPr>
            <a:r>
              <a:rPr lang="en-US" sz="2400" b="1" i="1" kern="0" dirty="0">
                <a:solidFill>
                  <a:srgbClr val="FFFF00"/>
                </a:solidFill>
                <a:latin typeface="Cambria" panose="02040503050406030204" pitchFamily="18" charset="0"/>
              </a:rPr>
              <a:t>Tim </a:t>
            </a:r>
            <a:r>
              <a:rPr lang="en-US" sz="2400" b="1" i="1" kern="0" dirty="0" smtClean="0">
                <a:solidFill>
                  <a:srgbClr val="FFFF00"/>
                </a:solidFill>
                <a:latin typeface="Cambria" panose="02040503050406030204" pitchFamily="18" charset="0"/>
              </a:rPr>
              <a:t>Liebermann and David Kirouac</a:t>
            </a:r>
            <a:endParaRPr lang="en-US" sz="2400" b="1" i="1" kern="0" dirty="0">
              <a:solidFill>
                <a:srgbClr val="FFFF00"/>
              </a:solidFill>
              <a:latin typeface="Cambria" panose="02040503050406030204" pitchFamily="18" charset="0"/>
            </a:endParaRPr>
          </a:p>
          <a:p>
            <a:pPr eaLnBrk="0" fontAlgn="base" hangingPunct="0">
              <a:lnSpc>
                <a:spcPct val="80000"/>
              </a:lnSpc>
              <a:spcBef>
                <a:spcPct val="0"/>
              </a:spcBef>
              <a:spcAft>
                <a:spcPts val="600"/>
              </a:spcAft>
              <a:defRPr/>
            </a:pPr>
            <a:r>
              <a:rPr lang="en-US" sz="2400" b="1" i="1" kern="0" dirty="0" smtClean="0">
                <a:solidFill>
                  <a:srgbClr val="FFFF00"/>
                </a:solidFill>
                <a:latin typeface="Cambria" panose="02040503050406030204" pitchFamily="18" charset="0"/>
              </a:rPr>
              <a:t>October 27</a:t>
            </a:r>
            <a:r>
              <a:rPr lang="en-US" sz="2400" b="1" i="1" kern="0" dirty="0" smtClean="0">
                <a:solidFill>
                  <a:srgbClr val="FFFF00"/>
                </a:solidFill>
                <a:latin typeface="Cambria" panose="02040503050406030204" pitchFamily="18" charset="0"/>
              </a:rPr>
              <a:t>, </a:t>
            </a:r>
            <a:r>
              <a:rPr lang="en-US" sz="2400" b="1" i="1" kern="0" dirty="0" smtClean="0">
                <a:solidFill>
                  <a:srgbClr val="FFFF00"/>
                </a:solidFill>
                <a:latin typeface="Cambria" panose="02040503050406030204" pitchFamily="18" charset="0"/>
              </a:rPr>
              <a:t>2016 </a:t>
            </a:r>
            <a:endParaRPr lang="en-US" sz="2400" b="1" i="1" kern="0" dirty="0">
              <a:solidFill>
                <a:srgbClr val="FFFF00"/>
              </a:solidFill>
              <a:latin typeface="Cambria" panose="02040503050406030204" pitchFamily="18" charset="0"/>
            </a:endParaRPr>
          </a:p>
        </p:txBody>
      </p:sp>
      <p:sp>
        <p:nvSpPr>
          <p:cNvPr id="4" name="Title 1"/>
          <p:cNvSpPr txBox="1">
            <a:spLocks/>
          </p:cNvSpPr>
          <p:nvPr/>
        </p:nvSpPr>
        <p:spPr bwMode="auto">
          <a:xfrm>
            <a:off x="558525" y="411480"/>
            <a:ext cx="8151136" cy="1105213"/>
          </a:xfrm>
          <a:prstGeom prst="rect">
            <a:avLst/>
          </a:prstGeom>
          <a:noFill/>
          <a:ln w="9525">
            <a:noFill/>
            <a:miter lim="800000"/>
            <a:headEnd/>
            <a:tailEnd/>
          </a:ln>
          <a:effectLst>
            <a:outerShdw dist="17961" dir="2700000" algn="ctr" rotWithShape="0">
              <a:schemeClr val="tx1"/>
            </a:outerShdw>
          </a:effectLst>
        </p:spPr>
        <p:txBody>
          <a:bodyPr anchor="b"/>
          <a:lstStyle/>
          <a:p>
            <a:pPr eaLnBrk="0" fontAlgn="base" hangingPunct="0">
              <a:lnSpc>
                <a:spcPct val="80000"/>
              </a:lnSpc>
              <a:spcBef>
                <a:spcPct val="0"/>
              </a:spcBef>
              <a:spcAft>
                <a:spcPct val="0"/>
              </a:spcAft>
              <a:defRPr/>
            </a:pPr>
            <a:r>
              <a:rPr lang="en-US" sz="3200" kern="0" dirty="0" smtClean="0">
                <a:solidFill>
                  <a:srgbClr val="008080"/>
                </a:solidFill>
                <a:latin typeface="Brush Script MT" panose="03060802040406070304" pitchFamily="66" charset="0"/>
              </a:rPr>
              <a:t>6th Annual </a:t>
            </a:r>
          </a:p>
          <a:p>
            <a:pPr eaLnBrk="0" fontAlgn="base" hangingPunct="0">
              <a:lnSpc>
                <a:spcPct val="80000"/>
              </a:lnSpc>
              <a:spcBef>
                <a:spcPct val="0"/>
              </a:spcBef>
              <a:spcAft>
                <a:spcPct val="0"/>
              </a:spcAft>
              <a:defRPr/>
            </a:pPr>
            <a:r>
              <a:rPr lang="en-US" sz="4000" kern="0" dirty="0" smtClean="0">
                <a:solidFill>
                  <a:srgbClr val="008080"/>
                </a:solidFill>
                <a:latin typeface="Brush Script MT" panose="03060802040406070304" pitchFamily="66" charset="0"/>
              </a:rPr>
              <a:t>Southwest Florida GIS Symposium</a:t>
            </a:r>
            <a:endParaRPr lang="en-US" sz="4000" kern="0" dirty="0">
              <a:solidFill>
                <a:srgbClr val="008080"/>
              </a:solidFill>
              <a:latin typeface="Brush Script MT" panose="03060802040406070304" pitchFamily="66" charset="0"/>
            </a:endParaRPr>
          </a:p>
        </p:txBody>
      </p:sp>
    </p:spTree>
    <p:extLst>
      <p:ext uri="{BB962C8B-B14F-4D97-AF65-F5344CB8AC3E}">
        <p14:creationId xmlns:p14="http://schemas.microsoft.com/office/powerpoint/2010/main" val="691905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0" y="928"/>
            <a:ext cx="9144000" cy="6856143"/>
          </a:xfrm>
          <a:prstGeom prst="rect">
            <a:avLst/>
          </a:prstGeom>
        </p:spPr>
      </p:pic>
    </p:spTree>
    <p:extLst>
      <p:ext uri="{BB962C8B-B14F-4D97-AF65-F5344CB8AC3E}">
        <p14:creationId xmlns:p14="http://schemas.microsoft.com/office/powerpoint/2010/main" val="40175584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_mastermosaic_1a"/>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5224463" cy="6858000"/>
          </a:xfrm>
          <a:prstGeom prst="rect">
            <a:avLst/>
          </a:prstGeom>
          <a:noFill/>
          <a:ln>
            <a:noFill/>
          </a:ln>
        </p:spPr>
      </p:pic>
      <p:sp>
        <p:nvSpPr>
          <p:cNvPr id="3" name="TextBox 2"/>
          <p:cNvSpPr txBox="1"/>
          <p:nvPr/>
        </p:nvSpPr>
        <p:spPr>
          <a:xfrm>
            <a:off x="5524500" y="432435"/>
            <a:ext cx="3228976" cy="6278642"/>
          </a:xfrm>
          <a:prstGeom prst="rect">
            <a:avLst/>
          </a:prstGeom>
          <a:noFill/>
        </p:spPr>
        <p:txBody>
          <a:bodyPr wrap="square" rtlCol="0">
            <a:spAutoFit/>
          </a:bodyPr>
          <a:lstStyle/>
          <a:p>
            <a:r>
              <a:rPr lang="en-US" dirty="0" smtClean="0">
                <a:solidFill>
                  <a:prstClr val="black"/>
                </a:solidFill>
              </a:rPr>
              <a:t>What we still do…</a:t>
            </a:r>
            <a:endParaRPr lang="en-US" dirty="0">
              <a:solidFill>
                <a:prstClr val="black"/>
              </a:solidFill>
            </a:endParaRPr>
          </a:p>
          <a:p>
            <a:pPr marL="285750" indent="-285750">
              <a:buFont typeface="Wingdings" panose="05000000000000000000" pitchFamily="2" charset="2"/>
              <a:buChar char="§"/>
            </a:pPr>
            <a:r>
              <a:rPr lang="en-US" sz="1600" dirty="0" smtClean="0">
                <a:solidFill>
                  <a:prstClr val="black"/>
                </a:solidFill>
              </a:rPr>
              <a:t>Serve as clearinghouse for new aerial imagery for southern Florida </a:t>
            </a:r>
          </a:p>
          <a:p>
            <a:pPr marL="285750" indent="-285750">
              <a:buFont typeface="Wingdings" panose="05000000000000000000" pitchFamily="2" charset="2"/>
              <a:buChar char="§"/>
            </a:pPr>
            <a:r>
              <a:rPr lang="en-US" sz="1600" dirty="0" smtClean="0">
                <a:solidFill>
                  <a:prstClr val="black"/>
                </a:solidFill>
              </a:rPr>
              <a:t>Process tiled image collections into image mosaics</a:t>
            </a:r>
          </a:p>
          <a:p>
            <a:pPr marL="285750" indent="-285750">
              <a:buFont typeface="Wingdings" panose="05000000000000000000" pitchFamily="2" charset="2"/>
              <a:buChar char="§"/>
            </a:pPr>
            <a:r>
              <a:rPr lang="en-US" sz="1600" dirty="0" smtClean="0">
                <a:solidFill>
                  <a:prstClr val="black"/>
                </a:solidFill>
              </a:rPr>
              <a:t>Provide imagery to the Community Maps program (3 or 4 times per year)</a:t>
            </a:r>
          </a:p>
          <a:p>
            <a:pPr marL="285750" indent="-285750">
              <a:buFont typeface="Wingdings" panose="05000000000000000000" pitchFamily="2" charset="2"/>
              <a:buChar char="§"/>
            </a:pPr>
            <a:endParaRPr lang="en-US" sz="1600" dirty="0">
              <a:solidFill>
                <a:prstClr val="black"/>
              </a:solidFill>
            </a:endParaRPr>
          </a:p>
          <a:p>
            <a:r>
              <a:rPr lang="en-US" dirty="0" smtClean="0">
                <a:solidFill>
                  <a:prstClr val="black"/>
                </a:solidFill>
              </a:rPr>
              <a:t>Our Typical Processing Steps</a:t>
            </a:r>
          </a:p>
          <a:p>
            <a:pPr marL="285750" indent="-285750">
              <a:buFont typeface="Wingdings" panose="05000000000000000000" pitchFamily="2" charset="2"/>
              <a:buChar char="§"/>
            </a:pPr>
            <a:r>
              <a:rPr lang="en-US" sz="1600" dirty="0" smtClean="0">
                <a:solidFill>
                  <a:prstClr val="black"/>
                </a:solidFill>
              </a:rPr>
              <a:t>Obtain tiled images on external drive</a:t>
            </a:r>
          </a:p>
          <a:p>
            <a:pPr marL="285750" indent="-285750">
              <a:buFont typeface="Wingdings" panose="05000000000000000000" pitchFamily="2" charset="2"/>
              <a:buChar char="§"/>
            </a:pPr>
            <a:r>
              <a:rPr lang="en-US" sz="1600" dirty="0" smtClean="0">
                <a:solidFill>
                  <a:prstClr val="black"/>
                </a:solidFill>
              </a:rPr>
              <a:t>Reformat to compressed TIFF with pyramids (also compressed)</a:t>
            </a:r>
          </a:p>
          <a:p>
            <a:pPr marL="285750" indent="-285750">
              <a:buFont typeface="Wingdings" panose="05000000000000000000" pitchFamily="2" charset="2"/>
              <a:buChar char="§"/>
            </a:pPr>
            <a:r>
              <a:rPr lang="en-US" sz="1600" dirty="0" smtClean="0">
                <a:solidFill>
                  <a:prstClr val="black"/>
                </a:solidFill>
              </a:rPr>
              <a:t>Copy to network file system</a:t>
            </a:r>
          </a:p>
          <a:p>
            <a:pPr marL="285750" indent="-285750">
              <a:buFont typeface="Wingdings" panose="05000000000000000000" pitchFamily="2" charset="2"/>
              <a:buChar char="§"/>
            </a:pPr>
            <a:r>
              <a:rPr lang="en-US" sz="1600" dirty="0" smtClean="0">
                <a:solidFill>
                  <a:prstClr val="black"/>
                </a:solidFill>
              </a:rPr>
              <a:t>Create image mosaic with overviews</a:t>
            </a:r>
          </a:p>
          <a:p>
            <a:pPr marL="285750" indent="-285750">
              <a:buFont typeface="Wingdings" panose="05000000000000000000" pitchFamily="2" charset="2"/>
              <a:buChar char="§"/>
            </a:pPr>
            <a:r>
              <a:rPr lang="en-US" sz="1600" dirty="0" smtClean="0">
                <a:solidFill>
                  <a:prstClr val="black"/>
                </a:solidFill>
              </a:rPr>
              <a:t>Create metadata and other supporting info</a:t>
            </a:r>
          </a:p>
          <a:p>
            <a:pPr marL="285750" indent="-285750">
              <a:buFont typeface="Wingdings" panose="05000000000000000000" pitchFamily="2" charset="2"/>
              <a:buChar char="§"/>
            </a:pPr>
            <a:r>
              <a:rPr lang="en-US" sz="1600" dirty="0" smtClean="0">
                <a:solidFill>
                  <a:prstClr val="black"/>
                </a:solidFill>
              </a:rPr>
              <a:t>Publish locally as an image service</a:t>
            </a:r>
          </a:p>
          <a:p>
            <a:pPr marL="285750" indent="-285750">
              <a:buFont typeface="Wingdings" panose="05000000000000000000" pitchFamily="2" charset="2"/>
              <a:buChar char="§"/>
            </a:pPr>
            <a:endParaRPr lang="en-US" sz="1600" dirty="0">
              <a:solidFill>
                <a:prstClr val="black"/>
              </a:solidFill>
            </a:endParaRPr>
          </a:p>
          <a:p>
            <a:pPr algn="ctr"/>
            <a:r>
              <a:rPr lang="en-US" sz="1600" dirty="0">
                <a:solidFill>
                  <a:prstClr val="black"/>
                </a:solidFill>
              </a:rPr>
              <a:t>Collaborators are welcome </a:t>
            </a:r>
            <a:r>
              <a:rPr lang="en-US" sz="1600" dirty="0" smtClean="0">
                <a:solidFill>
                  <a:prstClr val="black"/>
                </a:solidFill>
              </a:rPr>
              <a:t>!!</a:t>
            </a:r>
            <a:endParaRPr lang="en-US" sz="1600" dirty="0">
              <a:solidFill>
                <a:prstClr val="black"/>
              </a:solidFill>
            </a:endParaRPr>
          </a:p>
          <a:p>
            <a:endParaRPr lang="en-US" sz="1400" dirty="0">
              <a:solidFill>
                <a:prstClr val="black"/>
              </a:solidFill>
            </a:endParaRPr>
          </a:p>
        </p:txBody>
      </p:sp>
    </p:spTree>
    <p:extLst>
      <p:ext uri="{BB962C8B-B14F-4D97-AF65-F5344CB8AC3E}">
        <p14:creationId xmlns:p14="http://schemas.microsoft.com/office/powerpoint/2010/main" val="24944961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p:cNvPicPr>
          <p:nvPr/>
        </p:nvPicPr>
        <p:blipFill>
          <a:blip r:embed="rId3">
            <a:extLst>
              <a:ext uri="{28A0092B-C50C-407E-A947-70E740481C1C}">
                <a14:useLocalDpi xmlns:a14="http://schemas.microsoft.com/office/drawing/2010/main" val="0"/>
              </a:ext>
            </a:extLst>
          </a:blip>
          <a:stretch>
            <a:fillRect/>
          </a:stretch>
        </p:blipFill>
        <p:spPr>
          <a:xfrm>
            <a:off x="0" y="5574"/>
            <a:ext cx="9144000" cy="6858000"/>
          </a:xfrm>
          <a:prstGeom prst="rect">
            <a:avLst/>
          </a:prstGeom>
        </p:spPr>
      </p:pic>
    </p:spTree>
    <p:extLst>
      <p:ext uri="{BB962C8B-B14F-4D97-AF65-F5344CB8AC3E}">
        <p14:creationId xmlns:p14="http://schemas.microsoft.com/office/powerpoint/2010/main" val="3455340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87310" cy="6858000"/>
          </a:xfrm>
          <a:prstGeom prst="rect">
            <a:avLst/>
          </a:prstGeom>
        </p:spPr>
      </p:pic>
      <p:sp>
        <p:nvSpPr>
          <p:cNvPr id="4" name="TextBox 3"/>
          <p:cNvSpPr txBox="1"/>
          <p:nvPr/>
        </p:nvSpPr>
        <p:spPr>
          <a:xfrm>
            <a:off x="6372225" y="6158210"/>
            <a:ext cx="2581274" cy="523220"/>
          </a:xfrm>
          <a:prstGeom prst="rect">
            <a:avLst/>
          </a:prstGeom>
          <a:solidFill>
            <a:srgbClr val="FFFFFF">
              <a:lumMod val="50000"/>
            </a:srgbClr>
          </a:solidFill>
          <a:ln>
            <a:solidFill>
              <a:srgbClr val="000000"/>
            </a:solidFill>
          </a:ln>
        </p:spPr>
        <p:txBody>
          <a:bodyPr wrap="square" rtlCol="0">
            <a:spAutoFit/>
          </a:bodyPr>
          <a:lstStyle/>
          <a:p>
            <a:pPr algn="r"/>
            <a:r>
              <a:rPr lang="en-US" sz="1400" b="1" i="1" kern="0" dirty="0" smtClean="0">
                <a:solidFill>
                  <a:srgbClr val="FFFF00"/>
                </a:solidFill>
                <a:latin typeface="Comic Sans MS" panose="030F0702030302020204" pitchFamily="66" charset="0"/>
              </a:rPr>
              <a:t>River of Grass,</a:t>
            </a:r>
          </a:p>
          <a:p>
            <a:pPr algn="r"/>
            <a:r>
              <a:rPr lang="en-US" sz="1400" b="1" i="1" kern="0" dirty="0" smtClean="0">
                <a:solidFill>
                  <a:srgbClr val="FFFF00"/>
                </a:solidFill>
                <a:latin typeface="Comic Sans MS" panose="030F0702030302020204" pitchFamily="66" charset="0"/>
              </a:rPr>
              <a:t>Miami-Dade County, 2015 </a:t>
            </a:r>
          </a:p>
        </p:txBody>
      </p:sp>
      <p:sp>
        <p:nvSpPr>
          <p:cNvPr id="5" name="TextBox 4"/>
          <p:cNvSpPr txBox="1"/>
          <p:nvPr/>
        </p:nvSpPr>
        <p:spPr>
          <a:xfrm>
            <a:off x="5334001" y="568404"/>
            <a:ext cx="3619498" cy="5078313"/>
          </a:xfrm>
          <a:prstGeom prst="rect">
            <a:avLst/>
          </a:prstGeom>
          <a:noFill/>
        </p:spPr>
        <p:txBody>
          <a:bodyPr wrap="square" rtlCol="0">
            <a:spAutoFit/>
          </a:bodyPr>
          <a:lstStyle/>
          <a:p>
            <a:r>
              <a:rPr lang="en-US" dirty="0" smtClean="0">
                <a:solidFill>
                  <a:prstClr val="black"/>
                </a:solidFill>
              </a:rPr>
              <a:t>What we don’t have to do…</a:t>
            </a:r>
            <a:endParaRPr lang="en-US" dirty="0">
              <a:solidFill>
                <a:prstClr val="black"/>
              </a:solidFill>
            </a:endParaRPr>
          </a:p>
          <a:p>
            <a:pPr marL="285750" indent="-285750">
              <a:buFont typeface="Wingdings" panose="05000000000000000000" pitchFamily="2" charset="2"/>
              <a:buChar char="§"/>
            </a:pPr>
            <a:r>
              <a:rPr lang="en-US" sz="1600" dirty="0" smtClean="0">
                <a:solidFill>
                  <a:prstClr val="black"/>
                </a:solidFill>
              </a:rPr>
              <a:t>Create and maintain duplicate copies of imagery in Web-Mercator</a:t>
            </a:r>
          </a:p>
          <a:p>
            <a:pPr marL="285750" indent="-285750">
              <a:buFont typeface="Wingdings" panose="05000000000000000000" pitchFamily="2" charset="2"/>
              <a:buChar char="§"/>
            </a:pPr>
            <a:r>
              <a:rPr lang="en-US" sz="1600" dirty="0" smtClean="0">
                <a:solidFill>
                  <a:prstClr val="black"/>
                </a:solidFill>
              </a:rPr>
              <a:t>Create image caches</a:t>
            </a:r>
          </a:p>
          <a:p>
            <a:pPr marL="285750" indent="-285750">
              <a:buFont typeface="Wingdings" panose="05000000000000000000" pitchFamily="2" charset="2"/>
              <a:buChar char="§"/>
            </a:pPr>
            <a:r>
              <a:rPr lang="en-US" sz="1600" dirty="0" smtClean="0">
                <a:solidFill>
                  <a:prstClr val="black"/>
                </a:solidFill>
              </a:rPr>
              <a:t>Create our own web-based image-map services</a:t>
            </a:r>
          </a:p>
          <a:p>
            <a:pPr marL="285750" indent="-285750">
              <a:buFont typeface="Wingdings" panose="05000000000000000000" pitchFamily="2" charset="2"/>
              <a:buChar char="§"/>
            </a:pPr>
            <a:r>
              <a:rPr lang="en-US" sz="1600" dirty="0" smtClean="0">
                <a:solidFill>
                  <a:prstClr val="black"/>
                </a:solidFill>
              </a:rPr>
              <a:t>Package imagery for public download</a:t>
            </a:r>
          </a:p>
          <a:p>
            <a:pPr marL="285750" indent="-285750">
              <a:buFont typeface="Wingdings" panose="05000000000000000000" pitchFamily="2" charset="2"/>
              <a:buChar char="§"/>
            </a:pPr>
            <a:r>
              <a:rPr lang="en-US" sz="1600" dirty="0" smtClean="0">
                <a:solidFill>
                  <a:prstClr val="black"/>
                </a:solidFill>
              </a:rPr>
              <a:t>Pay for extra storage and/or management</a:t>
            </a:r>
          </a:p>
          <a:p>
            <a:endParaRPr lang="en-US" sz="1600" dirty="0">
              <a:solidFill>
                <a:prstClr val="black"/>
              </a:solidFill>
            </a:endParaRPr>
          </a:p>
          <a:p>
            <a:r>
              <a:rPr lang="en-US" dirty="0" smtClean="0">
                <a:solidFill>
                  <a:prstClr val="black"/>
                </a:solidFill>
              </a:rPr>
              <a:t>What we still haven’t done…</a:t>
            </a:r>
          </a:p>
          <a:p>
            <a:pPr marL="285750" indent="-285750">
              <a:buFont typeface="Wingdings" panose="05000000000000000000" pitchFamily="2" charset="2"/>
              <a:buChar char="§"/>
            </a:pPr>
            <a:r>
              <a:rPr lang="en-US" sz="1600" dirty="0" smtClean="0">
                <a:solidFill>
                  <a:prstClr val="black"/>
                </a:solidFill>
              </a:rPr>
              <a:t>Implement a solution for our 25 TB of off-line project-based imagery</a:t>
            </a:r>
          </a:p>
          <a:p>
            <a:pPr marL="285750" indent="-285750">
              <a:buFont typeface="Wingdings" panose="05000000000000000000" pitchFamily="2" charset="2"/>
              <a:buChar char="§"/>
            </a:pPr>
            <a:r>
              <a:rPr lang="en-US" sz="1600" dirty="0" smtClean="0">
                <a:solidFill>
                  <a:prstClr val="black"/>
                </a:solidFill>
              </a:rPr>
              <a:t>Resolve plans for new system architecture and bring new disk space online</a:t>
            </a:r>
          </a:p>
          <a:p>
            <a:pPr marL="285750" indent="-285750">
              <a:buFont typeface="Wingdings" panose="05000000000000000000" pitchFamily="2" charset="2"/>
              <a:buChar char="§"/>
            </a:pPr>
            <a:r>
              <a:rPr lang="en-US" sz="1600" dirty="0" smtClean="0">
                <a:solidFill>
                  <a:prstClr val="black"/>
                </a:solidFill>
              </a:rPr>
              <a:t>Implement time-enabled maps for our older imagery (county and project) – Community Maps?</a:t>
            </a:r>
            <a:endParaRPr lang="en-US" sz="1600" dirty="0">
              <a:solidFill>
                <a:prstClr val="black"/>
              </a:solidFill>
            </a:endParaRPr>
          </a:p>
          <a:p>
            <a:endParaRPr lang="en-US" sz="1600" dirty="0" smtClean="0">
              <a:solidFill>
                <a:prstClr val="black"/>
              </a:solidFill>
            </a:endParaRPr>
          </a:p>
        </p:txBody>
      </p:sp>
    </p:spTree>
    <p:extLst>
      <p:ext uri="{BB962C8B-B14F-4D97-AF65-F5344CB8AC3E}">
        <p14:creationId xmlns:p14="http://schemas.microsoft.com/office/powerpoint/2010/main" val="26741345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5" name="TextBox 4"/>
          <p:cNvSpPr txBox="1"/>
          <p:nvPr/>
        </p:nvSpPr>
        <p:spPr>
          <a:xfrm>
            <a:off x="5981699" y="6158210"/>
            <a:ext cx="2981325" cy="523220"/>
          </a:xfrm>
          <a:prstGeom prst="rect">
            <a:avLst/>
          </a:prstGeom>
          <a:solidFill>
            <a:srgbClr val="FFFFFF">
              <a:lumMod val="50000"/>
            </a:srgbClr>
          </a:solidFill>
          <a:ln>
            <a:solidFill>
              <a:srgbClr val="000000"/>
            </a:solidFill>
          </a:ln>
        </p:spPr>
        <p:txBody>
          <a:bodyPr wrap="square" rtlCol="0">
            <a:spAutoFit/>
          </a:bodyPr>
          <a:lstStyle/>
          <a:p>
            <a:pPr algn="r"/>
            <a:r>
              <a:rPr lang="en-US" sz="1400" b="1" i="1" kern="0" dirty="0" smtClean="0">
                <a:solidFill>
                  <a:srgbClr val="FFFF00"/>
                </a:solidFill>
                <a:latin typeface="Comic Sans MS" panose="030F0702030302020204" pitchFamily="66" charset="0"/>
              </a:rPr>
              <a:t>Example of high-quality LiDAR from local government </a:t>
            </a:r>
          </a:p>
        </p:txBody>
      </p:sp>
      <p:sp>
        <p:nvSpPr>
          <p:cNvPr id="6" name="TextBox 5"/>
          <p:cNvSpPr txBox="1"/>
          <p:nvPr/>
        </p:nvSpPr>
        <p:spPr>
          <a:xfrm>
            <a:off x="5514975" y="546735"/>
            <a:ext cx="3324225" cy="5047536"/>
          </a:xfrm>
          <a:prstGeom prst="rect">
            <a:avLst/>
          </a:prstGeom>
          <a:noFill/>
        </p:spPr>
        <p:txBody>
          <a:bodyPr wrap="square" rtlCol="0">
            <a:spAutoFit/>
          </a:bodyPr>
          <a:lstStyle/>
          <a:p>
            <a:r>
              <a:rPr lang="en-US" dirty="0" smtClean="0">
                <a:solidFill>
                  <a:prstClr val="black"/>
                </a:solidFill>
              </a:rPr>
              <a:t>Managing a Raster Collection of</a:t>
            </a:r>
            <a:br>
              <a:rPr lang="en-US" dirty="0" smtClean="0">
                <a:solidFill>
                  <a:prstClr val="black"/>
                </a:solidFill>
              </a:rPr>
            </a:br>
            <a:r>
              <a:rPr lang="en-US" dirty="0" smtClean="0">
                <a:solidFill>
                  <a:prstClr val="black"/>
                </a:solidFill>
              </a:rPr>
              <a:t>Topographic DEMs</a:t>
            </a:r>
            <a:endParaRPr lang="en-US" dirty="0">
              <a:solidFill>
                <a:prstClr val="black"/>
              </a:solidFill>
            </a:endParaRPr>
          </a:p>
          <a:p>
            <a:pPr marL="285750" indent="-285750">
              <a:buFont typeface="Wingdings" panose="05000000000000000000" pitchFamily="2" charset="2"/>
              <a:buChar char="§"/>
            </a:pPr>
            <a:r>
              <a:rPr lang="en-US" sz="1600" dirty="0" smtClean="0">
                <a:solidFill>
                  <a:prstClr val="black"/>
                </a:solidFill>
              </a:rPr>
              <a:t>DEM is a standard format for GIS elevation data</a:t>
            </a:r>
          </a:p>
          <a:p>
            <a:pPr marL="285750" indent="-285750">
              <a:buFont typeface="Wingdings" panose="05000000000000000000" pitchFamily="2" charset="2"/>
              <a:buChar char="§"/>
            </a:pPr>
            <a:r>
              <a:rPr lang="en-US" sz="1600" dirty="0" smtClean="0">
                <a:solidFill>
                  <a:prstClr val="black"/>
                </a:solidFill>
              </a:rPr>
              <a:t>DEMs are usually accompanied by supporting data or derivatives – breaklines, contours, QA/QC reports, metadata, and source data such as LiDAR LAS files</a:t>
            </a:r>
          </a:p>
          <a:p>
            <a:pPr marL="285750" indent="-285750">
              <a:buFont typeface="Wingdings" panose="05000000000000000000" pitchFamily="2" charset="2"/>
              <a:buChar char="§"/>
            </a:pPr>
            <a:r>
              <a:rPr lang="en-US" sz="1600" dirty="0" smtClean="0">
                <a:solidFill>
                  <a:prstClr val="black"/>
                </a:solidFill>
              </a:rPr>
              <a:t>SFWMD has actively managed a DEM library for more than 15 years</a:t>
            </a:r>
            <a:endParaRPr lang="en-US" sz="1600" dirty="0">
              <a:solidFill>
                <a:prstClr val="black"/>
              </a:solidFill>
            </a:endParaRPr>
          </a:p>
          <a:p>
            <a:pPr marL="285750" indent="-285750">
              <a:buFont typeface="Wingdings" panose="05000000000000000000" pitchFamily="2" charset="2"/>
              <a:buChar char="§"/>
            </a:pPr>
            <a:r>
              <a:rPr lang="en-US" sz="1600" dirty="0" smtClean="0">
                <a:solidFill>
                  <a:prstClr val="black"/>
                </a:solidFill>
              </a:rPr>
              <a:t>We </a:t>
            </a:r>
            <a:r>
              <a:rPr lang="en-US" sz="1600" dirty="0">
                <a:solidFill>
                  <a:prstClr val="black"/>
                </a:solidFill>
              </a:rPr>
              <a:t>m</a:t>
            </a:r>
            <a:r>
              <a:rPr lang="en-US" sz="1600" dirty="0" smtClean="0">
                <a:solidFill>
                  <a:prstClr val="black"/>
                </a:solidFill>
              </a:rPr>
              <a:t>aintain more than 80 DEM datasets of varying age, detail, accuracy, and level of documentation</a:t>
            </a:r>
          </a:p>
          <a:p>
            <a:pPr marL="285750" indent="-285750">
              <a:buFont typeface="Wingdings" panose="05000000000000000000" pitchFamily="2" charset="2"/>
              <a:buChar char="§"/>
            </a:pPr>
            <a:r>
              <a:rPr lang="en-US" sz="1600" dirty="0" smtClean="0">
                <a:solidFill>
                  <a:prstClr val="black"/>
                </a:solidFill>
              </a:rPr>
              <a:t>Yet there are still serious gaps in the coverage modern topo and inconsistencies between datasets</a:t>
            </a:r>
            <a:r>
              <a:rPr lang="en-US" sz="1400" dirty="0" smtClean="0">
                <a:solidFill>
                  <a:prstClr val="black"/>
                </a:solidFill>
              </a:rPr>
              <a:t> </a:t>
            </a:r>
            <a:endParaRPr lang="en-US" sz="1400" dirty="0">
              <a:solidFill>
                <a:prstClr val="black"/>
              </a:solidFill>
            </a:endParaRPr>
          </a:p>
          <a:p>
            <a:endParaRPr lang="en-US" sz="1400" dirty="0">
              <a:solidFill>
                <a:prstClr val="black"/>
              </a:solidFill>
            </a:endParaRPr>
          </a:p>
        </p:txBody>
      </p:sp>
    </p:spTree>
    <p:extLst>
      <p:ext uri="{BB962C8B-B14F-4D97-AF65-F5344CB8AC3E}">
        <p14:creationId xmlns:p14="http://schemas.microsoft.com/office/powerpoint/2010/main" val="17880488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225143" cy="6858000"/>
          </a:xfrm>
          <a:prstGeom prst="rect">
            <a:avLst/>
          </a:prstGeom>
        </p:spPr>
      </p:pic>
      <p:sp>
        <p:nvSpPr>
          <p:cNvPr id="5" name="TextBox 4"/>
          <p:cNvSpPr txBox="1"/>
          <p:nvPr/>
        </p:nvSpPr>
        <p:spPr>
          <a:xfrm>
            <a:off x="6067424" y="6167735"/>
            <a:ext cx="2924175" cy="523220"/>
          </a:xfrm>
          <a:prstGeom prst="rect">
            <a:avLst/>
          </a:prstGeom>
          <a:solidFill>
            <a:srgbClr val="FFFFFF">
              <a:lumMod val="50000"/>
            </a:srgbClr>
          </a:solidFill>
          <a:ln>
            <a:solidFill>
              <a:srgbClr val="000000"/>
            </a:solidFill>
          </a:ln>
        </p:spPr>
        <p:txBody>
          <a:bodyPr wrap="square" rtlCol="0">
            <a:spAutoFit/>
          </a:bodyPr>
          <a:lstStyle/>
          <a:p>
            <a:pPr algn="r"/>
            <a:r>
              <a:rPr lang="en-US" sz="1400" b="1" i="1" kern="0" dirty="0" smtClean="0">
                <a:solidFill>
                  <a:srgbClr val="FFFF00"/>
                </a:solidFill>
                <a:latin typeface="Comic Sans MS" panose="030F0702030302020204" pitchFamily="66" charset="0"/>
              </a:rPr>
              <a:t>Example of custom work for a data request from the public</a:t>
            </a:r>
          </a:p>
        </p:txBody>
      </p:sp>
      <p:sp>
        <p:nvSpPr>
          <p:cNvPr id="6" name="TextBox 5"/>
          <p:cNvSpPr txBox="1"/>
          <p:nvPr/>
        </p:nvSpPr>
        <p:spPr>
          <a:xfrm>
            <a:off x="5553076" y="1022985"/>
            <a:ext cx="3238500" cy="4247317"/>
          </a:xfrm>
          <a:prstGeom prst="rect">
            <a:avLst/>
          </a:prstGeom>
          <a:noFill/>
        </p:spPr>
        <p:txBody>
          <a:bodyPr wrap="square" rtlCol="0">
            <a:spAutoFit/>
          </a:bodyPr>
          <a:lstStyle/>
          <a:p>
            <a:r>
              <a:rPr lang="en-US" dirty="0" smtClean="0">
                <a:solidFill>
                  <a:prstClr val="black"/>
                </a:solidFill>
              </a:rPr>
              <a:t>Challenge and/or Opportunity</a:t>
            </a:r>
            <a:endParaRPr lang="en-US" dirty="0">
              <a:solidFill>
                <a:prstClr val="black"/>
              </a:solidFill>
            </a:endParaRPr>
          </a:p>
          <a:p>
            <a:pPr marL="285750" indent="-285750">
              <a:buFont typeface="Wingdings" panose="05000000000000000000" pitchFamily="2" charset="2"/>
              <a:buChar char="§"/>
            </a:pPr>
            <a:r>
              <a:rPr lang="en-US" sz="1600" dirty="0" smtClean="0">
                <a:solidFill>
                  <a:prstClr val="black"/>
                </a:solidFill>
              </a:rPr>
              <a:t>Like aerial imagery, management of topographic DEMs faces a transformation in technology, data, and customer service</a:t>
            </a:r>
          </a:p>
          <a:p>
            <a:pPr marL="285750" indent="-285750">
              <a:buFont typeface="Wingdings" panose="05000000000000000000" pitchFamily="2" charset="2"/>
              <a:buChar char="§"/>
            </a:pPr>
            <a:r>
              <a:rPr lang="en-US" sz="1600" dirty="0" smtClean="0">
                <a:solidFill>
                  <a:prstClr val="black"/>
                </a:solidFill>
              </a:rPr>
              <a:t>Modern data requires more space on disks already full – e.g. 2 TB for Miami-Dade source data</a:t>
            </a:r>
          </a:p>
          <a:p>
            <a:pPr marL="285750" indent="-285750">
              <a:buFont typeface="Wingdings" panose="05000000000000000000" pitchFamily="2" charset="2"/>
              <a:buChar char="§"/>
            </a:pPr>
            <a:r>
              <a:rPr lang="en-US" sz="1600" dirty="0" smtClean="0">
                <a:solidFill>
                  <a:prstClr val="black"/>
                </a:solidFill>
              </a:rPr>
              <a:t>Existing workflows are too slow and cumbersome, unable to keep pace with new needs and data</a:t>
            </a:r>
          </a:p>
          <a:p>
            <a:pPr marL="285750" indent="-285750">
              <a:buFont typeface="Wingdings" panose="05000000000000000000" pitchFamily="2" charset="2"/>
              <a:buChar char="§"/>
            </a:pPr>
            <a:r>
              <a:rPr lang="en-US" sz="1600" dirty="0" smtClean="0">
                <a:solidFill>
                  <a:prstClr val="black"/>
                </a:solidFill>
              </a:rPr>
              <a:t>Need to support web-based applications as well as continue to use desktop for processing and analysis</a:t>
            </a:r>
          </a:p>
          <a:p>
            <a:r>
              <a:rPr lang="en-US" sz="1400" dirty="0" smtClean="0">
                <a:solidFill>
                  <a:prstClr val="black"/>
                </a:solidFill>
              </a:rPr>
              <a:t> </a:t>
            </a:r>
            <a:endParaRPr lang="en-US" sz="1400" dirty="0">
              <a:solidFill>
                <a:prstClr val="black"/>
              </a:solidFill>
            </a:endParaRPr>
          </a:p>
          <a:p>
            <a:endParaRPr lang="en-US" sz="1400" dirty="0">
              <a:solidFill>
                <a:prstClr val="black"/>
              </a:solidFill>
            </a:endParaRPr>
          </a:p>
        </p:txBody>
      </p:sp>
    </p:spTree>
    <p:extLst>
      <p:ext uri="{BB962C8B-B14F-4D97-AF65-F5344CB8AC3E}">
        <p14:creationId xmlns:p14="http://schemas.microsoft.com/office/powerpoint/2010/main" val="720948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1730" name="Rectangle 2"/>
          <p:cNvSpPr>
            <a:spLocks noGrp="1" noChangeArrowheads="1"/>
          </p:cNvSpPr>
          <p:nvPr>
            <p:ph type="body" idx="1"/>
          </p:nvPr>
        </p:nvSpPr>
        <p:spPr>
          <a:xfrm>
            <a:off x="5391150" y="1171575"/>
            <a:ext cx="3543300" cy="4514850"/>
          </a:xfrm>
          <a:noFill/>
        </p:spPr>
        <p:txBody>
          <a:bodyPr/>
          <a:lstStyle/>
          <a:p>
            <a:pPr>
              <a:lnSpc>
                <a:spcPct val="100000"/>
              </a:lnSpc>
              <a:spcBef>
                <a:spcPct val="0"/>
              </a:spcBef>
              <a:buClr>
                <a:srgbClr val="FFCC00"/>
              </a:buClr>
              <a:buFont typeface="Wingdings" panose="05000000000000000000" pitchFamily="2" charset="2"/>
              <a:buNone/>
            </a:pPr>
            <a:r>
              <a:rPr lang="en-US" altLang="en-US" sz="1800" b="0" dirty="0">
                <a:latin typeface="Calibri" panose="020F0502020204030204" pitchFamily="34" charset="0"/>
              </a:rPr>
              <a:t>LiDAR:</a:t>
            </a:r>
          </a:p>
          <a:p>
            <a:pPr>
              <a:lnSpc>
                <a:spcPct val="100000"/>
              </a:lnSpc>
              <a:spcBef>
                <a:spcPct val="0"/>
              </a:spcBef>
              <a:buClr>
                <a:srgbClr val="FFCC00"/>
              </a:buClr>
              <a:buFont typeface="Wingdings" panose="05000000000000000000" pitchFamily="2" charset="2"/>
              <a:buNone/>
            </a:pPr>
            <a:r>
              <a:rPr lang="en-US" altLang="en-US" sz="1800" b="0" dirty="0">
                <a:latin typeface="Calibri" panose="020F0502020204030204" pitchFamily="34" charset="0"/>
              </a:rPr>
              <a:t> - Various sources</a:t>
            </a:r>
          </a:p>
          <a:p>
            <a:pPr>
              <a:lnSpc>
                <a:spcPct val="100000"/>
              </a:lnSpc>
              <a:spcBef>
                <a:spcPct val="0"/>
              </a:spcBef>
              <a:buClr>
                <a:srgbClr val="FFCC00"/>
              </a:buClr>
              <a:buFont typeface="Wingdings" panose="05000000000000000000" pitchFamily="2" charset="2"/>
              <a:buNone/>
            </a:pPr>
            <a:endParaRPr lang="en-US" altLang="en-US" sz="1800" b="0" dirty="0">
              <a:latin typeface="Calibri" panose="020F0502020204030204" pitchFamily="34" charset="0"/>
            </a:endParaRPr>
          </a:p>
          <a:p>
            <a:pPr>
              <a:lnSpc>
                <a:spcPct val="100000"/>
              </a:lnSpc>
              <a:spcBef>
                <a:spcPct val="0"/>
              </a:spcBef>
              <a:buClr>
                <a:srgbClr val="FFCC00"/>
              </a:buClr>
              <a:buFont typeface="Wingdings" panose="05000000000000000000" pitchFamily="2" charset="2"/>
              <a:buNone/>
            </a:pPr>
            <a:r>
              <a:rPr lang="en-US" altLang="en-US" sz="1800" b="0" smtClean="0">
                <a:latin typeface="Calibri" panose="020F0502020204030204" pitchFamily="34" charset="0"/>
              </a:rPr>
              <a:t>Photogrammetry</a:t>
            </a:r>
            <a:r>
              <a:rPr lang="en-US" altLang="en-US" sz="1800" b="0" dirty="0">
                <a:latin typeface="Calibri" panose="020F0502020204030204" pitchFamily="34" charset="0"/>
              </a:rPr>
              <a:t>:</a:t>
            </a:r>
          </a:p>
          <a:p>
            <a:pPr>
              <a:lnSpc>
                <a:spcPct val="100000"/>
              </a:lnSpc>
              <a:spcBef>
                <a:spcPct val="0"/>
              </a:spcBef>
              <a:buClr>
                <a:srgbClr val="FFCC00"/>
              </a:buClr>
              <a:buFont typeface="Wingdings" panose="05000000000000000000" pitchFamily="2" charset="2"/>
              <a:buNone/>
            </a:pPr>
            <a:r>
              <a:rPr lang="en-US" altLang="en-US" sz="1800" b="0" dirty="0">
                <a:latin typeface="Calibri" panose="020F0502020204030204" pitchFamily="34" charset="0"/>
              </a:rPr>
              <a:t> - Traditional processing from stereo aerials and ground surveys.</a:t>
            </a:r>
          </a:p>
          <a:p>
            <a:pPr>
              <a:lnSpc>
                <a:spcPct val="100000"/>
              </a:lnSpc>
              <a:spcBef>
                <a:spcPct val="0"/>
              </a:spcBef>
              <a:buClr>
                <a:srgbClr val="FFCC00"/>
              </a:buClr>
              <a:buFont typeface="Wingdings" panose="05000000000000000000" pitchFamily="2" charset="2"/>
              <a:buNone/>
            </a:pPr>
            <a:endParaRPr lang="en-US" altLang="en-US" sz="1800" b="0" dirty="0">
              <a:latin typeface="Calibri" panose="020F0502020204030204" pitchFamily="34" charset="0"/>
            </a:endParaRPr>
          </a:p>
          <a:p>
            <a:pPr>
              <a:lnSpc>
                <a:spcPct val="100000"/>
              </a:lnSpc>
              <a:spcBef>
                <a:spcPct val="0"/>
              </a:spcBef>
              <a:buClr>
                <a:srgbClr val="FFCC00"/>
              </a:buClr>
              <a:buFont typeface="Wingdings" panose="05000000000000000000" pitchFamily="2" charset="2"/>
              <a:buNone/>
            </a:pPr>
            <a:r>
              <a:rPr lang="en-US" altLang="en-US" sz="1800" b="0" dirty="0">
                <a:latin typeface="Calibri" panose="020F0502020204030204" pitchFamily="34" charset="0"/>
              </a:rPr>
              <a:t>Specialty data:</a:t>
            </a:r>
          </a:p>
          <a:p>
            <a:pPr>
              <a:lnSpc>
                <a:spcPct val="100000"/>
              </a:lnSpc>
              <a:spcBef>
                <a:spcPct val="0"/>
              </a:spcBef>
              <a:buClr>
                <a:srgbClr val="FFCC00"/>
              </a:buClr>
              <a:buFont typeface="Wingdings" panose="05000000000000000000" pitchFamily="2" charset="2"/>
              <a:buNone/>
            </a:pPr>
            <a:r>
              <a:rPr lang="en-US" altLang="en-US" sz="1800" b="0" dirty="0">
                <a:latin typeface="Calibri" panose="020F0502020204030204" pitchFamily="34" charset="0"/>
              </a:rPr>
              <a:t> - Helicopter GPS</a:t>
            </a:r>
          </a:p>
          <a:p>
            <a:pPr>
              <a:lnSpc>
                <a:spcPct val="100000"/>
              </a:lnSpc>
              <a:spcBef>
                <a:spcPct val="0"/>
              </a:spcBef>
              <a:buClr>
                <a:srgbClr val="FFCC00"/>
              </a:buClr>
              <a:buFont typeface="Wingdings" panose="05000000000000000000" pitchFamily="2" charset="2"/>
              <a:buNone/>
            </a:pPr>
            <a:endParaRPr lang="en-US" altLang="en-US" sz="1800" b="0" dirty="0">
              <a:latin typeface="Calibri" panose="020F0502020204030204" pitchFamily="34" charset="0"/>
            </a:endParaRPr>
          </a:p>
          <a:p>
            <a:pPr>
              <a:lnSpc>
                <a:spcPct val="100000"/>
              </a:lnSpc>
              <a:spcBef>
                <a:spcPct val="0"/>
              </a:spcBef>
              <a:buClr>
                <a:srgbClr val="FFCC00"/>
              </a:buClr>
              <a:buFont typeface="Wingdings" panose="05000000000000000000" pitchFamily="2" charset="2"/>
              <a:buNone/>
            </a:pPr>
            <a:r>
              <a:rPr lang="en-US" altLang="en-US" sz="1800" b="0" dirty="0">
                <a:latin typeface="Calibri" panose="020F0502020204030204" pitchFamily="34" charset="0"/>
              </a:rPr>
              <a:t>Fill in with topo data  from USGS 24K quad maps.</a:t>
            </a:r>
          </a:p>
          <a:p>
            <a:pPr>
              <a:lnSpc>
                <a:spcPct val="100000"/>
              </a:lnSpc>
              <a:spcBef>
                <a:spcPct val="0"/>
              </a:spcBef>
              <a:buClr>
                <a:srgbClr val="FFCC00"/>
              </a:buClr>
              <a:buFont typeface="Wingdings" panose="05000000000000000000" pitchFamily="2" charset="2"/>
              <a:buNone/>
            </a:pPr>
            <a:r>
              <a:rPr lang="en-US" altLang="en-US" sz="1800" b="0" dirty="0">
                <a:latin typeface="Calibri" panose="020F0502020204030204" pitchFamily="34" charset="0"/>
              </a:rPr>
              <a:t> - 5-ft contours with spot elevations</a:t>
            </a:r>
          </a:p>
          <a:p>
            <a:pPr>
              <a:lnSpc>
                <a:spcPct val="100000"/>
              </a:lnSpc>
              <a:spcBef>
                <a:spcPct val="0"/>
              </a:spcBef>
              <a:buClr>
                <a:srgbClr val="FFCC00"/>
              </a:buClr>
              <a:buFont typeface="Wingdings" panose="05000000000000000000" pitchFamily="2" charset="2"/>
              <a:buNone/>
            </a:pPr>
            <a:endParaRPr lang="en-US" altLang="en-US" sz="1800" b="0" dirty="0">
              <a:latin typeface="Calibri" panose="020F0502020204030204" pitchFamily="34" charset="0"/>
            </a:endParaRPr>
          </a:p>
          <a:p>
            <a:pPr>
              <a:lnSpc>
                <a:spcPct val="100000"/>
              </a:lnSpc>
              <a:spcBef>
                <a:spcPct val="0"/>
              </a:spcBef>
              <a:buClr>
                <a:srgbClr val="FFCC00"/>
              </a:buClr>
              <a:buFont typeface="Wingdings" panose="05000000000000000000" pitchFamily="2" charset="2"/>
              <a:buNone/>
            </a:pPr>
            <a:r>
              <a:rPr lang="en-US" altLang="en-US" sz="1800" b="0" dirty="0">
                <a:latin typeface="Calibri" panose="020F0502020204030204" pitchFamily="34" charset="0"/>
              </a:rPr>
              <a:t>USGS NED – not used</a:t>
            </a:r>
          </a:p>
          <a:p>
            <a:pPr>
              <a:lnSpc>
                <a:spcPct val="100000"/>
              </a:lnSpc>
              <a:spcBef>
                <a:spcPct val="0"/>
              </a:spcBef>
              <a:buClr>
                <a:srgbClr val="FFCC00"/>
              </a:buClr>
              <a:buFont typeface="Wingdings" panose="05000000000000000000" pitchFamily="2" charset="2"/>
              <a:buNone/>
            </a:pPr>
            <a:endParaRPr lang="en-US" altLang="en-US" sz="1800" b="0" dirty="0">
              <a:solidFill>
                <a:srgbClr val="FFFF00"/>
              </a:solidFill>
              <a:latin typeface="Lucida Sans Unicode" panose="020B0602030504020204" pitchFamily="34" charset="0"/>
            </a:endParaRPr>
          </a:p>
          <a:p>
            <a:pPr>
              <a:lnSpc>
                <a:spcPct val="100000"/>
              </a:lnSpc>
              <a:spcBef>
                <a:spcPct val="0"/>
              </a:spcBef>
              <a:buClr>
                <a:srgbClr val="FFCC00"/>
              </a:buClr>
              <a:buFont typeface="Wingdings" panose="05000000000000000000" pitchFamily="2" charset="2"/>
              <a:buNone/>
            </a:pPr>
            <a:endParaRPr lang="en-US" altLang="en-US" sz="1800" b="0" dirty="0">
              <a:solidFill>
                <a:srgbClr val="FFFF00"/>
              </a:solidFill>
              <a:latin typeface="Lucida Sans Unicode" panose="020B0602030504020204" pitchFamily="34" charset="0"/>
            </a:endParaRPr>
          </a:p>
          <a:p>
            <a:pPr>
              <a:lnSpc>
                <a:spcPct val="100000"/>
              </a:lnSpc>
              <a:spcBef>
                <a:spcPct val="0"/>
              </a:spcBef>
              <a:buClr>
                <a:srgbClr val="FFCC00"/>
              </a:buClr>
              <a:buFont typeface="Wingdings" panose="05000000000000000000" pitchFamily="2" charset="2"/>
              <a:buNone/>
            </a:pPr>
            <a:endParaRPr lang="en-US" altLang="en-US" sz="1200" b="0" dirty="0">
              <a:solidFill>
                <a:srgbClr val="FFFF00"/>
              </a:solidFill>
              <a:latin typeface="Lucida Sans Unicode" panose="020B0602030504020204" pitchFamily="34" charset="0"/>
            </a:endParaRPr>
          </a:p>
        </p:txBody>
      </p:sp>
      <p:sp>
        <p:nvSpPr>
          <p:cNvPr id="201731" name="Text Box 3"/>
          <p:cNvSpPr txBox="1">
            <a:spLocks noChangeArrowheads="1"/>
          </p:cNvSpPr>
          <p:nvPr/>
        </p:nvSpPr>
        <p:spPr bwMode="auto">
          <a:xfrm>
            <a:off x="5859463" y="0"/>
            <a:ext cx="3284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endParaRPr lang="en-US" altLang="en-US" sz="2400" smtClean="0">
              <a:solidFill>
                <a:srgbClr val="660066"/>
              </a:solidFill>
              <a:latin typeface="Times New Roman" panose="02020603050405020304" pitchFamily="18" charset="0"/>
            </a:endParaRPr>
          </a:p>
        </p:txBody>
      </p:sp>
      <p:sp>
        <p:nvSpPr>
          <p:cNvPr id="201732" name="Text Box 4"/>
          <p:cNvSpPr txBox="1">
            <a:spLocks noChangeArrowheads="1"/>
          </p:cNvSpPr>
          <p:nvPr/>
        </p:nvSpPr>
        <p:spPr bwMode="auto">
          <a:xfrm>
            <a:off x="5143500" y="707390"/>
            <a:ext cx="396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000" b="1" dirty="0" smtClean="0">
                <a:solidFill>
                  <a:schemeClr val="bg1"/>
                </a:solidFill>
                <a:effectLst>
                  <a:outerShdw blurRad="38100" dist="38100" dir="2700000" algn="tl">
                    <a:srgbClr val="000000"/>
                  </a:outerShdw>
                </a:effectLst>
                <a:latin typeface="Lucida Sans Unicode" panose="020B0602030504020204" pitchFamily="34" charset="0"/>
              </a:rPr>
              <a:t>Primary Sources</a:t>
            </a:r>
          </a:p>
        </p:txBody>
      </p:sp>
      <p:pic>
        <p:nvPicPr>
          <p:cNvPr id="201733" name="Picture 5" descr="Datalib_Topo_Merge_Aug05_test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34325" y="6398895"/>
            <a:ext cx="1066800" cy="307777"/>
          </a:xfrm>
          <a:prstGeom prst="rect">
            <a:avLst/>
          </a:prstGeom>
          <a:solidFill>
            <a:schemeClr val="bg1">
              <a:lumMod val="50000"/>
            </a:schemeClr>
          </a:solidFill>
          <a:ln>
            <a:solidFill>
              <a:srgbClr val="000000"/>
            </a:solidFill>
          </a:ln>
        </p:spPr>
        <p:txBody>
          <a:bodyPr wrap="square" rtlCol="0">
            <a:spAutoFit/>
          </a:bodyPr>
          <a:lstStyle/>
          <a:p>
            <a:pPr algn="ctr"/>
            <a:r>
              <a:rPr lang="en-US" sz="1400" b="1" i="1" dirty="0" smtClean="0">
                <a:solidFill>
                  <a:srgbClr val="FFFF00"/>
                </a:solidFill>
                <a:latin typeface="Comic Sans MS" panose="030F0702030302020204" pitchFamily="66" charset="0"/>
              </a:rPr>
              <a:t>2005</a:t>
            </a:r>
          </a:p>
        </p:txBody>
      </p:sp>
    </p:spTree>
    <p:extLst>
      <p:ext uri="{BB962C8B-B14F-4D97-AF65-F5344CB8AC3E}">
        <p14:creationId xmlns:p14="http://schemas.microsoft.com/office/powerpoint/2010/main" val="41317232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Upcoming_LiDAR_SFWMD_Rev3_Map-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2025" y="302363"/>
            <a:ext cx="4371975" cy="65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txBox="1">
            <a:spLocks noChangeArrowheads="1"/>
          </p:cNvSpPr>
          <p:nvPr/>
        </p:nvSpPr>
        <p:spPr>
          <a:xfrm>
            <a:off x="323850" y="1680539"/>
            <a:ext cx="4114800" cy="3780234"/>
          </a:xfrm>
          <a:prstGeom prst="rect">
            <a:avLst/>
          </a:prstGeom>
        </p:spPr>
        <p:txBody>
          <a:bodyPr/>
          <a:lstStyle/>
          <a:p>
            <a:pPr eaLnBrk="0" fontAlgn="base" hangingPunct="0">
              <a:lnSpc>
                <a:spcPct val="90000"/>
              </a:lnSpc>
              <a:spcAft>
                <a:spcPts val="900"/>
              </a:spcAft>
              <a:buClr>
                <a:srgbClr val="FDE465"/>
              </a:buClr>
              <a:buSzPct val="90000"/>
              <a:defRPr/>
            </a:pPr>
            <a:r>
              <a:rPr kumimoji="1" lang="en-US" kern="0" dirty="0">
                <a:solidFill>
                  <a:srgbClr val="FFFFFF"/>
                </a:solidFill>
                <a:latin typeface="Calibri" panose="020F0502020204030204" pitchFamily="34" charset="0"/>
              </a:rPr>
              <a:t>FDEM Coastal LiDAR </a:t>
            </a:r>
            <a:r>
              <a:rPr kumimoji="1" lang="en-US" kern="0" dirty="0" smtClean="0">
                <a:solidFill>
                  <a:srgbClr val="FFFFFF"/>
                </a:solidFill>
                <a:latin typeface="Calibri" panose="020F0502020204030204" pitchFamily="34" charset="0"/>
              </a:rPr>
              <a:t>Project (2007-8)</a:t>
            </a:r>
            <a:endParaRPr kumimoji="1" lang="en-US" kern="0" dirty="0">
              <a:solidFill>
                <a:srgbClr val="FFFFFF"/>
              </a:solidFill>
              <a:latin typeface="Calibri" panose="020F0502020204030204" pitchFamily="34" charset="0"/>
            </a:endParaRPr>
          </a:p>
          <a:p>
            <a:pPr marL="171450" indent="-171450" eaLnBrk="0" fontAlgn="base" hangingPunct="0">
              <a:lnSpc>
                <a:spcPct val="90000"/>
              </a:lnSpc>
              <a:spcAft>
                <a:spcPts val="900"/>
              </a:spcAft>
              <a:buClr>
                <a:srgbClr val="FDE465"/>
              </a:buClr>
              <a:buSzPct val="90000"/>
              <a:buFont typeface="Wingdings" pitchFamily="2" charset="2"/>
              <a:buChar char="§"/>
              <a:defRPr/>
            </a:pPr>
            <a:r>
              <a:rPr kumimoji="1" lang="en-US" sz="1600" kern="0" dirty="0">
                <a:solidFill>
                  <a:srgbClr val="FFFFFF"/>
                </a:solidFill>
                <a:latin typeface="Calibri" panose="020F0502020204030204" pitchFamily="34" charset="0"/>
              </a:rPr>
              <a:t>Statewide tiling system, 5000-ft</a:t>
            </a:r>
          </a:p>
          <a:p>
            <a:pPr marL="171450" indent="-171450" eaLnBrk="0" fontAlgn="base" hangingPunct="0">
              <a:lnSpc>
                <a:spcPct val="90000"/>
              </a:lnSpc>
              <a:spcAft>
                <a:spcPts val="900"/>
              </a:spcAft>
              <a:buClr>
                <a:srgbClr val="FDE465"/>
              </a:buClr>
              <a:buSzPct val="90000"/>
              <a:buFont typeface="Wingdings" pitchFamily="2" charset="2"/>
              <a:buChar char="§"/>
              <a:defRPr/>
            </a:pPr>
            <a:r>
              <a:rPr kumimoji="1" lang="en-US" sz="1600" kern="0" dirty="0">
                <a:solidFill>
                  <a:srgbClr val="FFFFFF"/>
                </a:solidFill>
                <a:latin typeface="Calibri" panose="020F0502020204030204" pitchFamily="34" charset="0"/>
              </a:rPr>
              <a:t>One set of specs for all of Florida</a:t>
            </a:r>
          </a:p>
          <a:p>
            <a:pPr marL="171450" indent="-171450" eaLnBrk="0" fontAlgn="base" hangingPunct="0">
              <a:lnSpc>
                <a:spcPct val="90000"/>
              </a:lnSpc>
              <a:spcAft>
                <a:spcPts val="900"/>
              </a:spcAft>
              <a:buClr>
                <a:srgbClr val="FDE465"/>
              </a:buClr>
              <a:buSzPct val="90000"/>
              <a:buFont typeface="Wingdings" pitchFamily="2" charset="2"/>
              <a:buChar char="§"/>
              <a:defRPr/>
            </a:pPr>
            <a:r>
              <a:rPr kumimoji="1" lang="en-US" sz="1600" kern="0" dirty="0">
                <a:solidFill>
                  <a:srgbClr val="FFFFFF"/>
                </a:solidFill>
                <a:latin typeface="Calibri" panose="020F0502020204030204" pitchFamily="34" charset="0"/>
              </a:rPr>
              <a:t>Multiple contractors and subs</a:t>
            </a:r>
          </a:p>
          <a:p>
            <a:pPr marL="171450" indent="-171450" eaLnBrk="0" fontAlgn="base" hangingPunct="0">
              <a:lnSpc>
                <a:spcPct val="90000"/>
              </a:lnSpc>
              <a:spcAft>
                <a:spcPts val="900"/>
              </a:spcAft>
              <a:buClr>
                <a:srgbClr val="FDE465"/>
              </a:buClr>
              <a:buSzPct val="90000"/>
              <a:buFont typeface="Wingdings" pitchFamily="2" charset="2"/>
              <a:buChar char="§"/>
              <a:defRPr/>
            </a:pPr>
            <a:r>
              <a:rPr kumimoji="1" lang="en-US" sz="1600" kern="0" dirty="0">
                <a:solidFill>
                  <a:srgbClr val="FFFFFF"/>
                </a:solidFill>
                <a:latin typeface="Calibri" panose="020F0502020204030204" pitchFamily="34" charset="0"/>
              </a:rPr>
              <a:t>Multiple deliverables per county</a:t>
            </a:r>
          </a:p>
          <a:p>
            <a:pPr marL="171450" indent="-171450" eaLnBrk="0" fontAlgn="base" hangingPunct="0">
              <a:lnSpc>
                <a:spcPct val="90000"/>
              </a:lnSpc>
              <a:spcAft>
                <a:spcPts val="900"/>
              </a:spcAft>
              <a:buClr>
                <a:srgbClr val="FDE465"/>
              </a:buClr>
              <a:buSzPct val="90000"/>
              <a:buFont typeface="Wingdings" pitchFamily="2" charset="2"/>
              <a:buChar char="§"/>
              <a:defRPr/>
            </a:pPr>
            <a:r>
              <a:rPr kumimoji="1" lang="en-US" sz="1600" kern="0" dirty="0">
                <a:solidFill>
                  <a:srgbClr val="FFFFFF"/>
                </a:solidFill>
                <a:latin typeface="Calibri" panose="020F0502020204030204" pitchFamily="34" charset="0"/>
              </a:rPr>
              <a:t>3</a:t>
            </a:r>
            <a:r>
              <a:rPr kumimoji="1" lang="en-US" sz="1600" kern="0" baseline="30000" dirty="0">
                <a:solidFill>
                  <a:srgbClr val="FFFFFF"/>
                </a:solidFill>
                <a:latin typeface="Calibri" panose="020F0502020204030204" pitchFamily="34" charset="0"/>
              </a:rPr>
              <a:t>rd</a:t>
            </a:r>
            <a:r>
              <a:rPr kumimoji="1" lang="en-US" sz="1600" kern="0" dirty="0">
                <a:solidFill>
                  <a:srgbClr val="FFFFFF"/>
                </a:solidFill>
                <a:latin typeface="Calibri" panose="020F0502020204030204" pitchFamily="34" charset="0"/>
              </a:rPr>
              <a:t>-party contractor for QA/QC and project management</a:t>
            </a:r>
          </a:p>
          <a:p>
            <a:pPr marL="171450" indent="-171450" eaLnBrk="0" fontAlgn="base" hangingPunct="0">
              <a:lnSpc>
                <a:spcPct val="90000"/>
              </a:lnSpc>
              <a:spcAft>
                <a:spcPts val="900"/>
              </a:spcAft>
              <a:buClr>
                <a:srgbClr val="FDE465"/>
              </a:buClr>
              <a:buSzPct val="90000"/>
              <a:defRPr/>
            </a:pPr>
            <a:r>
              <a:rPr kumimoji="1" lang="en-US" sz="1600" kern="0" dirty="0">
                <a:solidFill>
                  <a:srgbClr val="FFFFFF"/>
                </a:solidFill>
                <a:latin typeface="Calibri" panose="020F0502020204030204" pitchFamily="34" charset="0"/>
              </a:rPr>
              <a:t>Unintended Consequences</a:t>
            </a:r>
          </a:p>
          <a:p>
            <a:pPr marL="171450" indent="-171450" eaLnBrk="0" fontAlgn="base" hangingPunct="0">
              <a:lnSpc>
                <a:spcPct val="90000"/>
              </a:lnSpc>
              <a:spcAft>
                <a:spcPts val="900"/>
              </a:spcAft>
              <a:buClr>
                <a:srgbClr val="FDE465"/>
              </a:buClr>
              <a:buSzPct val="90000"/>
              <a:buFont typeface="Wingdings" pitchFamily="2" charset="2"/>
              <a:buChar char="§"/>
              <a:defRPr/>
            </a:pPr>
            <a:r>
              <a:rPr kumimoji="1" lang="en-US" sz="1600" kern="0" dirty="0">
                <a:solidFill>
                  <a:srgbClr val="FFFFFF"/>
                </a:solidFill>
                <a:latin typeface="Calibri" panose="020F0502020204030204" pitchFamily="34" charset="0"/>
              </a:rPr>
              <a:t>Large amount of concurrent work</a:t>
            </a:r>
          </a:p>
          <a:p>
            <a:pPr marL="171450" indent="-171450" eaLnBrk="0" fontAlgn="base" hangingPunct="0">
              <a:lnSpc>
                <a:spcPct val="90000"/>
              </a:lnSpc>
              <a:spcAft>
                <a:spcPts val="900"/>
              </a:spcAft>
              <a:buClr>
                <a:srgbClr val="FDE465"/>
              </a:buClr>
              <a:buSzPct val="90000"/>
              <a:buFont typeface="Wingdings" pitchFamily="2" charset="2"/>
              <a:buChar char="§"/>
              <a:defRPr/>
            </a:pPr>
            <a:r>
              <a:rPr kumimoji="1" lang="en-US" sz="1600" kern="0" dirty="0">
                <a:solidFill>
                  <a:srgbClr val="FFFFFF"/>
                </a:solidFill>
                <a:latin typeface="Calibri" panose="020F0502020204030204" pitchFamily="34" charset="0"/>
              </a:rPr>
              <a:t>QA/QC control was overwhelmed, specs met, but some not satisfactory</a:t>
            </a:r>
          </a:p>
          <a:p>
            <a:pPr marL="171450" indent="-171450" eaLnBrk="0" fontAlgn="base" hangingPunct="0">
              <a:lnSpc>
                <a:spcPct val="90000"/>
              </a:lnSpc>
              <a:spcAft>
                <a:spcPts val="900"/>
              </a:spcAft>
              <a:buClr>
                <a:srgbClr val="FDE465"/>
              </a:buClr>
              <a:buSzPct val="90000"/>
              <a:buFont typeface="Wingdings" pitchFamily="2" charset="2"/>
              <a:buChar char="§"/>
              <a:defRPr/>
            </a:pPr>
            <a:r>
              <a:rPr kumimoji="1" lang="en-US" sz="1600" kern="0" dirty="0">
                <a:solidFill>
                  <a:srgbClr val="FFFFFF"/>
                </a:solidFill>
                <a:latin typeface="Calibri" panose="020F0502020204030204" pitchFamily="34" charset="0"/>
              </a:rPr>
              <a:t>Deliverables – LAS and breaklines only, most not processed for DEM</a:t>
            </a:r>
          </a:p>
          <a:p>
            <a:pPr marL="171450" indent="-171450" eaLnBrk="0" fontAlgn="base" hangingPunct="0">
              <a:lnSpc>
                <a:spcPct val="90000"/>
              </a:lnSpc>
              <a:spcAft>
                <a:spcPts val="900"/>
              </a:spcAft>
              <a:buClr>
                <a:srgbClr val="FDE465"/>
              </a:buClr>
              <a:buSzPct val="90000"/>
              <a:buFont typeface="Wingdings" pitchFamily="2" charset="2"/>
              <a:buChar char="§"/>
              <a:defRPr/>
            </a:pPr>
            <a:endParaRPr kumimoji="1" lang="en-US" sz="1500" b="1" kern="0" dirty="0">
              <a:solidFill>
                <a:srgbClr val="FFFFFF"/>
              </a:solidFill>
            </a:endParaRPr>
          </a:p>
          <a:p>
            <a:pPr marL="171450" indent="-171450" eaLnBrk="0" fontAlgn="base" hangingPunct="0">
              <a:lnSpc>
                <a:spcPct val="90000"/>
              </a:lnSpc>
              <a:spcAft>
                <a:spcPts val="900"/>
              </a:spcAft>
              <a:buClr>
                <a:srgbClr val="FDE465"/>
              </a:buClr>
              <a:buSzPct val="90000"/>
              <a:buFont typeface="Wingdings" pitchFamily="2" charset="2"/>
              <a:buChar char="§"/>
              <a:defRPr/>
            </a:pPr>
            <a:endParaRPr kumimoji="1" lang="en-US" sz="1500" b="1" kern="0" dirty="0">
              <a:solidFill>
                <a:srgbClr val="FFFFFF"/>
              </a:solidFill>
            </a:endParaRPr>
          </a:p>
        </p:txBody>
      </p:sp>
      <p:sp>
        <p:nvSpPr>
          <p:cNvPr id="4" name="TextBox 3"/>
          <p:cNvSpPr txBox="1"/>
          <p:nvPr/>
        </p:nvSpPr>
        <p:spPr>
          <a:xfrm>
            <a:off x="7943850" y="6434435"/>
            <a:ext cx="1066800" cy="307777"/>
          </a:xfrm>
          <a:prstGeom prst="rect">
            <a:avLst/>
          </a:prstGeom>
          <a:solidFill>
            <a:srgbClr val="FFFFFF">
              <a:lumMod val="50000"/>
            </a:srgbClr>
          </a:solidFill>
          <a:ln>
            <a:solidFill>
              <a:srgbClr val="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dirty="0" smtClean="0">
                <a:solidFill>
                  <a:srgbClr val="FFFF00"/>
                </a:solidFill>
                <a:latin typeface="Comic Sans MS" panose="030F0702030302020204" pitchFamily="66" charset="0"/>
              </a:rPr>
              <a:t>~ </a:t>
            </a:r>
            <a:r>
              <a:rPr kumimoji="0" lang="en-US" sz="1400" b="1" i="1" u="none" strike="noStrike" kern="0" cap="none" spc="0" normalizeH="0" baseline="0" noProof="0" dirty="0" smtClean="0">
                <a:ln>
                  <a:noFill/>
                </a:ln>
                <a:solidFill>
                  <a:srgbClr val="FFFF00"/>
                </a:solidFill>
                <a:effectLst/>
                <a:uLnTx/>
                <a:uFillTx/>
                <a:latin typeface="Comic Sans MS" panose="030F0702030302020204" pitchFamily="66" charset="0"/>
              </a:rPr>
              <a:t>2009</a:t>
            </a:r>
          </a:p>
        </p:txBody>
      </p:sp>
    </p:spTree>
    <p:extLst>
      <p:ext uri="{BB962C8B-B14F-4D97-AF65-F5344CB8AC3E}">
        <p14:creationId xmlns:p14="http://schemas.microsoft.com/office/powerpoint/2010/main" val="41282073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572000" y="1807"/>
            <a:ext cx="4572000" cy="609419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6096000"/>
          </a:xfrm>
          <a:prstGeom prst="rect">
            <a:avLst/>
          </a:prstGeom>
        </p:spPr>
      </p:pic>
      <p:sp>
        <p:nvSpPr>
          <p:cNvPr id="7" name="TextBox 6"/>
          <p:cNvSpPr txBox="1"/>
          <p:nvPr/>
        </p:nvSpPr>
        <p:spPr>
          <a:xfrm>
            <a:off x="7924800" y="6424195"/>
            <a:ext cx="1066800" cy="307777"/>
          </a:xfrm>
          <a:prstGeom prst="rect">
            <a:avLst/>
          </a:prstGeom>
          <a:solidFill>
            <a:srgbClr val="FFFFFF">
              <a:lumMod val="50000"/>
            </a:srgbClr>
          </a:solidFill>
          <a:ln>
            <a:solidFill>
              <a:srgbClr val="000000"/>
            </a:solidFill>
          </a:ln>
        </p:spPr>
        <p:txBody>
          <a:bodyPr wrap="square" rtlCol="0">
            <a:spAutoFit/>
          </a:bodyPr>
          <a:lstStyle/>
          <a:p>
            <a:pPr algn="ctr"/>
            <a:r>
              <a:rPr lang="en-US" sz="1400" b="1" i="1" kern="0" dirty="0" smtClean="0">
                <a:solidFill>
                  <a:srgbClr val="FFFF00"/>
                </a:solidFill>
                <a:latin typeface="Comic Sans MS" panose="030F0702030302020204" pitchFamily="66" charset="0"/>
              </a:rPr>
              <a:t>2012</a:t>
            </a:r>
          </a:p>
        </p:txBody>
      </p:sp>
      <p:sp>
        <p:nvSpPr>
          <p:cNvPr id="8" name="TextBox 7"/>
          <p:cNvSpPr txBox="1"/>
          <p:nvPr/>
        </p:nvSpPr>
        <p:spPr>
          <a:xfrm>
            <a:off x="154305" y="6419015"/>
            <a:ext cx="1066800" cy="307777"/>
          </a:xfrm>
          <a:prstGeom prst="rect">
            <a:avLst/>
          </a:prstGeom>
          <a:solidFill>
            <a:srgbClr val="FFFFFF">
              <a:lumMod val="50000"/>
            </a:srgbClr>
          </a:solidFill>
          <a:ln>
            <a:solidFill>
              <a:srgbClr val="000000"/>
            </a:solidFill>
          </a:ln>
        </p:spPr>
        <p:txBody>
          <a:bodyPr wrap="square" rtlCol="0">
            <a:spAutoFit/>
          </a:bodyPr>
          <a:lstStyle/>
          <a:p>
            <a:pPr algn="ctr"/>
            <a:r>
              <a:rPr lang="en-US" sz="1400" b="1" i="1" kern="0" dirty="0" smtClean="0">
                <a:solidFill>
                  <a:srgbClr val="FFFF00"/>
                </a:solidFill>
                <a:latin typeface="Comic Sans MS" panose="030F0702030302020204" pitchFamily="66" charset="0"/>
              </a:rPr>
              <a:t>2011</a:t>
            </a:r>
          </a:p>
        </p:txBody>
      </p:sp>
    </p:spTree>
    <p:extLst>
      <p:ext uri="{BB962C8B-B14F-4D97-AF65-F5344CB8AC3E}">
        <p14:creationId xmlns:p14="http://schemas.microsoft.com/office/powerpoint/2010/main" val="12616916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225143" cy="6858000"/>
          </a:xfrm>
          <a:prstGeom prst="rect">
            <a:avLst/>
          </a:prstGeom>
        </p:spPr>
      </p:pic>
      <p:sp>
        <p:nvSpPr>
          <p:cNvPr id="5" name="TextBox 4"/>
          <p:cNvSpPr txBox="1"/>
          <p:nvPr/>
        </p:nvSpPr>
        <p:spPr>
          <a:xfrm>
            <a:off x="7934325" y="6415385"/>
            <a:ext cx="1066800" cy="307777"/>
          </a:xfrm>
          <a:prstGeom prst="rect">
            <a:avLst/>
          </a:prstGeom>
          <a:solidFill>
            <a:srgbClr val="FFFFFF">
              <a:lumMod val="50000"/>
            </a:srgbClr>
          </a:solidFill>
          <a:ln>
            <a:solidFill>
              <a:srgbClr val="000000"/>
            </a:solidFill>
          </a:ln>
        </p:spPr>
        <p:txBody>
          <a:bodyPr wrap="square" rtlCol="0">
            <a:spAutoFit/>
          </a:bodyPr>
          <a:lstStyle/>
          <a:p>
            <a:pPr algn="ctr"/>
            <a:r>
              <a:rPr lang="en-US" sz="1400" b="1" i="1" kern="0" dirty="0" smtClean="0">
                <a:solidFill>
                  <a:srgbClr val="FFFF00"/>
                </a:solidFill>
                <a:latin typeface="Comic Sans MS" panose="030F0702030302020204" pitchFamily="66" charset="0"/>
              </a:rPr>
              <a:t>2016</a:t>
            </a:r>
          </a:p>
        </p:txBody>
      </p:sp>
      <p:sp>
        <p:nvSpPr>
          <p:cNvPr id="6" name="TextBox 5"/>
          <p:cNvSpPr txBox="1"/>
          <p:nvPr/>
        </p:nvSpPr>
        <p:spPr>
          <a:xfrm>
            <a:off x="5467350" y="241935"/>
            <a:ext cx="3457575" cy="7232749"/>
          </a:xfrm>
          <a:prstGeom prst="rect">
            <a:avLst/>
          </a:prstGeom>
          <a:noFill/>
        </p:spPr>
        <p:txBody>
          <a:bodyPr wrap="square" rtlCol="0">
            <a:spAutoFit/>
          </a:bodyPr>
          <a:lstStyle/>
          <a:p>
            <a:r>
              <a:rPr lang="en-US" dirty="0" smtClean="0">
                <a:solidFill>
                  <a:prstClr val="black"/>
                </a:solidFill>
              </a:rPr>
              <a:t>Current Status</a:t>
            </a:r>
            <a:endParaRPr lang="en-US" dirty="0">
              <a:solidFill>
                <a:prstClr val="black"/>
              </a:solidFill>
            </a:endParaRPr>
          </a:p>
          <a:p>
            <a:pPr marL="285750" indent="-285750">
              <a:buFont typeface="Wingdings" panose="05000000000000000000" pitchFamily="2" charset="2"/>
              <a:buChar char="§"/>
            </a:pPr>
            <a:r>
              <a:rPr lang="en-US" sz="1600" dirty="0" smtClean="0">
                <a:solidFill>
                  <a:prstClr val="black"/>
                </a:solidFill>
              </a:rPr>
              <a:t>Individual DEMs and associated data are maintained in permanent storage</a:t>
            </a:r>
          </a:p>
          <a:p>
            <a:pPr marL="285750" indent="-285750">
              <a:buFont typeface="Wingdings" panose="05000000000000000000" pitchFamily="2" charset="2"/>
              <a:buChar char="§"/>
            </a:pPr>
            <a:r>
              <a:rPr lang="en-US" sz="1600" dirty="0" smtClean="0">
                <a:solidFill>
                  <a:prstClr val="black"/>
                </a:solidFill>
              </a:rPr>
              <a:t>Source LAS files are stored on lower-cost “archive” disk space</a:t>
            </a:r>
          </a:p>
          <a:p>
            <a:pPr marL="285750" indent="-285750">
              <a:buFont typeface="Wingdings" panose="05000000000000000000" pitchFamily="2" charset="2"/>
              <a:buChar char="§"/>
            </a:pPr>
            <a:r>
              <a:rPr lang="en-US" sz="1600" dirty="0" smtClean="0">
                <a:solidFill>
                  <a:prstClr val="black"/>
                </a:solidFill>
              </a:rPr>
              <a:t>About 3 TB stored on network, disks are full</a:t>
            </a:r>
          </a:p>
          <a:p>
            <a:pPr marL="285750" indent="-285750">
              <a:buFont typeface="Wingdings" panose="05000000000000000000" pitchFamily="2" charset="2"/>
              <a:buChar char="§"/>
            </a:pPr>
            <a:r>
              <a:rPr lang="en-US" sz="1600" dirty="0" smtClean="0">
                <a:solidFill>
                  <a:prstClr val="black"/>
                </a:solidFill>
              </a:rPr>
              <a:t>Several large, new DEMs are expected soon (Osceola, Martin, Western Basins)</a:t>
            </a:r>
          </a:p>
          <a:p>
            <a:pPr marL="285750" indent="-285750">
              <a:buFont typeface="Wingdings" panose="05000000000000000000" pitchFamily="2" charset="2"/>
              <a:buChar char="§"/>
            </a:pPr>
            <a:endParaRPr lang="en-US" sz="1600" dirty="0">
              <a:solidFill>
                <a:prstClr val="black"/>
              </a:solidFill>
            </a:endParaRPr>
          </a:p>
          <a:p>
            <a:r>
              <a:rPr lang="en-US" dirty="0" smtClean="0">
                <a:solidFill>
                  <a:prstClr val="black"/>
                </a:solidFill>
              </a:rPr>
              <a:t>Typical Methodology</a:t>
            </a:r>
          </a:p>
          <a:p>
            <a:pPr marL="285750" indent="-285750">
              <a:buFont typeface="Wingdings" panose="05000000000000000000" pitchFamily="2" charset="2"/>
              <a:buChar char="§"/>
            </a:pPr>
            <a:r>
              <a:rPr lang="en-US" sz="1600" dirty="0" smtClean="0">
                <a:solidFill>
                  <a:prstClr val="black"/>
                </a:solidFill>
              </a:rPr>
              <a:t>Obtain the full set of deliverables, process to DEM format if needed</a:t>
            </a:r>
          </a:p>
          <a:p>
            <a:pPr marL="285750" indent="-285750">
              <a:buFont typeface="Wingdings" panose="05000000000000000000" pitchFamily="2" charset="2"/>
              <a:buChar char="§"/>
            </a:pPr>
            <a:r>
              <a:rPr lang="en-US" sz="1600" dirty="0" smtClean="0">
                <a:solidFill>
                  <a:prstClr val="black"/>
                </a:solidFill>
              </a:rPr>
              <a:t>Organize ancillary data (breaklines, reports, metadata, etc.) in standardized data structure</a:t>
            </a:r>
          </a:p>
          <a:p>
            <a:pPr marL="285750" indent="-285750">
              <a:buFont typeface="Wingdings" panose="05000000000000000000" pitchFamily="2" charset="2"/>
              <a:buChar char="§"/>
            </a:pPr>
            <a:r>
              <a:rPr lang="en-US" sz="1600" dirty="0" smtClean="0">
                <a:solidFill>
                  <a:prstClr val="black"/>
                </a:solidFill>
              </a:rPr>
              <a:t>Copy DEM to SDE location, create layer files pointing to SDE</a:t>
            </a:r>
          </a:p>
          <a:p>
            <a:pPr marL="285750" indent="-285750">
              <a:buFont typeface="Wingdings" panose="05000000000000000000" pitchFamily="2" charset="2"/>
              <a:buChar char="§"/>
            </a:pPr>
            <a:r>
              <a:rPr lang="en-US" sz="1600" dirty="0" smtClean="0">
                <a:solidFill>
                  <a:prstClr val="black"/>
                </a:solidFill>
              </a:rPr>
              <a:t>Create zip file and link to ArcGIS Online for public download</a:t>
            </a:r>
          </a:p>
          <a:p>
            <a:pPr marL="285750" indent="-285750">
              <a:buFont typeface="Wingdings" panose="05000000000000000000" pitchFamily="2" charset="2"/>
              <a:buChar char="§"/>
            </a:pPr>
            <a:r>
              <a:rPr lang="en-US" sz="1600" dirty="0" smtClean="0">
                <a:solidFill>
                  <a:prstClr val="black"/>
                </a:solidFill>
              </a:rPr>
              <a:t>Add to District-wide merged DEM in both state-plane and Web-Mercator</a:t>
            </a:r>
          </a:p>
          <a:p>
            <a:pPr marL="285750" indent="-285750">
              <a:buFont typeface="Wingdings" panose="05000000000000000000" pitchFamily="2" charset="2"/>
              <a:buChar char="§"/>
            </a:pPr>
            <a:endParaRPr lang="en-US" sz="1600" dirty="0" smtClean="0">
              <a:solidFill>
                <a:prstClr val="black"/>
              </a:solidFill>
            </a:endParaRPr>
          </a:p>
          <a:p>
            <a:pPr marL="285750" indent="-285750">
              <a:buFont typeface="Wingdings" panose="05000000000000000000" pitchFamily="2" charset="2"/>
              <a:buChar char="§"/>
            </a:pPr>
            <a:endParaRPr lang="en-US" sz="1600" dirty="0" smtClean="0">
              <a:solidFill>
                <a:prstClr val="black"/>
              </a:solidFill>
            </a:endParaRPr>
          </a:p>
          <a:p>
            <a:pPr marL="285750" indent="-285750">
              <a:buFont typeface="Wingdings" panose="05000000000000000000" pitchFamily="2" charset="2"/>
              <a:buChar char="§"/>
            </a:pPr>
            <a:endParaRPr lang="en-US" sz="1600" dirty="0">
              <a:solidFill>
                <a:prstClr val="black"/>
              </a:solidFill>
            </a:endParaRPr>
          </a:p>
          <a:p>
            <a:r>
              <a:rPr lang="en-US" sz="1400" dirty="0" smtClean="0">
                <a:solidFill>
                  <a:prstClr val="black"/>
                </a:solidFill>
              </a:rPr>
              <a:t> </a:t>
            </a:r>
            <a:endParaRPr lang="en-US" sz="1400" dirty="0">
              <a:solidFill>
                <a:prstClr val="black"/>
              </a:solidFill>
            </a:endParaRPr>
          </a:p>
          <a:p>
            <a:endParaRPr lang="en-US" sz="1400" dirty="0">
              <a:solidFill>
                <a:prstClr val="black"/>
              </a:solidFill>
            </a:endParaRPr>
          </a:p>
        </p:txBody>
      </p:sp>
    </p:spTree>
    <p:extLst>
      <p:ext uri="{BB962C8B-B14F-4D97-AF65-F5344CB8AC3E}">
        <p14:creationId xmlns:p14="http://schemas.microsoft.com/office/powerpoint/2010/main" val="1584241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2007327"/>
            <a:ext cx="3619500" cy="3945797"/>
          </a:xfrm>
          <a:prstGeom prst="rect">
            <a:avLst/>
          </a:prstGeom>
        </p:spPr>
        <p:txBody>
          <a:bodyPr/>
          <a:lstStyle/>
          <a:p>
            <a:pPr algn="ctr" eaLnBrk="0" fontAlgn="base" hangingPunct="0">
              <a:lnSpc>
                <a:spcPct val="90000"/>
              </a:lnSpc>
              <a:spcBef>
                <a:spcPct val="50000"/>
              </a:spcBef>
              <a:spcAft>
                <a:spcPct val="0"/>
              </a:spcAft>
              <a:buClr>
                <a:srgbClr val="FDE465"/>
              </a:buClr>
              <a:buSzPct val="90000"/>
              <a:defRPr/>
            </a:pPr>
            <a:r>
              <a:rPr kumimoji="1" lang="en-US" kern="0" dirty="0" smtClean="0">
                <a:solidFill>
                  <a:srgbClr val="FFFFFF"/>
                </a:solidFill>
                <a:latin typeface="Calibri" panose="020F0502020204030204" pitchFamily="34" charset="0"/>
              </a:rPr>
              <a:t>S.F.W.M.D.</a:t>
            </a:r>
          </a:p>
          <a:p>
            <a:pPr algn="ctr" eaLnBrk="0" fontAlgn="base" hangingPunct="0">
              <a:lnSpc>
                <a:spcPct val="90000"/>
              </a:lnSpc>
              <a:spcBef>
                <a:spcPct val="50000"/>
              </a:spcBef>
              <a:spcAft>
                <a:spcPct val="0"/>
              </a:spcAft>
              <a:buClr>
                <a:srgbClr val="FDE465"/>
              </a:buClr>
              <a:buSzPct val="90000"/>
              <a:defRPr/>
            </a:pPr>
            <a:r>
              <a:rPr kumimoji="1" lang="en-US" kern="0" dirty="0" smtClean="0">
                <a:solidFill>
                  <a:srgbClr val="FFFFFF"/>
                </a:solidFill>
                <a:latin typeface="Calibri" panose="020F0502020204030204" pitchFamily="34" charset="0"/>
              </a:rPr>
              <a:t>Who we are and what we do</a:t>
            </a:r>
          </a:p>
          <a:p>
            <a:pPr eaLnBrk="0" fontAlgn="base" hangingPunct="0">
              <a:lnSpc>
                <a:spcPct val="90000"/>
              </a:lnSpc>
              <a:spcBef>
                <a:spcPct val="50000"/>
              </a:spcBef>
              <a:spcAft>
                <a:spcPct val="0"/>
              </a:spcAft>
              <a:buClr>
                <a:srgbClr val="FDE465"/>
              </a:buClr>
              <a:buSzPct val="90000"/>
              <a:defRPr/>
            </a:pPr>
            <a:r>
              <a:rPr kumimoji="1" lang="en-US" kern="0" dirty="0" smtClean="0">
                <a:solidFill>
                  <a:srgbClr val="FFFFFF"/>
                </a:solidFill>
                <a:latin typeface="Calibri" panose="020F0502020204030204" pitchFamily="34" charset="0"/>
              </a:rPr>
              <a:t> </a:t>
            </a:r>
            <a:endParaRPr kumimoji="1" lang="en-US" kern="0" dirty="0">
              <a:solidFill>
                <a:srgbClr val="FFFFFF"/>
              </a:solidFill>
              <a:latin typeface="Calibri" panose="020F0502020204030204" pitchFamily="34" charset="0"/>
            </a:endParaRPr>
          </a:p>
          <a:p>
            <a:pPr marL="171450" indent="-171450" eaLnBrk="0" fontAlgn="base" hangingPunct="0">
              <a:lnSpc>
                <a:spcPct val="90000"/>
              </a:lnSpc>
              <a:spcBef>
                <a:spcPct val="50000"/>
              </a:spcBef>
              <a:spcAft>
                <a:spcPct val="0"/>
              </a:spcAft>
              <a:buClr>
                <a:srgbClr val="FDE465"/>
              </a:buClr>
              <a:buSzPct val="90000"/>
              <a:buFont typeface="Wingdings" pitchFamily="2" charset="2"/>
              <a:buChar char="§"/>
              <a:defRPr/>
            </a:pPr>
            <a:r>
              <a:rPr kumimoji="1" lang="en-US" sz="1600" kern="0" dirty="0">
                <a:solidFill>
                  <a:srgbClr val="FFFFFF"/>
                </a:solidFill>
                <a:latin typeface="Calibri" panose="020F0502020204030204" pitchFamily="34" charset="0"/>
              </a:rPr>
              <a:t>Oldest and largest of the State’s five water management </a:t>
            </a:r>
            <a:r>
              <a:rPr kumimoji="1" lang="en-US" sz="1600" kern="0" dirty="0" smtClean="0">
                <a:solidFill>
                  <a:srgbClr val="FFFFFF"/>
                </a:solidFill>
                <a:latin typeface="Calibri" panose="020F0502020204030204" pitchFamily="34" charset="0"/>
              </a:rPr>
              <a:t>districts</a:t>
            </a:r>
          </a:p>
          <a:p>
            <a:pPr marL="171450" indent="-171450" eaLnBrk="0" fontAlgn="base" hangingPunct="0">
              <a:lnSpc>
                <a:spcPct val="90000"/>
              </a:lnSpc>
              <a:spcBef>
                <a:spcPct val="50000"/>
              </a:spcBef>
              <a:spcAft>
                <a:spcPct val="0"/>
              </a:spcAft>
              <a:buClr>
                <a:srgbClr val="FDE465"/>
              </a:buClr>
              <a:buSzPct val="90000"/>
              <a:buFont typeface="Wingdings" pitchFamily="2" charset="2"/>
              <a:buChar char="§"/>
              <a:defRPr/>
            </a:pPr>
            <a:r>
              <a:rPr kumimoji="1" lang="en-US" sz="1600" kern="0" dirty="0" smtClean="0">
                <a:solidFill>
                  <a:srgbClr val="FFFFFF"/>
                </a:solidFill>
                <a:latin typeface="Calibri" panose="020F0502020204030204" pitchFamily="34" charset="0"/>
              </a:rPr>
              <a:t>Manage </a:t>
            </a:r>
            <a:r>
              <a:rPr kumimoji="1" lang="en-US" sz="1600" kern="0" dirty="0">
                <a:solidFill>
                  <a:srgbClr val="FFFFFF"/>
                </a:solidFill>
                <a:latin typeface="Calibri" panose="020F0502020204030204" pitchFamily="34" charset="0"/>
              </a:rPr>
              <a:t>and protect water resources </a:t>
            </a:r>
            <a:r>
              <a:rPr kumimoji="1" lang="en-US" sz="1600" kern="0" dirty="0" smtClean="0">
                <a:solidFill>
                  <a:srgbClr val="FFFFFF"/>
                </a:solidFill>
                <a:latin typeface="Calibri" panose="020F0502020204030204" pitchFamily="34" charset="0"/>
              </a:rPr>
              <a:t>for southern Florida</a:t>
            </a:r>
          </a:p>
          <a:p>
            <a:pPr marL="171450" indent="-171450" eaLnBrk="0" fontAlgn="base" hangingPunct="0">
              <a:lnSpc>
                <a:spcPct val="90000"/>
              </a:lnSpc>
              <a:spcBef>
                <a:spcPct val="50000"/>
              </a:spcBef>
              <a:spcAft>
                <a:spcPct val="0"/>
              </a:spcAft>
              <a:buClr>
                <a:srgbClr val="FDE465"/>
              </a:buClr>
              <a:buSzPct val="90000"/>
              <a:buFont typeface="Wingdings" pitchFamily="2" charset="2"/>
              <a:buChar char="§"/>
              <a:defRPr/>
            </a:pPr>
            <a:r>
              <a:rPr kumimoji="1" lang="en-US" sz="1600" kern="0" dirty="0" smtClean="0">
                <a:solidFill>
                  <a:srgbClr val="FFFFFF"/>
                </a:solidFill>
                <a:latin typeface="Calibri" panose="020F0502020204030204" pitchFamily="34" charset="0"/>
              </a:rPr>
              <a:t>Partner with other State agencies, collaborate with Federal and local governments</a:t>
            </a:r>
            <a:endParaRPr kumimoji="1" lang="en-US" sz="1600" kern="0" dirty="0">
              <a:solidFill>
                <a:srgbClr val="FFFFFF"/>
              </a:solidFill>
              <a:latin typeface="Calibri" panose="020F0502020204030204" pitchFamily="34" charset="0"/>
            </a:endParaRPr>
          </a:p>
          <a:p>
            <a:pPr marL="171450" indent="-171450" eaLnBrk="0" fontAlgn="base" hangingPunct="0">
              <a:lnSpc>
                <a:spcPct val="90000"/>
              </a:lnSpc>
              <a:spcBef>
                <a:spcPct val="50000"/>
              </a:spcBef>
              <a:spcAft>
                <a:spcPct val="0"/>
              </a:spcAft>
              <a:buClr>
                <a:srgbClr val="FDE465"/>
              </a:buClr>
              <a:buSzPct val="90000"/>
              <a:buFont typeface="Wingdings" pitchFamily="2" charset="2"/>
              <a:buChar char="§"/>
              <a:defRPr/>
            </a:pPr>
            <a:r>
              <a:rPr kumimoji="1" lang="en-US" sz="1600" kern="0" dirty="0">
                <a:solidFill>
                  <a:srgbClr val="FFFFFF"/>
                </a:solidFill>
                <a:latin typeface="Calibri" panose="020F0502020204030204" pitchFamily="34" charset="0"/>
              </a:rPr>
              <a:t>“Protector of the Everglades since </a:t>
            </a:r>
            <a:r>
              <a:rPr kumimoji="1" lang="en-US" sz="1600" kern="0" dirty="0" smtClean="0">
                <a:solidFill>
                  <a:srgbClr val="FFFFFF"/>
                </a:solidFill>
                <a:latin typeface="Calibri" panose="020F0502020204030204" pitchFamily="34" charset="0"/>
              </a:rPr>
              <a:t>1949”</a:t>
            </a:r>
            <a:endParaRPr kumimoji="1" lang="en-US" sz="1600" kern="0" dirty="0">
              <a:solidFill>
                <a:srgbClr val="FFFFFF"/>
              </a:solidFill>
              <a:latin typeface="Calibri" panose="020F0502020204030204" pitchFamily="34" charset="0"/>
            </a:endParaRPr>
          </a:p>
        </p:txBody>
      </p:sp>
      <p:pic>
        <p:nvPicPr>
          <p:cNvPr id="5123" name="Picture 4" descr="sfwmd_satma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9100" y="305859"/>
            <a:ext cx="4914900" cy="655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2170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4" name="TextBox 3"/>
          <p:cNvSpPr txBox="1"/>
          <p:nvPr/>
        </p:nvSpPr>
        <p:spPr>
          <a:xfrm>
            <a:off x="5448300" y="363915"/>
            <a:ext cx="3476625" cy="6063198"/>
          </a:xfrm>
          <a:prstGeom prst="rect">
            <a:avLst/>
          </a:prstGeom>
          <a:noFill/>
        </p:spPr>
        <p:txBody>
          <a:bodyPr wrap="square" rtlCol="0">
            <a:spAutoFit/>
          </a:bodyPr>
          <a:lstStyle/>
          <a:p>
            <a:r>
              <a:rPr lang="en-US" dirty="0" smtClean="0">
                <a:solidFill>
                  <a:prstClr val="black"/>
                </a:solidFill>
              </a:rPr>
              <a:t>Current District-wide Merged DEMs for southern Florida</a:t>
            </a:r>
            <a:endParaRPr lang="en-US" dirty="0">
              <a:solidFill>
                <a:prstClr val="black"/>
              </a:solidFill>
            </a:endParaRPr>
          </a:p>
          <a:p>
            <a:pPr marL="285750" indent="-285750">
              <a:buFont typeface="Wingdings" panose="05000000000000000000" pitchFamily="2" charset="2"/>
              <a:buChar char="§"/>
            </a:pPr>
            <a:r>
              <a:rPr lang="en-US" sz="1600" dirty="0" smtClean="0">
                <a:solidFill>
                  <a:prstClr val="black"/>
                </a:solidFill>
              </a:rPr>
              <a:t>Use best-available data (layered on top when merging)</a:t>
            </a:r>
          </a:p>
          <a:p>
            <a:pPr marL="285750" indent="-285750">
              <a:buFont typeface="Wingdings" panose="05000000000000000000" pitchFamily="2" charset="2"/>
              <a:buChar char="§"/>
            </a:pPr>
            <a:r>
              <a:rPr lang="en-US" sz="1600" dirty="0" smtClean="0">
                <a:solidFill>
                  <a:prstClr val="black"/>
                </a:solidFill>
              </a:rPr>
              <a:t>Use standard raster tools to merge data – tedious and slow</a:t>
            </a:r>
          </a:p>
          <a:p>
            <a:pPr marL="285750" indent="-285750">
              <a:buFont typeface="Wingdings" panose="05000000000000000000" pitchFamily="2" charset="2"/>
              <a:buChar char="§"/>
            </a:pPr>
            <a:r>
              <a:rPr lang="en-US" sz="1600" dirty="0" smtClean="0">
                <a:solidFill>
                  <a:prstClr val="black"/>
                </a:solidFill>
              </a:rPr>
              <a:t>May need to start from scratch when creating a new product</a:t>
            </a:r>
          </a:p>
          <a:p>
            <a:pPr marL="285750" indent="-285750">
              <a:buFont typeface="Wingdings" panose="05000000000000000000" pitchFamily="2" charset="2"/>
              <a:buChar char="§"/>
            </a:pPr>
            <a:r>
              <a:rPr lang="en-US" sz="1600" dirty="0" smtClean="0">
                <a:solidFill>
                  <a:prstClr val="black"/>
                </a:solidFill>
              </a:rPr>
              <a:t>Older method included custom “blending” of DEMs along edges to remove discontinuities – too much trouble to do every time</a:t>
            </a:r>
          </a:p>
          <a:p>
            <a:endParaRPr lang="en-US" sz="1600" dirty="0">
              <a:solidFill>
                <a:prstClr val="black"/>
              </a:solidFill>
            </a:endParaRPr>
          </a:p>
          <a:p>
            <a:r>
              <a:rPr lang="en-US" dirty="0" smtClean="0">
                <a:solidFill>
                  <a:prstClr val="black"/>
                </a:solidFill>
              </a:rPr>
              <a:t>Three different merged DEMs</a:t>
            </a:r>
          </a:p>
          <a:p>
            <a:pPr marL="285750" indent="-285750">
              <a:buFont typeface="Wingdings" panose="05000000000000000000" pitchFamily="2" charset="2"/>
              <a:buChar char="§"/>
            </a:pPr>
            <a:r>
              <a:rPr lang="en-US" sz="1600" dirty="0" smtClean="0">
                <a:solidFill>
                  <a:prstClr val="black"/>
                </a:solidFill>
              </a:rPr>
              <a:t>50-ft DEM first created in 2014, used blending</a:t>
            </a:r>
          </a:p>
          <a:p>
            <a:pPr marL="285750" indent="-285750">
              <a:buFont typeface="Wingdings" panose="05000000000000000000" pitchFamily="2" charset="2"/>
              <a:buChar char="§"/>
            </a:pPr>
            <a:r>
              <a:rPr lang="en-US" sz="1600" dirty="0" smtClean="0">
                <a:solidFill>
                  <a:prstClr val="black"/>
                </a:solidFill>
              </a:rPr>
              <a:t>2-m DEM in Web-Mercator, first created in 2015, no blending</a:t>
            </a:r>
          </a:p>
          <a:p>
            <a:pPr marL="285750" indent="-285750">
              <a:buFont typeface="Wingdings" panose="05000000000000000000" pitchFamily="2" charset="2"/>
              <a:buChar char="§"/>
            </a:pPr>
            <a:r>
              <a:rPr lang="en-US" sz="1600" dirty="0" smtClean="0">
                <a:solidFill>
                  <a:prstClr val="black"/>
                </a:solidFill>
              </a:rPr>
              <a:t>5-ft DEM with all current data, first created in 2016, no blending</a:t>
            </a:r>
          </a:p>
          <a:p>
            <a:pPr marL="285750" indent="-285750">
              <a:buFont typeface="Wingdings" panose="05000000000000000000" pitchFamily="2" charset="2"/>
              <a:buChar char="§"/>
            </a:pPr>
            <a:r>
              <a:rPr lang="en-US" sz="1600" dirty="0" smtClean="0">
                <a:solidFill>
                  <a:prstClr val="black"/>
                </a:solidFill>
              </a:rPr>
              <a:t>All three were created independently and differ slightly in which new data is included</a:t>
            </a:r>
            <a:endParaRPr lang="en-US" sz="1600" dirty="0">
              <a:solidFill>
                <a:prstClr val="black"/>
              </a:solidFill>
            </a:endParaRPr>
          </a:p>
          <a:p>
            <a:endParaRPr lang="en-US" sz="1400" dirty="0">
              <a:solidFill>
                <a:prstClr val="black"/>
              </a:solidFill>
            </a:endParaRPr>
          </a:p>
        </p:txBody>
      </p:sp>
      <p:sp>
        <p:nvSpPr>
          <p:cNvPr id="5" name="TextBox 4"/>
          <p:cNvSpPr txBox="1"/>
          <p:nvPr/>
        </p:nvSpPr>
        <p:spPr>
          <a:xfrm>
            <a:off x="7934325" y="6415385"/>
            <a:ext cx="1066800" cy="307777"/>
          </a:xfrm>
          <a:prstGeom prst="rect">
            <a:avLst/>
          </a:prstGeom>
          <a:solidFill>
            <a:srgbClr val="FFFFFF">
              <a:lumMod val="50000"/>
            </a:srgbClr>
          </a:solidFill>
          <a:ln>
            <a:solidFill>
              <a:srgbClr val="000000"/>
            </a:solidFill>
          </a:ln>
        </p:spPr>
        <p:txBody>
          <a:bodyPr wrap="square" rtlCol="0">
            <a:spAutoFit/>
          </a:bodyPr>
          <a:lstStyle/>
          <a:p>
            <a:pPr algn="ctr"/>
            <a:r>
              <a:rPr lang="en-US" sz="1400" b="1" i="1" kern="0" dirty="0" smtClean="0">
                <a:solidFill>
                  <a:srgbClr val="FFFF00"/>
                </a:solidFill>
                <a:latin typeface="Comic Sans MS" panose="030F0702030302020204" pitchFamily="66" charset="0"/>
              </a:rPr>
              <a:t>2014</a:t>
            </a:r>
          </a:p>
        </p:txBody>
      </p:sp>
    </p:spTree>
    <p:extLst>
      <p:ext uri="{BB962C8B-B14F-4D97-AF65-F5344CB8AC3E}">
        <p14:creationId xmlns:p14="http://schemas.microsoft.com/office/powerpoint/2010/main" val="42062044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68002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0" y="3711"/>
            <a:ext cx="9144000" cy="6858000"/>
          </a:xfrm>
          <a:prstGeom prst="rect">
            <a:avLst/>
          </a:prstGeom>
        </p:spPr>
      </p:pic>
    </p:spTree>
    <p:extLst>
      <p:ext uri="{BB962C8B-B14F-4D97-AF65-F5344CB8AC3E}">
        <p14:creationId xmlns:p14="http://schemas.microsoft.com/office/powerpoint/2010/main" val="3699368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10175" y="156210"/>
            <a:ext cx="3790950" cy="6340197"/>
          </a:xfrm>
          <a:prstGeom prst="rect">
            <a:avLst/>
          </a:prstGeom>
          <a:noFill/>
        </p:spPr>
        <p:txBody>
          <a:bodyPr wrap="square" rtlCol="0">
            <a:spAutoFit/>
          </a:bodyPr>
          <a:lstStyle/>
          <a:p>
            <a:r>
              <a:rPr lang="en-US" dirty="0" smtClean="0">
                <a:solidFill>
                  <a:prstClr val="black"/>
                </a:solidFill>
              </a:rPr>
              <a:t>New Approach to Creating District-wide Merged DEMs</a:t>
            </a:r>
            <a:endParaRPr lang="en-US" dirty="0">
              <a:solidFill>
                <a:prstClr val="black"/>
              </a:solidFill>
            </a:endParaRPr>
          </a:p>
          <a:p>
            <a:pPr marL="285750" indent="-285750">
              <a:buFont typeface="Wingdings" panose="05000000000000000000" pitchFamily="2" charset="2"/>
              <a:buChar char="§"/>
            </a:pPr>
            <a:r>
              <a:rPr lang="en-US" sz="1600" dirty="0" smtClean="0">
                <a:solidFill>
                  <a:prstClr val="black"/>
                </a:solidFill>
              </a:rPr>
              <a:t>Still testing, not yet in production</a:t>
            </a:r>
          </a:p>
          <a:p>
            <a:pPr marL="285750" indent="-285750">
              <a:buFont typeface="Wingdings" panose="05000000000000000000" pitchFamily="2" charset="2"/>
              <a:buChar char="§"/>
            </a:pPr>
            <a:r>
              <a:rPr lang="en-US" sz="1600" dirty="0" smtClean="0">
                <a:solidFill>
                  <a:prstClr val="black"/>
                </a:solidFill>
              </a:rPr>
              <a:t>Create an image mosaic with the best-available DEMs as members</a:t>
            </a:r>
          </a:p>
          <a:p>
            <a:pPr marL="285750" indent="-285750">
              <a:buFont typeface="Wingdings" panose="05000000000000000000" pitchFamily="2" charset="2"/>
              <a:buChar char="§"/>
            </a:pPr>
            <a:r>
              <a:rPr lang="en-US" sz="1600" dirty="0" smtClean="0">
                <a:solidFill>
                  <a:prstClr val="black"/>
                </a:solidFill>
              </a:rPr>
              <a:t>Use the </a:t>
            </a:r>
            <a:r>
              <a:rPr lang="en-US" sz="1600" dirty="0" err="1" smtClean="0">
                <a:solidFill>
                  <a:prstClr val="black"/>
                </a:solidFill>
              </a:rPr>
              <a:t>ZOrder</a:t>
            </a:r>
            <a:r>
              <a:rPr lang="en-US" sz="1600" dirty="0" smtClean="0">
                <a:solidFill>
                  <a:prstClr val="black"/>
                </a:solidFill>
              </a:rPr>
              <a:t> to layer the DEMs so the best data shows up on top</a:t>
            </a:r>
          </a:p>
          <a:p>
            <a:pPr marL="285750" indent="-285750">
              <a:buFont typeface="Wingdings" panose="05000000000000000000" pitchFamily="2" charset="2"/>
              <a:buChar char="§"/>
            </a:pPr>
            <a:r>
              <a:rPr lang="en-US" sz="1600" dirty="0" smtClean="0">
                <a:solidFill>
                  <a:prstClr val="black"/>
                </a:solidFill>
              </a:rPr>
              <a:t>In general, a simple overlay – no custom work or blending</a:t>
            </a:r>
          </a:p>
          <a:p>
            <a:pPr marL="285750" indent="-285750">
              <a:buFont typeface="Wingdings" panose="05000000000000000000" pitchFamily="2" charset="2"/>
              <a:buChar char="§"/>
            </a:pPr>
            <a:r>
              <a:rPr lang="en-US" sz="1600" dirty="0" smtClean="0">
                <a:solidFill>
                  <a:prstClr val="black"/>
                </a:solidFill>
              </a:rPr>
              <a:t>Process in local projection (state-plane, east zone)</a:t>
            </a:r>
          </a:p>
          <a:p>
            <a:pPr marL="285750" indent="-285750">
              <a:buFont typeface="Wingdings" panose="05000000000000000000" pitchFamily="2" charset="2"/>
              <a:buChar char="§"/>
            </a:pPr>
            <a:r>
              <a:rPr lang="en-US" sz="1600" dirty="0" smtClean="0">
                <a:solidFill>
                  <a:prstClr val="black"/>
                </a:solidFill>
              </a:rPr>
              <a:t>When new DEMs are available, add to the mosaic, remove superseded DEMs</a:t>
            </a:r>
          </a:p>
          <a:p>
            <a:pPr marL="285750" indent="-285750">
              <a:buFont typeface="Wingdings" panose="05000000000000000000" pitchFamily="2" charset="2"/>
              <a:buChar char="§"/>
            </a:pPr>
            <a:endParaRPr lang="en-US" sz="1600" dirty="0">
              <a:solidFill>
                <a:prstClr val="black"/>
              </a:solidFill>
            </a:endParaRPr>
          </a:p>
          <a:p>
            <a:r>
              <a:rPr lang="en-US" dirty="0" smtClean="0">
                <a:solidFill>
                  <a:prstClr val="black"/>
                </a:solidFill>
              </a:rPr>
              <a:t>Applications of the DEM Image Mosaic</a:t>
            </a:r>
          </a:p>
          <a:p>
            <a:pPr marL="285750" indent="-285750">
              <a:buFont typeface="Wingdings" panose="05000000000000000000" pitchFamily="2" charset="2"/>
              <a:buChar char="§"/>
            </a:pPr>
            <a:r>
              <a:rPr lang="en-US" sz="1600" dirty="0" smtClean="0">
                <a:solidFill>
                  <a:prstClr val="black"/>
                </a:solidFill>
              </a:rPr>
              <a:t>Do not use directly as a data product</a:t>
            </a:r>
          </a:p>
          <a:p>
            <a:pPr marL="285750" indent="-285750">
              <a:buFont typeface="Wingdings" panose="05000000000000000000" pitchFamily="2" charset="2"/>
              <a:buChar char="§"/>
            </a:pPr>
            <a:r>
              <a:rPr lang="en-US" sz="1600" dirty="0" smtClean="0">
                <a:solidFill>
                  <a:prstClr val="black"/>
                </a:solidFill>
              </a:rPr>
              <a:t>Only use for organization, updating, and deriving DEM products</a:t>
            </a:r>
          </a:p>
          <a:p>
            <a:pPr marL="285750" indent="-285750">
              <a:buFont typeface="Wingdings" panose="05000000000000000000" pitchFamily="2" charset="2"/>
              <a:buChar char="§"/>
            </a:pPr>
            <a:r>
              <a:rPr lang="en-US" sz="1600" dirty="0" smtClean="0">
                <a:solidFill>
                  <a:prstClr val="black"/>
                </a:solidFill>
              </a:rPr>
              <a:t>Create in-house (state-plane) and out-house (Web-Mercator) from the same mosaic, at the same time</a:t>
            </a:r>
          </a:p>
          <a:p>
            <a:pPr marL="285750" indent="-285750">
              <a:buFont typeface="Wingdings" panose="05000000000000000000" pitchFamily="2" charset="2"/>
              <a:buChar char="§"/>
            </a:pPr>
            <a:r>
              <a:rPr lang="en-US" sz="1600" dirty="0" smtClean="0">
                <a:solidFill>
                  <a:prstClr val="black"/>
                </a:solidFill>
              </a:rPr>
              <a:t>Create subsets of the data for a given map extent, for modeling or analysis or export at any reasonable cell size</a:t>
            </a:r>
          </a:p>
          <a:p>
            <a:endParaRPr lang="en-US" sz="1600" dirty="0">
              <a:solidFill>
                <a:prstClr val="black"/>
              </a:solidFill>
            </a:endParaRPr>
          </a:p>
        </p:txBody>
      </p:sp>
      <p:sp>
        <p:nvSpPr>
          <p:cNvPr id="5" name="TextBox 4"/>
          <p:cNvSpPr txBox="1"/>
          <p:nvPr/>
        </p:nvSpPr>
        <p:spPr>
          <a:xfrm>
            <a:off x="7934325" y="6415385"/>
            <a:ext cx="1066800" cy="307777"/>
          </a:xfrm>
          <a:prstGeom prst="rect">
            <a:avLst/>
          </a:prstGeom>
          <a:solidFill>
            <a:srgbClr val="FFFFFF">
              <a:lumMod val="50000"/>
            </a:srgbClr>
          </a:solidFill>
          <a:ln>
            <a:solidFill>
              <a:srgbClr val="000000"/>
            </a:solidFill>
          </a:ln>
        </p:spPr>
        <p:txBody>
          <a:bodyPr wrap="square" rtlCol="0">
            <a:spAutoFit/>
          </a:bodyPr>
          <a:lstStyle/>
          <a:p>
            <a:pPr algn="ctr"/>
            <a:r>
              <a:rPr lang="en-US" sz="1400" b="1" i="1" kern="0" dirty="0" smtClean="0">
                <a:solidFill>
                  <a:srgbClr val="FFFF00"/>
                </a:solidFill>
                <a:latin typeface="Comic Sans MS" panose="030F0702030302020204" pitchFamily="66" charset="0"/>
              </a:rPr>
              <a:t>2016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69793" cy="6858000"/>
          </a:xfrm>
          <a:prstGeom prst="rect">
            <a:avLst/>
          </a:prstGeom>
          <a:ln w="12700">
            <a:solidFill>
              <a:schemeClr val="tx1"/>
            </a:solidFill>
          </a:ln>
        </p:spPr>
      </p:pic>
    </p:spTree>
    <p:extLst>
      <p:ext uri="{BB962C8B-B14F-4D97-AF65-F5344CB8AC3E}">
        <p14:creationId xmlns:p14="http://schemas.microsoft.com/office/powerpoint/2010/main" val="3132873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225143" cy="6858000"/>
          </a:xfrm>
          <a:prstGeom prst="rect">
            <a:avLst/>
          </a:prstGeom>
        </p:spPr>
      </p:pic>
      <p:sp>
        <p:nvSpPr>
          <p:cNvPr id="5" name="TextBox 4"/>
          <p:cNvSpPr txBox="1"/>
          <p:nvPr/>
        </p:nvSpPr>
        <p:spPr>
          <a:xfrm>
            <a:off x="5534026" y="322898"/>
            <a:ext cx="3333750" cy="6063198"/>
          </a:xfrm>
          <a:prstGeom prst="rect">
            <a:avLst/>
          </a:prstGeom>
          <a:noFill/>
        </p:spPr>
        <p:txBody>
          <a:bodyPr wrap="square" rtlCol="0">
            <a:spAutoFit/>
          </a:bodyPr>
          <a:lstStyle/>
          <a:p>
            <a:r>
              <a:rPr lang="en-US" dirty="0" smtClean="0">
                <a:solidFill>
                  <a:prstClr val="black"/>
                </a:solidFill>
              </a:rPr>
              <a:t>DEMs for Web-based Apps</a:t>
            </a:r>
            <a:endParaRPr lang="en-US" dirty="0">
              <a:solidFill>
                <a:prstClr val="black"/>
              </a:solidFill>
            </a:endParaRPr>
          </a:p>
          <a:p>
            <a:pPr marL="285750" indent="-285750">
              <a:buFont typeface="Wingdings" panose="05000000000000000000" pitchFamily="2" charset="2"/>
              <a:buChar char="§"/>
            </a:pPr>
            <a:r>
              <a:rPr lang="en-US" sz="1600" dirty="0" smtClean="0">
                <a:solidFill>
                  <a:prstClr val="black"/>
                </a:solidFill>
              </a:rPr>
              <a:t>District-wide merged DEM is produced in Web-Mercator at 2-meter cell size</a:t>
            </a:r>
          </a:p>
          <a:p>
            <a:pPr marL="285750" indent="-285750">
              <a:buFont typeface="Wingdings" panose="05000000000000000000" pitchFamily="2" charset="2"/>
              <a:buChar char="§"/>
            </a:pPr>
            <a:r>
              <a:rPr lang="en-US" sz="1600" dirty="0" smtClean="0">
                <a:solidFill>
                  <a:prstClr val="black"/>
                </a:solidFill>
              </a:rPr>
              <a:t>Published as the primary dataset provided by web-based access </a:t>
            </a:r>
            <a:r>
              <a:rPr lang="en-US" sz="1600" dirty="0">
                <a:solidFill>
                  <a:prstClr val="black"/>
                </a:solidFill>
              </a:rPr>
              <a:t>to the </a:t>
            </a:r>
            <a:r>
              <a:rPr lang="en-US" sz="1600" dirty="0" smtClean="0">
                <a:solidFill>
                  <a:prstClr val="black"/>
                </a:solidFill>
              </a:rPr>
              <a:t>public</a:t>
            </a:r>
          </a:p>
          <a:p>
            <a:pPr marL="285750" indent="-285750">
              <a:buFont typeface="Wingdings" panose="05000000000000000000" pitchFamily="2" charset="2"/>
              <a:buChar char="§"/>
            </a:pPr>
            <a:r>
              <a:rPr lang="en-US" sz="1600" dirty="0" smtClean="0">
                <a:solidFill>
                  <a:prstClr val="black"/>
                </a:solidFill>
              </a:rPr>
              <a:t>Already used for several custom District applications </a:t>
            </a:r>
          </a:p>
          <a:p>
            <a:pPr marL="285750" indent="-285750">
              <a:buFont typeface="Wingdings" panose="05000000000000000000" pitchFamily="2" charset="2"/>
              <a:buChar char="§"/>
            </a:pPr>
            <a:r>
              <a:rPr lang="en-US" sz="1600" dirty="0">
                <a:solidFill>
                  <a:prstClr val="black"/>
                </a:solidFill>
              </a:rPr>
              <a:t>Future versions will match with the state-plane merged </a:t>
            </a:r>
            <a:r>
              <a:rPr lang="en-US" sz="1600" dirty="0" smtClean="0">
                <a:solidFill>
                  <a:prstClr val="black"/>
                </a:solidFill>
              </a:rPr>
              <a:t>DEM</a:t>
            </a:r>
          </a:p>
          <a:p>
            <a:pPr marL="285750" indent="-285750">
              <a:buFont typeface="Wingdings" panose="05000000000000000000" pitchFamily="2" charset="2"/>
              <a:buChar char="§"/>
            </a:pPr>
            <a:r>
              <a:rPr lang="en-US" sz="1600" dirty="0" smtClean="0">
                <a:solidFill>
                  <a:prstClr val="black"/>
                </a:solidFill>
              </a:rPr>
              <a:t>A limited number of other DEMs will be produced in Web-Mercator</a:t>
            </a:r>
          </a:p>
          <a:p>
            <a:pPr marL="285750" indent="-285750">
              <a:buFont typeface="Wingdings" panose="05000000000000000000" pitchFamily="2" charset="2"/>
              <a:buChar char="§"/>
            </a:pPr>
            <a:endParaRPr lang="en-US" sz="1600" dirty="0">
              <a:solidFill>
                <a:prstClr val="black"/>
              </a:solidFill>
            </a:endParaRPr>
          </a:p>
          <a:p>
            <a:r>
              <a:rPr lang="en-US" dirty="0" smtClean="0">
                <a:solidFill>
                  <a:prstClr val="black"/>
                </a:solidFill>
              </a:rPr>
              <a:t>Public Access to Source DEMs and Related Data</a:t>
            </a:r>
          </a:p>
          <a:p>
            <a:pPr marL="285750" indent="-285750">
              <a:buFont typeface="Wingdings" panose="05000000000000000000" pitchFamily="2" charset="2"/>
              <a:buChar char="§"/>
            </a:pPr>
            <a:r>
              <a:rPr lang="en-US" sz="1600" dirty="0" smtClean="0">
                <a:solidFill>
                  <a:prstClr val="black"/>
                </a:solidFill>
              </a:rPr>
              <a:t>Individual DEMs and supporting data (breaklines, etc., but not LAS) are zipped and will be available for download by ftp</a:t>
            </a:r>
          </a:p>
          <a:p>
            <a:pPr marL="285750" indent="-285750">
              <a:buFont typeface="Wingdings" panose="05000000000000000000" pitchFamily="2" charset="2"/>
              <a:buChar char="§"/>
            </a:pPr>
            <a:r>
              <a:rPr lang="en-US" sz="1600" dirty="0" smtClean="0">
                <a:solidFill>
                  <a:prstClr val="black"/>
                </a:solidFill>
              </a:rPr>
              <a:t>Zipped files also may be downloaded from the District’s ArcGIS Online site (in progress)</a:t>
            </a:r>
          </a:p>
          <a:p>
            <a:endParaRPr lang="en-US" sz="1400" dirty="0">
              <a:solidFill>
                <a:prstClr val="black"/>
              </a:solidFill>
            </a:endParaRPr>
          </a:p>
        </p:txBody>
      </p:sp>
      <p:sp>
        <p:nvSpPr>
          <p:cNvPr id="6" name="TextBox 5"/>
          <p:cNvSpPr txBox="1"/>
          <p:nvPr/>
        </p:nvSpPr>
        <p:spPr>
          <a:xfrm>
            <a:off x="7934325" y="6415385"/>
            <a:ext cx="1066800" cy="307777"/>
          </a:xfrm>
          <a:prstGeom prst="rect">
            <a:avLst/>
          </a:prstGeom>
          <a:solidFill>
            <a:srgbClr val="FFFFFF">
              <a:lumMod val="50000"/>
            </a:srgbClr>
          </a:solidFill>
          <a:ln>
            <a:solidFill>
              <a:srgbClr val="000000"/>
            </a:solidFill>
          </a:ln>
        </p:spPr>
        <p:txBody>
          <a:bodyPr wrap="square" rtlCol="0">
            <a:spAutoFit/>
          </a:bodyPr>
          <a:lstStyle/>
          <a:p>
            <a:pPr algn="ctr"/>
            <a:r>
              <a:rPr lang="en-US" sz="1400" b="1" i="1" kern="0" dirty="0" smtClean="0">
                <a:solidFill>
                  <a:srgbClr val="FFFF00"/>
                </a:solidFill>
                <a:latin typeface="Comic Sans MS" panose="030F0702030302020204" pitchFamily="66" charset="0"/>
              </a:rPr>
              <a:t>2016</a:t>
            </a:r>
          </a:p>
        </p:txBody>
      </p:sp>
    </p:spTree>
    <p:extLst>
      <p:ext uri="{BB962C8B-B14F-4D97-AF65-F5344CB8AC3E}">
        <p14:creationId xmlns:p14="http://schemas.microsoft.com/office/powerpoint/2010/main" val="14529535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4608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67350" y="603885"/>
            <a:ext cx="3305175" cy="5509200"/>
          </a:xfrm>
          <a:prstGeom prst="rect">
            <a:avLst/>
          </a:prstGeom>
          <a:noFill/>
        </p:spPr>
        <p:txBody>
          <a:bodyPr wrap="square" rtlCol="0">
            <a:spAutoFit/>
          </a:bodyPr>
          <a:lstStyle/>
          <a:p>
            <a:r>
              <a:rPr lang="en-US" dirty="0" smtClean="0">
                <a:solidFill>
                  <a:prstClr val="black"/>
                </a:solidFill>
              </a:rPr>
              <a:t>Whither from here…</a:t>
            </a:r>
            <a:endParaRPr lang="en-US" dirty="0">
              <a:solidFill>
                <a:prstClr val="black"/>
              </a:solidFill>
            </a:endParaRPr>
          </a:p>
          <a:p>
            <a:pPr marL="285750" indent="-285750">
              <a:buFont typeface="Wingdings" panose="05000000000000000000" pitchFamily="2" charset="2"/>
              <a:buChar char="§"/>
            </a:pPr>
            <a:r>
              <a:rPr lang="en-US" sz="1600" dirty="0" smtClean="0">
                <a:solidFill>
                  <a:prstClr val="black"/>
                </a:solidFill>
              </a:rPr>
              <a:t>Continue to nibble away at the gaps in the data, improve on older data</a:t>
            </a:r>
          </a:p>
          <a:p>
            <a:pPr marL="285750" indent="-285750">
              <a:buFont typeface="Wingdings" panose="05000000000000000000" pitchFamily="2" charset="2"/>
              <a:buChar char="§"/>
            </a:pPr>
            <a:r>
              <a:rPr lang="en-US" sz="1600" dirty="0" smtClean="0">
                <a:solidFill>
                  <a:prstClr val="black"/>
                </a:solidFill>
              </a:rPr>
              <a:t>Support county efforts within the USGS 3DEP framework – currently Osceola, Martin, Palm Beach</a:t>
            </a:r>
          </a:p>
          <a:p>
            <a:pPr marL="285750" indent="-285750">
              <a:buFont typeface="Wingdings" panose="05000000000000000000" pitchFamily="2" charset="2"/>
              <a:buChar char="§"/>
            </a:pPr>
            <a:r>
              <a:rPr lang="en-US" sz="1600" dirty="0" smtClean="0">
                <a:solidFill>
                  <a:prstClr val="black"/>
                </a:solidFill>
              </a:rPr>
              <a:t>Hopeful for a statewide LiDAR project with multiple partners</a:t>
            </a:r>
          </a:p>
          <a:p>
            <a:pPr marL="285750" indent="-285750">
              <a:buFont typeface="Wingdings" panose="05000000000000000000" pitchFamily="2" charset="2"/>
              <a:buChar char="§"/>
            </a:pPr>
            <a:r>
              <a:rPr lang="en-US" sz="1600" dirty="0" smtClean="0">
                <a:solidFill>
                  <a:prstClr val="black"/>
                </a:solidFill>
              </a:rPr>
              <a:t>Pay attention to new technologies as potential game changers – single-photon, Geiger mode, drones, etc.</a:t>
            </a:r>
          </a:p>
          <a:p>
            <a:pPr marL="285750" indent="-285750">
              <a:buFont typeface="Wingdings" panose="05000000000000000000" pitchFamily="2" charset="2"/>
              <a:buChar char="§"/>
            </a:pPr>
            <a:r>
              <a:rPr lang="en-US" sz="1600" dirty="0" smtClean="0">
                <a:solidFill>
                  <a:prstClr val="black"/>
                </a:solidFill>
              </a:rPr>
              <a:t>Keep an open mind about Open Data for rasters</a:t>
            </a:r>
          </a:p>
          <a:p>
            <a:pPr marL="285750" indent="-285750">
              <a:buFont typeface="Wingdings" panose="05000000000000000000" pitchFamily="2" charset="2"/>
              <a:buChar char="§"/>
            </a:pPr>
            <a:r>
              <a:rPr lang="en-US" sz="1600" dirty="0" smtClean="0">
                <a:solidFill>
                  <a:prstClr val="black"/>
                </a:solidFill>
              </a:rPr>
              <a:t>Keep plugging for more disk space</a:t>
            </a:r>
          </a:p>
          <a:p>
            <a:pPr marL="285750" indent="-285750">
              <a:buFont typeface="Wingdings" panose="05000000000000000000" pitchFamily="2" charset="2"/>
              <a:buChar char="§"/>
            </a:pPr>
            <a:r>
              <a:rPr lang="en-US" sz="1600" dirty="0" smtClean="0">
                <a:solidFill>
                  <a:prstClr val="black"/>
                </a:solidFill>
              </a:rPr>
              <a:t>Continue to adapt to new possibilities for technology and service</a:t>
            </a:r>
          </a:p>
          <a:p>
            <a:pPr marL="285750" indent="-285750">
              <a:buFont typeface="Wingdings" panose="05000000000000000000" pitchFamily="2" charset="2"/>
              <a:buChar char="§"/>
            </a:pPr>
            <a:endParaRPr lang="en-US" sz="1600" dirty="0">
              <a:solidFill>
                <a:prstClr val="black"/>
              </a:solidFill>
            </a:endParaRPr>
          </a:p>
          <a:p>
            <a:pPr algn="ctr"/>
            <a:r>
              <a:rPr lang="en-US" sz="1600" dirty="0" smtClean="0">
                <a:solidFill>
                  <a:prstClr val="black"/>
                </a:solidFill>
              </a:rPr>
              <a:t>Total Transformation !</a:t>
            </a:r>
            <a:endParaRPr lang="en-US" sz="1600" dirty="0">
              <a:solidFill>
                <a:prstClr val="black"/>
              </a:solidFill>
            </a:endParaRPr>
          </a:p>
          <a:p>
            <a:endParaRPr lang="en-US" sz="1400" dirty="0" smtClean="0">
              <a:solidFill>
                <a:prstClr val="black"/>
              </a:solidFill>
            </a:endParaRPr>
          </a:p>
        </p:txBody>
      </p:sp>
      <p:sp>
        <p:nvSpPr>
          <p:cNvPr id="6" name="TextBox 5"/>
          <p:cNvSpPr txBox="1"/>
          <p:nvPr/>
        </p:nvSpPr>
        <p:spPr>
          <a:xfrm>
            <a:off x="7934325" y="6415385"/>
            <a:ext cx="1066800" cy="307777"/>
          </a:xfrm>
          <a:prstGeom prst="rect">
            <a:avLst/>
          </a:prstGeom>
          <a:solidFill>
            <a:srgbClr val="FFFFFF">
              <a:lumMod val="50000"/>
            </a:srgbClr>
          </a:solidFill>
          <a:ln>
            <a:solidFill>
              <a:srgbClr val="000000"/>
            </a:solidFill>
          </a:ln>
        </p:spPr>
        <p:txBody>
          <a:bodyPr wrap="square" rtlCol="0">
            <a:spAutoFit/>
          </a:bodyPr>
          <a:lstStyle/>
          <a:p>
            <a:pPr algn="ctr"/>
            <a:r>
              <a:rPr lang="en-US" sz="1400" b="1" i="1" kern="0" dirty="0" smtClean="0">
                <a:solidFill>
                  <a:srgbClr val="FFFF00"/>
                </a:solidFill>
                <a:latin typeface="Comic Sans MS" panose="030F0702030302020204" pitchFamily="66" charset="0"/>
              </a:rPr>
              <a:t>2003</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985112" cy="6858000"/>
          </a:xfrm>
          <a:prstGeom prst="rect">
            <a:avLst/>
          </a:prstGeom>
        </p:spPr>
      </p:pic>
    </p:spTree>
    <p:extLst>
      <p:ext uri="{BB962C8B-B14F-4D97-AF65-F5344CB8AC3E}">
        <p14:creationId xmlns:p14="http://schemas.microsoft.com/office/powerpoint/2010/main" val="38862003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52315" y="638026"/>
            <a:ext cx="8743950" cy="10779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80000"/>
              </a:lnSpc>
              <a:spcBef>
                <a:spcPct val="0"/>
              </a:spcBef>
              <a:spcAft>
                <a:spcPct val="0"/>
              </a:spcAft>
              <a:defRPr sz="3600" b="1">
                <a:solidFill>
                  <a:schemeClr val="bg1"/>
                </a:solidFill>
                <a:latin typeface="+mj-lt"/>
                <a:ea typeface="+mj-ea"/>
                <a:cs typeface="+mj-cs"/>
              </a:defRPr>
            </a:lvl1pPr>
            <a:lvl2pPr algn="l" rtl="0" eaLnBrk="0" fontAlgn="base" hangingPunct="0">
              <a:lnSpc>
                <a:spcPct val="80000"/>
              </a:lnSpc>
              <a:spcBef>
                <a:spcPct val="0"/>
              </a:spcBef>
              <a:spcAft>
                <a:spcPct val="0"/>
              </a:spcAft>
              <a:defRPr sz="3200" b="1">
                <a:solidFill>
                  <a:schemeClr val="tx1"/>
                </a:solidFill>
                <a:latin typeface="Arial" charset="0"/>
              </a:defRPr>
            </a:lvl2pPr>
            <a:lvl3pPr algn="l" rtl="0" eaLnBrk="0" fontAlgn="base" hangingPunct="0">
              <a:lnSpc>
                <a:spcPct val="80000"/>
              </a:lnSpc>
              <a:spcBef>
                <a:spcPct val="0"/>
              </a:spcBef>
              <a:spcAft>
                <a:spcPct val="0"/>
              </a:spcAft>
              <a:defRPr sz="3200" b="1">
                <a:solidFill>
                  <a:schemeClr val="tx1"/>
                </a:solidFill>
                <a:latin typeface="Arial" charset="0"/>
              </a:defRPr>
            </a:lvl3pPr>
            <a:lvl4pPr algn="l" rtl="0" eaLnBrk="0" fontAlgn="base" hangingPunct="0">
              <a:lnSpc>
                <a:spcPct val="80000"/>
              </a:lnSpc>
              <a:spcBef>
                <a:spcPct val="0"/>
              </a:spcBef>
              <a:spcAft>
                <a:spcPct val="0"/>
              </a:spcAft>
              <a:defRPr sz="3200" b="1">
                <a:solidFill>
                  <a:schemeClr val="tx1"/>
                </a:solidFill>
                <a:latin typeface="Arial" charset="0"/>
              </a:defRPr>
            </a:lvl4pPr>
            <a:lvl5pPr algn="l" rtl="0" eaLnBrk="0" fontAlgn="base" hangingPunct="0">
              <a:lnSpc>
                <a:spcPct val="80000"/>
              </a:lnSpc>
              <a:spcBef>
                <a:spcPct val="0"/>
              </a:spcBef>
              <a:spcAft>
                <a:spcPct val="0"/>
              </a:spcAft>
              <a:defRPr sz="3200" b="1">
                <a:solidFill>
                  <a:schemeClr val="tx1"/>
                </a:solidFill>
                <a:latin typeface="Arial" charset="0"/>
              </a:defRPr>
            </a:lvl5pPr>
            <a:lvl6pPr marL="457200" algn="l" rtl="0" fontAlgn="base">
              <a:lnSpc>
                <a:spcPct val="80000"/>
              </a:lnSpc>
              <a:spcBef>
                <a:spcPct val="0"/>
              </a:spcBef>
              <a:spcAft>
                <a:spcPct val="0"/>
              </a:spcAft>
              <a:defRPr sz="3200" b="1">
                <a:solidFill>
                  <a:schemeClr val="tx1"/>
                </a:solidFill>
                <a:latin typeface="Arial" charset="0"/>
              </a:defRPr>
            </a:lvl6pPr>
            <a:lvl7pPr marL="914400" algn="l" rtl="0" fontAlgn="base">
              <a:lnSpc>
                <a:spcPct val="80000"/>
              </a:lnSpc>
              <a:spcBef>
                <a:spcPct val="0"/>
              </a:spcBef>
              <a:spcAft>
                <a:spcPct val="0"/>
              </a:spcAft>
              <a:defRPr sz="3200" b="1">
                <a:solidFill>
                  <a:schemeClr val="tx1"/>
                </a:solidFill>
                <a:latin typeface="Arial" charset="0"/>
              </a:defRPr>
            </a:lvl7pPr>
            <a:lvl8pPr marL="1371600" algn="l" rtl="0" fontAlgn="base">
              <a:lnSpc>
                <a:spcPct val="80000"/>
              </a:lnSpc>
              <a:spcBef>
                <a:spcPct val="0"/>
              </a:spcBef>
              <a:spcAft>
                <a:spcPct val="0"/>
              </a:spcAft>
              <a:defRPr sz="3200" b="1">
                <a:solidFill>
                  <a:schemeClr val="tx1"/>
                </a:solidFill>
                <a:latin typeface="Arial" charset="0"/>
              </a:defRPr>
            </a:lvl8pPr>
            <a:lvl9pPr marL="1828800" algn="l" rtl="0" fontAlgn="base">
              <a:lnSpc>
                <a:spcPct val="80000"/>
              </a:lnSpc>
              <a:spcBef>
                <a:spcPct val="0"/>
              </a:spcBef>
              <a:spcAft>
                <a:spcPct val="0"/>
              </a:spcAft>
              <a:defRPr sz="3200" b="1">
                <a:solidFill>
                  <a:schemeClr val="tx1"/>
                </a:solidFill>
                <a:latin typeface="Arial" charset="0"/>
              </a:defRPr>
            </a:lvl9pPr>
          </a:lstStyle>
          <a:p>
            <a:pPr algn="ctr"/>
            <a:r>
              <a:rPr lang="en-US" sz="2800" i="1" kern="0" dirty="0" smtClean="0">
                <a:solidFill>
                  <a:srgbClr val="993300"/>
                </a:solidFill>
                <a:latin typeface="Cambria" panose="02040503050406030204" pitchFamily="18" charset="0"/>
              </a:rPr>
              <a:t>Managing Large Raster Collections of Aerial Imagery and Topographic DEMs </a:t>
            </a:r>
            <a:r>
              <a:rPr lang="en-US" sz="2400" i="1" kern="0" dirty="0" smtClean="0">
                <a:solidFill>
                  <a:srgbClr val="993300"/>
                </a:solidFill>
                <a:latin typeface="Cambria" panose="02040503050406030204" pitchFamily="18" charset="0"/>
              </a:rPr>
              <a:t>– A Case Study for South Florida</a:t>
            </a:r>
            <a:r>
              <a:rPr lang="en-US" sz="2400" kern="0" dirty="0" smtClean="0">
                <a:solidFill>
                  <a:srgbClr val="FFFFFF"/>
                </a:solidFill>
              </a:rPr>
              <a:t/>
            </a:r>
            <a:br>
              <a:rPr lang="en-US" sz="2400" kern="0" dirty="0" smtClean="0">
                <a:solidFill>
                  <a:srgbClr val="FFFFFF"/>
                </a:solidFill>
              </a:rPr>
            </a:br>
            <a:endParaRPr lang="en-US" sz="2400" i="1" kern="0" dirty="0" smtClean="0">
              <a:solidFill>
                <a:srgbClr val="FFFFFF"/>
              </a:solidFill>
              <a:latin typeface="Bradley Hand ITC" panose="03070402050302030203" pitchFamily="66" charset="0"/>
            </a:endParaRPr>
          </a:p>
        </p:txBody>
      </p:sp>
      <p:sp>
        <p:nvSpPr>
          <p:cNvPr id="5" name="Title 1"/>
          <p:cNvSpPr txBox="1">
            <a:spLocks/>
          </p:cNvSpPr>
          <p:nvPr/>
        </p:nvSpPr>
        <p:spPr bwMode="auto">
          <a:xfrm>
            <a:off x="434072" y="5567840"/>
            <a:ext cx="8180436" cy="98568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80000"/>
              </a:lnSpc>
              <a:spcBef>
                <a:spcPct val="0"/>
              </a:spcBef>
              <a:spcAft>
                <a:spcPct val="0"/>
              </a:spcAft>
              <a:defRPr sz="3600" b="1">
                <a:solidFill>
                  <a:schemeClr val="bg1"/>
                </a:solidFill>
                <a:latin typeface="+mj-lt"/>
                <a:ea typeface="+mj-ea"/>
                <a:cs typeface="+mj-cs"/>
              </a:defRPr>
            </a:lvl1pPr>
            <a:lvl2pPr algn="l" rtl="0" eaLnBrk="0" fontAlgn="base" hangingPunct="0">
              <a:lnSpc>
                <a:spcPct val="80000"/>
              </a:lnSpc>
              <a:spcBef>
                <a:spcPct val="0"/>
              </a:spcBef>
              <a:spcAft>
                <a:spcPct val="0"/>
              </a:spcAft>
              <a:defRPr sz="3200" b="1">
                <a:solidFill>
                  <a:schemeClr val="tx1"/>
                </a:solidFill>
                <a:latin typeface="Arial" charset="0"/>
              </a:defRPr>
            </a:lvl2pPr>
            <a:lvl3pPr algn="l" rtl="0" eaLnBrk="0" fontAlgn="base" hangingPunct="0">
              <a:lnSpc>
                <a:spcPct val="80000"/>
              </a:lnSpc>
              <a:spcBef>
                <a:spcPct val="0"/>
              </a:spcBef>
              <a:spcAft>
                <a:spcPct val="0"/>
              </a:spcAft>
              <a:defRPr sz="3200" b="1">
                <a:solidFill>
                  <a:schemeClr val="tx1"/>
                </a:solidFill>
                <a:latin typeface="Arial" charset="0"/>
              </a:defRPr>
            </a:lvl3pPr>
            <a:lvl4pPr algn="l" rtl="0" eaLnBrk="0" fontAlgn="base" hangingPunct="0">
              <a:lnSpc>
                <a:spcPct val="80000"/>
              </a:lnSpc>
              <a:spcBef>
                <a:spcPct val="0"/>
              </a:spcBef>
              <a:spcAft>
                <a:spcPct val="0"/>
              </a:spcAft>
              <a:defRPr sz="3200" b="1">
                <a:solidFill>
                  <a:schemeClr val="tx1"/>
                </a:solidFill>
                <a:latin typeface="Arial" charset="0"/>
              </a:defRPr>
            </a:lvl4pPr>
            <a:lvl5pPr algn="l" rtl="0" eaLnBrk="0" fontAlgn="base" hangingPunct="0">
              <a:lnSpc>
                <a:spcPct val="80000"/>
              </a:lnSpc>
              <a:spcBef>
                <a:spcPct val="0"/>
              </a:spcBef>
              <a:spcAft>
                <a:spcPct val="0"/>
              </a:spcAft>
              <a:defRPr sz="3200" b="1">
                <a:solidFill>
                  <a:schemeClr val="tx1"/>
                </a:solidFill>
                <a:latin typeface="Arial" charset="0"/>
              </a:defRPr>
            </a:lvl5pPr>
            <a:lvl6pPr marL="457200" algn="l" rtl="0" fontAlgn="base">
              <a:lnSpc>
                <a:spcPct val="80000"/>
              </a:lnSpc>
              <a:spcBef>
                <a:spcPct val="0"/>
              </a:spcBef>
              <a:spcAft>
                <a:spcPct val="0"/>
              </a:spcAft>
              <a:defRPr sz="3200" b="1">
                <a:solidFill>
                  <a:schemeClr val="tx1"/>
                </a:solidFill>
                <a:latin typeface="Arial" charset="0"/>
              </a:defRPr>
            </a:lvl6pPr>
            <a:lvl7pPr marL="914400" algn="l" rtl="0" fontAlgn="base">
              <a:lnSpc>
                <a:spcPct val="80000"/>
              </a:lnSpc>
              <a:spcBef>
                <a:spcPct val="0"/>
              </a:spcBef>
              <a:spcAft>
                <a:spcPct val="0"/>
              </a:spcAft>
              <a:defRPr sz="3200" b="1">
                <a:solidFill>
                  <a:schemeClr val="tx1"/>
                </a:solidFill>
                <a:latin typeface="Arial" charset="0"/>
              </a:defRPr>
            </a:lvl7pPr>
            <a:lvl8pPr marL="1371600" algn="l" rtl="0" fontAlgn="base">
              <a:lnSpc>
                <a:spcPct val="80000"/>
              </a:lnSpc>
              <a:spcBef>
                <a:spcPct val="0"/>
              </a:spcBef>
              <a:spcAft>
                <a:spcPct val="0"/>
              </a:spcAft>
              <a:defRPr sz="3200" b="1">
                <a:solidFill>
                  <a:schemeClr val="tx1"/>
                </a:solidFill>
                <a:latin typeface="Arial" charset="0"/>
              </a:defRPr>
            </a:lvl8pPr>
            <a:lvl9pPr marL="1828800" algn="l" rtl="0" fontAlgn="base">
              <a:lnSpc>
                <a:spcPct val="80000"/>
              </a:lnSpc>
              <a:spcBef>
                <a:spcPct val="0"/>
              </a:spcBef>
              <a:spcAft>
                <a:spcPct val="0"/>
              </a:spcAft>
              <a:defRPr sz="3200" b="1">
                <a:solidFill>
                  <a:schemeClr val="tx1"/>
                </a:solidFill>
                <a:latin typeface="Arial" charset="0"/>
              </a:defRPr>
            </a:lvl9pPr>
          </a:lstStyle>
          <a:p>
            <a:r>
              <a:rPr lang="en-US" sz="1600" kern="0" dirty="0" smtClean="0">
                <a:solidFill>
                  <a:srgbClr val="FFFFFF"/>
                </a:solidFill>
              </a:rPr>
              <a:t/>
            </a:r>
            <a:br>
              <a:rPr lang="en-US" sz="1600" kern="0" dirty="0" smtClean="0">
                <a:solidFill>
                  <a:srgbClr val="FFFFFF"/>
                </a:solidFill>
              </a:rPr>
            </a:br>
            <a:endParaRPr lang="en-US" sz="1600" kern="0" dirty="0" smtClean="0">
              <a:solidFill>
                <a:srgbClr val="FFFFFF"/>
              </a:solidFill>
            </a:endParaRPr>
          </a:p>
          <a:p>
            <a:r>
              <a:rPr lang="en-US" sz="2400" b="0" i="1" kern="0" dirty="0" smtClean="0">
                <a:solidFill>
                  <a:srgbClr val="FFFF00"/>
                </a:solidFill>
                <a:latin typeface="Cambria" panose="02040503050406030204" pitchFamily="18" charset="0"/>
              </a:rPr>
              <a:t>David Kirouac, </a:t>
            </a:r>
            <a:r>
              <a:rPr lang="en-US" sz="2000" b="0" i="1" kern="0" dirty="0" smtClean="0">
                <a:solidFill>
                  <a:srgbClr val="FFFF00"/>
                </a:solidFill>
                <a:latin typeface="Cambria" panose="02040503050406030204" pitchFamily="18" charset="0"/>
              </a:rPr>
              <a:t>dkirouac@sfwmd.gov, 561-682-6984</a:t>
            </a:r>
            <a:endParaRPr lang="en-US" sz="2000" i="1" kern="0" dirty="0" smtClean="0">
              <a:solidFill>
                <a:srgbClr val="FFFF00"/>
              </a:solidFill>
              <a:latin typeface="Cambria" panose="02040503050406030204" pitchFamily="18" charset="0"/>
            </a:endParaRPr>
          </a:p>
          <a:p>
            <a:r>
              <a:rPr lang="en-US" sz="2400" b="0" i="1" kern="0" dirty="0" smtClean="0">
                <a:solidFill>
                  <a:srgbClr val="FFFF00"/>
                </a:solidFill>
                <a:latin typeface="Cambria" panose="02040503050406030204" pitchFamily="18" charset="0"/>
              </a:rPr>
              <a:t>Tim Liebermann, </a:t>
            </a:r>
            <a:r>
              <a:rPr lang="en-US" sz="2000" b="0" i="1" kern="0" dirty="0" smtClean="0">
                <a:solidFill>
                  <a:srgbClr val="FFFF00"/>
                </a:solidFill>
                <a:latin typeface="Cambria" panose="02040503050406030204" pitchFamily="18" charset="0"/>
              </a:rPr>
              <a:t>tlieber@sfwmd.gov, 239-338-2929 x7788</a:t>
            </a:r>
          </a:p>
        </p:txBody>
      </p:sp>
      <p:grpSp>
        <p:nvGrpSpPr>
          <p:cNvPr id="9" name="Group 8"/>
          <p:cNvGrpSpPr/>
          <p:nvPr/>
        </p:nvGrpSpPr>
        <p:grpSpPr>
          <a:xfrm>
            <a:off x="2430460" y="1590260"/>
            <a:ext cx="3806660" cy="3724476"/>
            <a:chOff x="3432066" y="1873009"/>
            <a:chExt cx="3806660" cy="3724476"/>
          </a:xfrm>
        </p:grpSpPr>
        <p:sp>
          <p:nvSpPr>
            <p:cNvPr id="3" name="TextBox 2"/>
            <p:cNvSpPr txBox="1"/>
            <p:nvPr/>
          </p:nvSpPr>
          <p:spPr>
            <a:xfrm>
              <a:off x="4779602" y="1873009"/>
              <a:ext cx="1661993" cy="2400657"/>
            </a:xfrm>
            <a:prstGeom prst="rect">
              <a:avLst/>
            </a:prstGeom>
            <a:noFill/>
          </p:spPr>
          <p:txBody>
            <a:bodyPr vert="horz" wrap="square" rtlCol="0">
              <a:spAutoFit/>
            </a:bodyPr>
            <a:lstStyle/>
            <a:p>
              <a:r>
                <a:rPr kumimoji="0" lang="en-US" sz="15000" b="1" i="0" u="none" strike="noStrike" kern="0" cap="none" spc="0" normalizeH="0" baseline="0" noProof="0" dirty="0" smtClean="0">
                  <a:ln>
                    <a:noFill/>
                  </a:ln>
                  <a:solidFill>
                    <a:srgbClr val="FFFF00"/>
                  </a:solidFill>
                  <a:effectLst/>
                  <a:uLnTx/>
                  <a:uFillTx/>
                  <a:latin typeface="French Script MT" panose="03020402040607040605" pitchFamily="66" charset="0"/>
                  <a:ea typeface="+mj-ea"/>
                  <a:cs typeface="+mj-cs"/>
                </a:rPr>
                <a:t>?</a:t>
              </a:r>
              <a:endParaRPr lang="en-US" sz="15000" dirty="0">
                <a:solidFill>
                  <a:srgbClr val="FFFF00"/>
                </a:solidFill>
                <a:latin typeface="French Script MT" panose="03020402040607040605" pitchFamily="66" charset="0"/>
              </a:endParaRPr>
            </a:p>
          </p:txBody>
        </p:sp>
        <p:sp>
          <p:nvSpPr>
            <p:cNvPr id="7" name="TextBox 6"/>
            <p:cNvSpPr txBox="1"/>
            <p:nvPr/>
          </p:nvSpPr>
          <p:spPr>
            <a:xfrm rot="5400000">
              <a:off x="3813048" y="3566160"/>
              <a:ext cx="2492990" cy="1569660"/>
            </a:xfrm>
            <a:prstGeom prst="rect">
              <a:avLst/>
            </a:prstGeom>
            <a:noFill/>
          </p:spPr>
          <p:txBody>
            <a:bodyPr vert="vert" wrap="square" rtlCol="0">
              <a:spAutoFit/>
            </a:bodyPr>
            <a:lstStyle/>
            <a:p>
              <a:r>
                <a:rPr kumimoji="0" lang="en-US" sz="15000" b="1" i="0" u="none" strike="noStrike" kern="0" cap="none" spc="0" normalizeH="0" baseline="0" noProof="0" dirty="0" smtClean="0">
                  <a:ln>
                    <a:noFill/>
                  </a:ln>
                  <a:solidFill>
                    <a:srgbClr val="FFFF00"/>
                  </a:solidFill>
                  <a:effectLst/>
                  <a:uLnTx/>
                  <a:uFillTx/>
                  <a:latin typeface="French Script MT" panose="03020402040607040605" pitchFamily="66" charset="0"/>
                  <a:ea typeface="+mj-ea"/>
                  <a:cs typeface="+mj-cs"/>
                </a:rPr>
                <a:t>?</a:t>
              </a:r>
              <a:endParaRPr lang="en-US" sz="15000" dirty="0">
                <a:solidFill>
                  <a:srgbClr val="FFFF00"/>
                </a:solidFill>
                <a:latin typeface="French Script MT" panose="03020402040607040605" pitchFamily="66" charset="0"/>
              </a:endParaRPr>
            </a:p>
          </p:txBody>
        </p:sp>
        <p:sp>
          <p:nvSpPr>
            <p:cNvPr id="8" name="TextBox 7"/>
            <p:cNvSpPr txBox="1"/>
            <p:nvPr/>
          </p:nvSpPr>
          <p:spPr>
            <a:xfrm>
              <a:off x="4745736" y="3218688"/>
              <a:ext cx="2492990" cy="1569660"/>
            </a:xfrm>
            <a:prstGeom prst="rect">
              <a:avLst/>
            </a:prstGeom>
            <a:noFill/>
          </p:spPr>
          <p:txBody>
            <a:bodyPr vert="vert" wrap="square" rtlCol="0">
              <a:spAutoFit/>
            </a:bodyPr>
            <a:lstStyle/>
            <a:p>
              <a:r>
                <a:rPr kumimoji="0" lang="en-US" sz="15000" b="1" i="0" u="none" strike="noStrike" kern="0" cap="none" spc="0" normalizeH="0" baseline="0" noProof="0" dirty="0" smtClean="0">
                  <a:ln>
                    <a:noFill/>
                  </a:ln>
                  <a:solidFill>
                    <a:srgbClr val="FFFF00"/>
                  </a:solidFill>
                  <a:effectLst/>
                  <a:uLnTx/>
                  <a:uFillTx/>
                  <a:latin typeface="French Script MT" panose="03020402040607040605" pitchFamily="66" charset="0"/>
                  <a:ea typeface="+mj-ea"/>
                  <a:cs typeface="+mj-cs"/>
                </a:rPr>
                <a:t>?</a:t>
              </a:r>
              <a:endParaRPr lang="en-US" sz="15000" dirty="0">
                <a:solidFill>
                  <a:srgbClr val="FFFF00"/>
                </a:solidFill>
                <a:latin typeface="French Script MT" panose="03020402040607040605" pitchFamily="66" charset="0"/>
              </a:endParaRPr>
            </a:p>
          </p:txBody>
        </p:sp>
        <p:sp>
          <p:nvSpPr>
            <p:cNvPr id="10" name="TextBox 9"/>
            <p:cNvSpPr txBox="1"/>
            <p:nvPr/>
          </p:nvSpPr>
          <p:spPr>
            <a:xfrm>
              <a:off x="3432066" y="2652501"/>
              <a:ext cx="2492990" cy="1569660"/>
            </a:xfrm>
            <a:prstGeom prst="rect">
              <a:avLst/>
            </a:prstGeom>
            <a:noFill/>
          </p:spPr>
          <p:txBody>
            <a:bodyPr vert="vert270" wrap="square" rtlCol="0">
              <a:spAutoFit/>
            </a:bodyPr>
            <a:lstStyle/>
            <a:p>
              <a:r>
                <a:rPr kumimoji="0" lang="en-US" sz="15000" b="1" i="0" u="none" strike="noStrike" kern="0" cap="none" spc="0" normalizeH="0" baseline="0" noProof="0" dirty="0" smtClean="0">
                  <a:ln>
                    <a:noFill/>
                  </a:ln>
                  <a:solidFill>
                    <a:srgbClr val="FFFF00"/>
                  </a:solidFill>
                  <a:effectLst/>
                  <a:uLnTx/>
                  <a:uFillTx/>
                  <a:latin typeface="French Script MT" panose="03020402040607040605" pitchFamily="66" charset="0"/>
                  <a:ea typeface="+mj-ea"/>
                  <a:cs typeface="+mj-cs"/>
                </a:rPr>
                <a:t>?</a:t>
              </a:r>
              <a:endParaRPr lang="en-US" sz="15000" dirty="0">
                <a:solidFill>
                  <a:srgbClr val="FFFF00"/>
                </a:solidFill>
                <a:latin typeface="French Script MT" panose="03020402040607040605" pitchFamily="66" charset="0"/>
              </a:endParaRPr>
            </a:p>
          </p:txBody>
        </p:sp>
      </p:grpSp>
      <p:sp>
        <p:nvSpPr>
          <p:cNvPr id="2" name="TextBox 1"/>
          <p:cNvSpPr txBox="1"/>
          <p:nvPr/>
        </p:nvSpPr>
        <p:spPr>
          <a:xfrm>
            <a:off x="5257411" y="4606850"/>
            <a:ext cx="3657600" cy="707886"/>
          </a:xfrm>
          <a:prstGeom prst="rect">
            <a:avLst/>
          </a:prstGeom>
          <a:noFill/>
        </p:spPr>
        <p:txBody>
          <a:bodyPr wrap="square" rtlCol="0">
            <a:spAutoFit/>
          </a:bodyPr>
          <a:lstStyle/>
          <a:p>
            <a:pPr algn="r"/>
            <a:r>
              <a:rPr lang="en-US" sz="2000" i="1" dirty="0" smtClean="0">
                <a:solidFill>
                  <a:srgbClr val="FFFF00"/>
                </a:solidFill>
                <a:latin typeface="Comic Sans MS" panose="030F0702030302020204" pitchFamily="66" charset="0"/>
              </a:rPr>
              <a:t>ArcGIS Online at</a:t>
            </a:r>
          </a:p>
          <a:p>
            <a:pPr algn="r"/>
            <a:r>
              <a:rPr lang="en-US" sz="2000" i="1" dirty="0" smtClean="0">
                <a:solidFill>
                  <a:srgbClr val="FFFF00"/>
                </a:solidFill>
                <a:latin typeface="Comic Sans MS" panose="030F0702030302020204" pitchFamily="66" charset="0"/>
              </a:rPr>
              <a:t>sfwmd.maps.arcgis.com</a:t>
            </a:r>
            <a:endParaRPr lang="en-US" sz="2000" i="1"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36511178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297750" cy="6858000"/>
          </a:xfrm>
          <a:prstGeom prst="rect">
            <a:avLst/>
          </a:prstGeom>
        </p:spPr>
      </p:pic>
      <p:sp>
        <p:nvSpPr>
          <p:cNvPr id="5" name="TextBox 4"/>
          <p:cNvSpPr txBox="1"/>
          <p:nvPr/>
        </p:nvSpPr>
        <p:spPr>
          <a:xfrm>
            <a:off x="6162674" y="6168480"/>
            <a:ext cx="2809875" cy="523220"/>
          </a:xfrm>
          <a:prstGeom prst="rect">
            <a:avLst/>
          </a:prstGeom>
          <a:solidFill>
            <a:srgbClr val="FFFFFF">
              <a:lumMod val="50000"/>
            </a:srgbClr>
          </a:solidFill>
          <a:ln>
            <a:solidFill>
              <a:srgbClr val="000000"/>
            </a:solidFill>
          </a:ln>
        </p:spPr>
        <p:txBody>
          <a:bodyPr wrap="square" rtlCol="0">
            <a:spAutoFit/>
          </a:bodyPr>
          <a:lstStyle/>
          <a:p>
            <a:pPr algn="r"/>
            <a:r>
              <a:rPr lang="en-US" sz="1400" b="1" i="1" kern="0" dirty="0" smtClean="0">
                <a:solidFill>
                  <a:srgbClr val="FFFF00"/>
                </a:solidFill>
                <a:latin typeface="Comic Sans MS" panose="030F0702030302020204" pitchFamily="66" charset="0"/>
              </a:rPr>
              <a:t>The benefits of living and working in interesting times…</a:t>
            </a:r>
          </a:p>
        </p:txBody>
      </p:sp>
      <p:sp>
        <p:nvSpPr>
          <p:cNvPr id="6" name="TextBox 5"/>
          <p:cNvSpPr txBox="1"/>
          <p:nvPr/>
        </p:nvSpPr>
        <p:spPr>
          <a:xfrm>
            <a:off x="4049050" y="6383923"/>
            <a:ext cx="1066800" cy="307777"/>
          </a:xfrm>
          <a:prstGeom prst="rect">
            <a:avLst/>
          </a:prstGeom>
          <a:solidFill>
            <a:srgbClr val="FFFFFF">
              <a:lumMod val="50000"/>
            </a:srgbClr>
          </a:solidFill>
          <a:ln>
            <a:solidFill>
              <a:srgbClr val="000000"/>
            </a:solidFill>
          </a:ln>
        </p:spPr>
        <p:txBody>
          <a:bodyPr wrap="square" rtlCol="0">
            <a:spAutoFit/>
          </a:bodyPr>
          <a:lstStyle/>
          <a:p>
            <a:pPr algn="ctr"/>
            <a:r>
              <a:rPr lang="en-US" sz="1400" b="1" i="1" kern="0" dirty="0" smtClean="0">
                <a:solidFill>
                  <a:srgbClr val="FFFF00"/>
                </a:solidFill>
                <a:latin typeface="Comic Sans MS" panose="030F0702030302020204" pitchFamily="66" charset="0"/>
              </a:rPr>
              <a:t>2004</a:t>
            </a:r>
          </a:p>
        </p:txBody>
      </p:sp>
      <p:sp>
        <p:nvSpPr>
          <p:cNvPr id="7" name="TextBox 6"/>
          <p:cNvSpPr txBox="1"/>
          <p:nvPr/>
        </p:nvSpPr>
        <p:spPr>
          <a:xfrm>
            <a:off x="5543550" y="1061085"/>
            <a:ext cx="3305175" cy="4524315"/>
          </a:xfrm>
          <a:prstGeom prst="rect">
            <a:avLst/>
          </a:prstGeom>
          <a:noFill/>
        </p:spPr>
        <p:txBody>
          <a:bodyPr wrap="square" rtlCol="0">
            <a:spAutoFit/>
          </a:bodyPr>
          <a:lstStyle/>
          <a:p>
            <a:r>
              <a:rPr lang="en-US" dirty="0" smtClean="0">
                <a:solidFill>
                  <a:prstClr val="black"/>
                </a:solidFill>
              </a:rPr>
              <a:t>Geospatial Services Section</a:t>
            </a:r>
            <a:endParaRPr lang="en-US" dirty="0">
              <a:solidFill>
                <a:prstClr val="black"/>
              </a:solidFill>
            </a:endParaRPr>
          </a:p>
          <a:p>
            <a:pPr marL="285750" indent="-285750">
              <a:buFont typeface="Wingdings" panose="05000000000000000000" pitchFamily="2" charset="2"/>
              <a:buChar char="§"/>
            </a:pPr>
            <a:r>
              <a:rPr lang="en-US" sz="1600" dirty="0" smtClean="0">
                <a:solidFill>
                  <a:prstClr val="black"/>
                </a:solidFill>
              </a:rPr>
              <a:t>Formed in 2015 within the IT Department</a:t>
            </a:r>
            <a:endParaRPr lang="en-US" sz="1600" dirty="0">
              <a:solidFill>
                <a:prstClr val="black"/>
              </a:solidFill>
            </a:endParaRPr>
          </a:p>
          <a:p>
            <a:pPr marL="285750" indent="-285750">
              <a:buFont typeface="Wingdings" panose="05000000000000000000" pitchFamily="2" charset="2"/>
              <a:buChar char="§"/>
            </a:pPr>
            <a:r>
              <a:rPr lang="en-US" sz="1600" dirty="0" smtClean="0">
                <a:solidFill>
                  <a:prstClr val="black"/>
                </a:solidFill>
              </a:rPr>
              <a:t>Consolidated about 20 GIS specialists from multiple departments</a:t>
            </a:r>
          </a:p>
          <a:p>
            <a:pPr marL="285750" indent="-285750">
              <a:buFont typeface="Wingdings" panose="05000000000000000000" pitchFamily="2" charset="2"/>
              <a:buChar char="§"/>
            </a:pPr>
            <a:endParaRPr lang="en-US" sz="1600" dirty="0">
              <a:solidFill>
                <a:prstClr val="black"/>
              </a:solidFill>
            </a:endParaRPr>
          </a:p>
          <a:p>
            <a:r>
              <a:rPr lang="en-US" dirty="0" smtClean="0">
                <a:solidFill>
                  <a:prstClr val="black"/>
                </a:solidFill>
              </a:rPr>
              <a:t>Our Ongoing Mission</a:t>
            </a:r>
          </a:p>
          <a:p>
            <a:pPr marL="285750" indent="-285750">
              <a:buFont typeface="Wingdings" panose="05000000000000000000" pitchFamily="2" charset="2"/>
              <a:buChar char="§"/>
            </a:pPr>
            <a:r>
              <a:rPr lang="en-US" sz="1600" dirty="0" smtClean="0">
                <a:solidFill>
                  <a:prstClr val="black"/>
                </a:solidFill>
              </a:rPr>
              <a:t>Maintain and advance the current level of support for all District programs</a:t>
            </a:r>
          </a:p>
          <a:p>
            <a:pPr marL="285750" indent="-285750">
              <a:buFont typeface="Wingdings" panose="05000000000000000000" pitchFamily="2" charset="2"/>
              <a:buChar char="§"/>
            </a:pPr>
            <a:r>
              <a:rPr lang="en-US" sz="1600" dirty="0" smtClean="0">
                <a:solidFill>
                  <a:prstClr val="black"/>
                </a:solidFill>
              </a:rPr>
              <a:t>Reorganize and modernize hundreds of GIS datasets</a:t>
            </a:r>
          </a:p>
          <a:p>
            <a:pPr marL="285750" indent="-285750">
              <a:buFont typeface="Wingdings" panose="05000000000000000000" pitchFamily="2" charset="2"/>
              <a:buChar char="§"/>
            </a:pPr>
            <a:r>
              <a:rPr lang="en-US" sz="1600" dirty="0" smtClean="0">
                <a:solidFill>
                  <a:prstClr val="black"/>
                </a:solidFill>
              </a:rPr>
              <a:t>Accomplish a total transformation to the next generation of technology and service</a:t>
            </a:r>
            <a:endParaRPr lang="en-US" sz="1600" dirty="0">
              <a:solidFill>
                <a:prstClr val="black"/>
              </a:solidFill>
            </a:endParaRPr>
          </a:p>
          <a:p>
            <a:r>
              <a:rPr lang="en-US" sz="1400" dirty="0">
                <a:solidFill>
                  <a:prstClr val="black"/>
                </a:solidFill>
              </a:rPr>
              <a:t> </a:t>
            </a:r>
          </a:p>
          <a:p>
            <a:endParaRPr lang="en-US" sz="1400" dirty="0">
              <a:solidFill>
                <a:prstClr val="black"/>
              </a:solidFill>
            </a:endParaRPr>
          </a:p>
        </p:txBody>
      </p:sp>
    </p:spTree>
    <p:extLst>
      <p:ext uri="{BB962C8B-B14F-4D97-AF65-F5344CB8AC3E}">
        <p14:creationId xmlns:p14="http://schemas.microsoft.com/office/powerpoint/2010/main" val="1505123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62574" y="1280160"/>
            <a:ext cx="3486151" cy="4001095"/>
          </a:xfrm>
          <a:prstGeom prst="rect">
            <a:avLst/>
          </a:prstGeom>
          <a:noFill/>
        </p:spPr>
        <p:txBody>
          <a:bodyPr wrap="square" rtlCol="0">
            <a:spAutoFit/>
          </a:bodyPr>
          <a:lstStyle/>
          <a:p>
            <a:r>
              <a:rPr lang="en-US" dirty="0" smtClean="0">
                <a:solidFill>
                  <a:prstClr val="black"/>
                </a:solidFill>
              </a:rPr>
              <a:t>Online Collection of Aerial Imagery</a:t>
            </a:r>
            <a:endParaRPr lang="en-US" dirty="0">
              <a:solidFill>
                <a:prstClr val="black"/>
              </a:solidFill>
            </a:endParaRPr>
          </a:p>
          <a:p>
            <a:pPr marL="285750" lvl="0" indent="-285750">
              <a:buFont typeface="Wingdings" panose="05000000000000000000" pitchFamily="2" charset="2"/>
              <a:buChar char="§"/>
            </a:pPr>
            <a:r>
              <a:rPr lang="en-US" sz="1600" dirty="0" smtClean="0"/>
              <a:t>Maintain library of aerial imagery</a:t>
            </a:r>
          </a:p>
          <a:p>
            <a:pPr marL="285750" lvl="0" indent="-285750">
              <a:buFont typeface="Wingdings" panose="05000000000000000000" pitchFamily="2" charset="2"/>
              <a:buChar char="§"/>
            </a:pPr>
            <a:r>
              <a:rPr lang="en-US" sz="1600" dirty="0" smtClean="0"/>
              <a:t>7 </a:t>
            </a:r>
            <a:r>
              <a:rPr lang="en-US" sz="1600" dirty="0"/>
              <a:t>TB of </a:t>
            </a:r>
            <a:r>
              <a:rPr lang="en-US" sz="1600" dirty="0" smtClean="0"/>
              <a:t>storage on network </a:t>
            </a:r>
          </a:p>
          <a:p>
            <a:pPr marL="285750" lvl="0" indent="-285750">
              <a:buFont typeface="Wingdings" panose="05000000000000000000" pitchFamily="2" charset="2"/>
              <a:buChar char="§"/>
            </a:pPr>
            <a:r>
              <a:rPr lang="en-US" sz="1600" dirty="0" smtClean="0"/>
              <a:t>Mainly </a:t>
            </a:r>
            <a:r>
              <a:rPr lang="en-US" sz="1600" dirty="0"/>
              <a:t>tiled images by county (16 and more), multiple years back to </a:t>
            </a:r>
            <a:r>
              <a:rPr lang="en-US" sz="1600" dirty="0" smtClean="0"/>
              <a:t>2000</a:t>
            </a:r>
          </a:p>
          <a:p>
            <a:pPr marL="285750" lvl="0" indent="-285750">
              <a:buFont typeface="Wingdings" panose="05000000000000000000" pitchFamily="2" charset="2"/>
              <a:buChar char="§"/>
            </a:pPr>
            <a:r>
              <a:rPr lang="en-US" sz="1600" dirty="0" smtClean="0"/>
              <a:t>Also several libraries of project-based imagery online – typically non-stereo, compressed</a:t>
            </a:r>
          </a:p>
          <a:p>
            <a:pPr marL="285750" lvl="0" indent="-285750">
              <a:buFont typeface="Wingdings" panose="05000000000000000000" pitchFamily="2" charset="2"/>
              <a:buChar char="§"/>
            </a:pPr>
            <a:r>
              <a:rPr lang="en-US" sz="1600" dirty="0" smtClean="0"/>
              <a:t>Includes image mosaics, published image services, metadata, tile indexes</a:t>
            </a:r>
          </a:p>
          <a:p>
            <a:pPr marL="285750" lvl="0" indent="-285750">
              <a:buFont typeface="Wingdings" panose="05000000000000000000" pitchFamily="2" charset="2"/>
              <a:buChar char="§"/>
            </a:pPr>
            <a:r>
              <a:rPr lang="en-US" sz="1600" dirty="0" smtClean="0"/>
              <a:t>Primarily intended for in-house access by desktop users</a:t>
            </a:r>
            <a:endParaRPr lang="en-US" sz="1600" dirty="0"/>
          </a:p>
          <a:p>
            <a:r>
              <a:rPr lang="en-US" sz="1400" dirty="0" smtClean="0">
                <a:solidFill>
                  <a:prstClr val="black"/>
                </a:solidFill>
              </a:rPr>
              <a:t> </a:t>
            </a:r>
            <a:endParaRPr lang="en-US" sz="1400" dirty="0">
              <a:solidFill>
                <a:prstClr val="black"/>
              </a:solidFill>
            </a:endParaRPr>
          </a:p>
          <a:p>
            <a:endParaRPr lang="en-US" sz="1400" dirty="0">
              <a:solidFill>
                <a:prstClr val="black"/>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87310" cy="6858000"/>
          </a:xfrm>
          <a:prstGeom prst="rect">
            <a:avLst/>
          </a:prstGeom>
        </p:spPr>
      </p:pic>
      <p:sp>
        <p:nvSpPr>
          <p:cNvPr id="6" name="TextBox 5"/>
          <p:cNvSpPr txBox="1"/>
          <p:nvPr/>
        </p:nvSpPr>
        <p:spPr>
          <a:xfrm>
            <a:off x="6962774" y="6186785"/>
            <a:ext cx="2028825" cy="523220"/>
          </a:xfrm>
          <a:prstGeom prst="rect">
            <a:avLst/>
          </a:prstGeom>
          <a:solidFill>
            <a:srgbClr val="FFFFFF">
              <a:lumMod val="50000"/>
            </a:srgbClr>
          </a:solidFill>
          <a:ln>
            <a:solidFill>
              <a:srgbClr val="000000"/>
            </a:solidFill>
          </a:ln>
        </p:spPr>
        <p:txBody>
          <a:bodyPr wrap="square" rtlCol="0">
            <a:spAutoFit/>
          </a:bodyPr>
          <a:lstStyle/>
          <a:p>
            <a:pPr algn="r"/>
            <a:r>
              <a:rPr lang="en-US" sz="1400" b="1" i="1" kern="0" dirty="0" smtClean="0">
                <a:solidFill>
                  <a:srgbClr val="FFFF00"/>
                </a:solidFill>
                <a:latin typeface="Comic Sans MS" panose="030F0702030302020204" pitchFamily="66" charset="0"/>
              </a:rPr>
              <a:t>Boca Grande,</a:t>
            </a:r>
          </a:p>
          <a:p>
            <a:pPr algn="r"/>
            <a:r>
              <a:rPr lang="en-US" sz="1400" b="1" i="1" kern="0" dirty="0" smtClean="0">
                <a:solidFill>
                  <a:srgbClr val="FFFF00"/>
                </a:solidFill>
                <a:latin typeface="Comic Sans MS" panose="030F0702030302020204" pitchFamily="66" charset="0"/>
              </a:rPr>
              <a:t>Lee County, 2016</a:t>
            </a:r>
          </a:p>
        </p:txBody>
      </p:sp>
    </p:spTree>
    <p:extLst>
      <p:ext uri="{BB962C8B-B14F-4D97-AF65-F5344CB8AC3E}">
        <p14:creationId xmlns:p14="http://schemas.microsoft.com/office/powerpoint/2010/main" val="276940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31383" cy="6858000"/>
          </a:xfrm>
          <a:prstGeom prst="rect">
            <a:avLst/>
          </a:prstGeom>
          <a:ln w="12700">
            <a:solidFill>
              <a:srgbClr val="000000"/>
            </a:solidFill>
          </a:ln>
        </p:spPr>
      </p:pic>
      <p:sp>
        <p:nvSpPr>
          <p:cNvPr id="3" name="TextBox 2"/>
          <p:cNvSpPr txBox="1"/>
          <p:nvPr/>
        </p:nvSpPr>
        <p:spPr>
          <a:xfrm>
            <a:off x="6181725" y="6177260"/>
            <a:ext cx="2793156" cy="523220"/>
          </a:xfrm>
          <a:prstGeom prst="rect">
            <a:avLst/>
          </a:prstGeom>
          <a:solidFill>
            <a:srgbClr val="FFFFFF">
              <a:lumMod val="50000"/>
            </a:srgbClr>
          </a:solidFill>
          <a:ln>
            <a:solidFill>
              <a:srgbClr val="000000"/>
            </a:solidFill>
          </a:ln>
        </p:spPr>
        <p:txBody>
          <a:bodyPr wrap="square" rtlCol="0">
            <a:spAutoFit/>
          </a:bodyPr>
          <a:lstStyle/>
          <a:p>
            <a:pPr algn="r"/>
            <a:r>
              <a:rPr lang="en-US" sz="1400" b="1" i="1" kern="0" dirty="0" smtClean="0">
                <a:solidFill>
                  <a:srgbClr val="FFFF00"/>
                </a:solidFill>
                <a:latin typeface="Comic Sans MS" panose="030F0702030302020204" pitchFamily="66" charset="0"/>
              </a:rPr>
              <a:t>Kissimmee River Restoration,</a:t>
            </a:r>
          </a:p>
          <a:p>
            <a:pPr algn="r"/>
            <a:r>
              <a:rPr lang="en-US" sz="1400" b="1" i="1" kern="0" dirty="0" smtClean="0">
                <a:solidFill>
                  <a:srgbClr val="FFFF00"/>
                </a:solidFill>
                <a:latin typeface="Comic Sans MS" panose="030F0702030302020204" pitchFamily="66" charset="0"/>
              </a:rPr>
              <a:t>2005, 6-in, RGB, TIFF</a:t>
            </a:r>
          </a:p>
        </p:txBody>
      </p:sp>
      <p:sp>
        <p:nvSpPr>
          <p:cNvPr id="5" name="TextBox 4"/>
          <p:cNvSpPr txBox="1"/>
          <p:nvPr/>
        </p:nvSpPr>
        <p:spPr>
          <a:xfrm>
            <a:off x="4791075" y="781437"/>
            <a:ext cx="3609975" cy="4770537"/>
          </a:xfrm>
          <a:prstGeom prst="rect">
            <a:avLst/>
          </a:prstGeom>
          <a:noFill/>
        </p:spPr>
        <p:txBody>
          <a:bodyPr wrap="square" rtlCol="0">
            <a:spAutoFit/>
          </a:bodyPr>
          <a:lstStyle/>
          <a:p>
            <a:r>
              <a:rPr lang="en-US" dirty="0" smtClean="0">
                <a:solidFill>
                  <a:prstClr val="black"/>
                </a:solidFill>
              </a:rPr>
              <a:t> Aerial Imagery for District Projects</a:t>
            </a:r>
            <a:endParaRPr lang="en-US" dirty="0">
              <a:solidFill>
                <a:prstClr val="black"/>
              </a:solidFill>
            </a:endParaRPr>
          </a:p>
          <a:p>
            <a:pPr marL="285750" lvl="0" indent="-285750">
              <a:buFont typeface="Arial" panose="020B0604020202020204" pitchFamily="34" charset="0"/>
              <a:buChar char="•"/>
            </a:pPr>
            <a:r>
              <a:rPr lang="en-US" sz="1600" dirty="0" smtClean="0"/>
              <a:t>Maintain extensive library of current and historical aerial imagery</a:t>
            </a:r>
          </a:p>
          <a:p>
            <a:pPr marL="285750" lvl="0" indent="-285750">
              <a:buFont typeface="Arial" panose="020B0604020202020204" pitchFamily="34" charset="0"/>
              <a:buChar char="•"/>
            </a:pPr>
            <a:r>
              <a:rPr lang="en-US" sz="1600" dirty="0" smtClean="0"/>
              <a:t>25 TB, mostly stored offline on external drives</a:t>
            </a:r>
          </a:p>
          <a:p>
            <a:pPr marL="285750" lvl="0" indent="-285750">
              <a:buFont typeface="Arial" panose="020B0604020202020204" pitchFamily="34" charset="0"/>
              <a:buChar char="•"/>
            </a:pPr>
            <a:r>
              <a:rPr lang="en-US" sz="1600" dirty="0" smtClean="0"/>
              <a:t>Acquisition is funded by the projects, data management is not</a:t>
            </a:r>
          </a:p>
          <a:p>
            <a:pPr marL="285750" lvl="0" indent="-285750">
              <a:buFont typeface="Arial" panose="020B0604020202020204" pitchFamily="34" charset="0"/>
              <a:buChar char="•"/>
            </a:pPr>
            <a:r>
              <a:rPr lang="en-US" sz="1600" dirty="0" smtClean="0"/>
              <a:t>Includes stereo images, </a:t>
            </a:r>
            <a:r>
              <a:rPr lang="en-US" sz="1600" dirty="0"/>
              <a:t>4-band, </a:t>
            </a:r>
            <a:r>
              <a:rPr lang="en-US" sz="1600" dirty="0" smtClean="0"/>
              <a:t>uncompressed</a:t>
            </a:r>
          </a:p>
          <a:p>
            <a:pPr marL="285750" lvl="0" indent="-285750">
              <a:buFont typeface="Arial" panose="020B0604020202020204" pitchFamily="34" charset="0"/>
              <a:buChar char="•"/>
            </a:pPr>
            <a:r>
              <a:rPr lang="en-US" sz="1600" dirty="0" smtClean="0"/>
              <a:t>Occasional, intensive use by project specialists</a:t>
            </a:r>
          </a:p>
          <a:p>
            <a:pPr marL="285750" lvl="0" indent="-285750">
              <a:buFont typeface="Arial" panose="020B0604020202020204" pitchFamily="34" charset="0"/>
              <a:buChar char="•"/>
            </a:pPr>
            <a:r>
              <a:rPr lang="en-US" sz="1600" dirty="0" smtClean="0"/>
              <a:t>Valuable for vegetation </a:t>
            </a:r>
            <a:r>
              <a:rPr lang="en-US" sz="1600" dirty="0"/>
              <a:t>mapping, floodplain restoration, seagrass </a:t>
            </a:r>
            <a:r>
              <a:rPr lang="en-US" sz="1600" dirty="0" smtClean="0"/>
              <a:t>monitoring, historical record</a:t>
            </a:r>
            <a:r>
              <a:rPr lang="en-US" sz="1600" dirty="0" smtClean="0">
                <a:solidFill>
                  <a:prstClr val="black"/>
                </a:solidFill>
              </a:rPr>
              <a:t> </a:t>
            </a:r>
          </a:p>
          <a:p>
            <a:pPr marL="285750" lvl="0" indent="-285750">
              <a:buFont typeface="Arial" panose="020B0604020202020204" pitchFamily="34" charset="0"/>
              <a:buChar char="•"/>
            </a:pPr>
            <a:r>
              <a:rPr lang="en-US" sz="1600" dirty="0" smtClean="0">
                <a:solidFill>
                  <a:prstClr val="black"/>
                </a:solidFill>
              </a:rPr>
              <a:t>Need to retain in original format as data-of-record</a:t>
            </a:r>
          </a:p>
          <a:p>
            <a:pPr marL="285750" lvl="0" indent="-285750">
              <a:buFont typeface="Arial" panose="020B0604020202020204" pitchFamily="34" charset="0"/>
              <a:buChar char="•"/>
            </a:pPr>
            <a:r>
              <a:rPr lang="en-US" sz="1600" dirty="0" smtClean="0">
                <a:solidFill>
                  <a:prstClr val="black"/>
                </a:solidFill>
              </a:rPr>
              <a:t>Permanent online storage has been requested</a:t>
            </a:r>
            <a:endParaRPr lang="en-US" sz="1600" dirty="0">
              <a:solidFill>
                <a:prstClr val="black"/>
              </a:solidFill>
            </a:endParaRPr>
          </a:p>
          <a:p>
            <a:endParaRPr lang="en-US" sz="1400" dirty="0">
              <a:solidFill>
                <a:prstClr val="black"/>
              </a:solidFill>
            </a:endParaRPr>
          </a:p>
        </p:txBody>
      </p:sp>
    </p:spTree>
    <p:extLst>
      <p:ext uri="{BB962C8B-B14F-4D97-AF65-F5344CB8AC3E}">
        <p14:creationId xmlns:p14="http://schemas.microsoft.com/office/powerpoint/2010/main" val="14681570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6708"/>
            <a:ext cx="9144000" cy="5623592"/>
          </a:xfrm>
          <a:prstGeom prst="rect">
            <a:avLst/>
          </a:prstGeom>
        </p:spPr>
      </p:pic>
      <p:sp>
        <p:nvSpPr>
          <p:cNvPr id="3" name="TextBox 2"/>
          <p:cNvSpPr txBox="1"/>
          <p:nvPr/>
        </p:nvSpPr>
        <p:spPr>
          <a:xfrm>
            <a:off x="6867525" y="1429478"/>
            <a:ext cx="2095500" cy="3600986"/>
          </a:xfrm>
          <a:prstGeom prst="rect">
            <a:avLst/>
          </a:prstGeom>
          <a:solidFill>
            <a:schemeClr val="bg1"/>
          </a:solidFill>
          <a:ln w="12700">
            <a:solidFill>
              <a:schemeClr val="tx1"/>
            </a:solidFill>
          </a:ln>
        </p:spPr>
        <p:txBody>
          <a:bodyPr wrap="square" rtlCol="0">
            <a:spAutoFit/>
          </a:bodyPr>
          <a:lstStyle/>
          <a:p>
            <a:r>
              <a:rPr lang="en-US" dirty="0" smtClean="0">
                <a:solidFill>
                  <a:prstClr val="black"/>
                </a:solidFill>
              </a:rPr>
              <a:t>Ongoing Program with Counties</a:t>
            </a:r>
            <a:endParaRPr lang="en-US" dirty="0">
              <a:solidFill>
                <a:prstClr val="black"/>
              </a:solidFill>
            </a:endParaRPr>
          </a:p>
          <a:p>
            <a:pPr marL="285750" indent="-285750">
              <a:buFont typeface="Wingdings" panose="05000000000000000000" pitchFamily="2" charset="2"/>
              <a:buChar char="§"/>
            </a:pPr>
            <a:r>
              <a:rPr lang="en-US" sz="1600" dirty="0" smtClean="0">
                <a:solidFill>
                  <a:prstClr val="black"/>
                </a:solidFill>
              </a:rPr>
              <a:t>Obtain newest imagery</a:t>
            </a:r>
            <a:endParaRPr lang="en-US" sz="1600" dirty="0">
              <a:solidFill>
                <a:prstClr val="black"/>
              </a:solidFill>
            </a:endParaRPr>
          </a:p>
          <a:p>
            <a:pPr marL="285750" indent="-285750">
              <a:buFont typeface="Wingdings" panose="05000000000000000000" pitchFamily="2" charset="2"/>
              <a:buChar char="§"/>
            </a:pPr>
            <a:r>
              <a:rPr lang="en-US" sz="1600" dirty="0" smtClean="0">
                <a:solidFill>
                  <a:prstClr val="black"/>
                </a:solidFill>
              </a:rPr>
              <a:t>Process to image mosaics and map services</a:t>
            </a:r>
          </a:p>
          <a:p>
            <a:pPr marL="285750" indent="-285750">
              <a:buFont typeface="Wingdings" panose="05000000000000000000" pitchFamily="2" charset="2"/>
              <a:buChar char="§"/>
            </a:pPr>
            <a:r>
              <a:rPr lang="en-US" sz="1600" dirty="0" smtClean="0">
                <a:solidFill>
                  <a:prstClr val="black"/>
                </a:solidFill>
              </a:rPr>
              <a:t>Publish a District-wide mosaic</a:t>
            </a:r>
          </a:p>
          <a:p>
            <a:pPr marL="285750" indent="-285750">
              <a:buFont typeface="Wingdings" panose="05000000000000000000" pitchFamily="2" charset="2"/>
              <a:buChar char="§"/>
            </a:pPr>
            <a:r>
              <a:rPr lang="en-US" sz="1600" dirty="0" smtClean="0">
                <a:solidFill>
                  <a:prstClr val="black"/>
                </a:solidFill>
              </a:rPr>
              <a:t>Fits into existing resources, no money budgeted for acquisition </a:t>
            </a:r>
          </a:p>
          <a:p>
            <a:endParaRPr lang="en-US" sz="1600" dirty="0">
              <a:solidFill>
                <a:prstClr val="black"/>
              </a:solidFill>
            </a:endParaRPr>
          </a:p>
        </p:txBody>
      </p:sp>
    </p:spTree>
    <p:extLst>
      <p:ext uri="{BB962C8B-B14F-4D97-AF65-F5344CB8AC3E}">
        <p14:creationId xmlns:p14="http://schemas.microsoft.com/office/powerpoint/2010/main" val="16832405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0" y="6158210"/>
            <a:ext cx="2888406" cy="523220"/>
          </a:xfrm>
          <a:prstGeom prst="rect">
            <a:avLst/>
          </a:prstGeom>
          <a:solidFill>
            <a:srgbClr val="FFFFFF">
              <a:lumMod val="50000"/>
            </a:srgbClr>
          </a:solidFill>
          <a:ln>
            <a:solidFill>
              <a:srgbClr val="000000"/>
            </a:solidFill>
          </a:ln>
        </p:spPr>
        <p:txBody>
          <a:bodyPr wrap="square" rtlCol="0">
            <a:spAutoFit/>
          </a:bodyPr>
          <a:lstStyle/>
          <a:p>
            <a:pPr algn="r"/>
            <a:r>
              <a:rPr lang="en-US" sz="1400" b="1" i="1" kern="0" dirty="0" smtClean="0">
                <a:solidFill>
                  <a:srgbClr val="FFFF00"/>
                </a:solidFill>
                <a:latin typeface="Comic Sans MS" panose="030F0702030302020204" pitchFamily="66" charset="0"/>
              </a:rPr>
              <a:t>Receding shoreline at Cape Romano, Collier County, 2016</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69793" cy="6858000"/>
          </a:xfrm>
          <a:prstGeom prst="rect">
            <a:avLst/>
          </a:prstGeom>
        </p:spPr>
      </p:pic>
      <p:sp>
        <p:nvSpPr>
          <p:cNvPr id="6" name="TextBox 5"/>
          <p:cNvSpPr txBox="1"/>
          <p:nvPr/>
        </p:nvSpPr>
        <p:spPr>
          <a:xfrm>
            <a:off x="5419725" y="737235"/>
            <a:ext cx="3209925" cy="5016758"/>
          </a:xfrm>
          <a:prstGeom prst="rect">
            <a:avLst/>
          </a:prstGeom>
          <a:noFill/>
        </p:spPr>
        <p:txBody>
          <a:bodyPr wrap="square" rtlCol="0">
            <a:spAutoFit/>
          </a:bodyPr>
          <a:lstStyle/>
          <a:p>
            <a:r>
              <a:rPr lang="en-US" dirty="0" smtClean="0">
                <a:solidFill>
                  <a:prstClr val="black"/>
                </a:solidFill>
              </a:rPr>
              <a:t>However…</a:t>
            </a:r>
          </a:p>
          <a:p>
            <a:pPr marL="285750" lvl="0" indent="-285750">
              <a:buFont typeface="Wingdings" panose="05000000000000000000" pitchFamily="2" charset="2"/>
              <a:buChar char="§"/>
            </a:pPr>
            <a:r>
              <a:rPr lang="en-US" sz="1600" dirty="0"/>
              <a:t>D</a:t>
            </a:r>
            <a:r>
              <a:rPr lang="en-US" sz="1600" dirty="0" smtClean="0"/>
              <a:t>isk </a:t>
            </a:r>
            <a:r>
              <a:rPr lang="en-US" sz="1600" dirty="0"/>
              <a:t>space is </a:t>
            </a:r>
            <a:r>
              <a:rPr lang="en-US" sz="1600" dirty="0" smtClean="0"/>
              <a:t>full</a:t>
            </a:r>
          </a:p>
          <a:p>
            <a:pPr marL="285750" lvl="0" indent="-285750">
              <a:buFont typeface="Wingdings" panose="05000000000000000000" pitchFamily="2" charset="2"/>
              <a:buChar char="§"/>
            </a:pPr>
            <a:r>
              <a:rPr lang="en-US" sz="1600" dirty="0" smtClean="0"/>
              <a:t>Slow and tedious process to get new hardware, even from within the IT Department </a:t>
            </a:r>
          </a:p>
          <a:p>
            <a:pPr marL="285750" lvl="0" indent="-285750">
              <a:buFont typeface="Wingdings" panose="05000000000000000000" pitchFamily="2" charset="2"/>
              <a:buChar char="§"/>
            </a:pPr>
            <a:r>
              <a:rPr lang="en-US" sz="1600" dirty="0" smtClean="0"/>
              <a:t>Adding more </a:t>
            </a:r>
            <a:r>
              <a:rPr lang="en-US" sz="1600" dirty="0"/>
              <a:t>online </a:t>
            </a:r>
            <a:r>
              <a:rPr lang="en-US" sz="1600" dirty="0" smtClean="0"/>
              <a:t>storage or contracting – raises </a:t>
            </a:r>
            <a:r>
              <a:rPr lang="en-US" sz="1600" dirty="0"/>
              <a:t>issues of cost, disk space, backup storage and procedures, software licensing, caching of images, data management and processing, and </a:t>
            </a:r>
            <a:r>
              <a:rPr lang="en-US" sz="1600" dirty="0" smtClean="0"/>
              <a:t>requires extra labor</a:t>
            </a:r>
          </a:p>
          <a:p>
            <a:pPr marL="285750" indent="-285750">
              <a:buFont typeface="Wingdings" panose="05000000000000000000" pitchFamily="2" charset="2"/>
              <a:buChar char="§"/>
            </a:pPr>
            <a:r>
              <a:rPr lang="en-US" sz="1600" dirty="0"/>
              <a:t>“The Cloud” could potentially solve the disk storage problem, but the need for new imagery will continue</a:t>
            </a:r>
          </a:p>
          <a:p>
            <a:pPr marL="285750" lvl="0" indent="-285750">
              <a:buFont typeface="Wingdings" panose="05000000000000000000" pitchFamily="2" charset="2"/>
              <a:buChar char="§"/>
            </a:pPr>
            <a:r>
              <a:rPr lang="en-US" sz="1600" dirty="0" smtClean="0"/>
              <a:t>Management decisions become more difficult when there are multiple unknown factors</a:t>
            </a:r>
            <a:endParaRPr lang="en-US" sz="1600" dirty="0"/>
          </a:p>
          <a:p>
            <a:endParaRPr lang="en-US" sz="1400" dirty="0">
              <a:solidFill>
                <a:prstClr val="black"/>
              </a:solidFill>
            </a:endParaRPr>
          </a:p>
        </p:txBody>
      </p:sp>
    </p:spTree>
    <p:extLst>
      <p:ext uri="{BB962C8B-B14F-4D97-AF65-F5344CB8AC3E}">
        <p14:creationId xmlns:p14="http://schemas.microsoft.com/office/powerpoint/2010/main" val="11305552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67251" cy="6858000"/>
          </a:xfrm>
          <a:prstGeom prst="rect">
            <a:avLst/>
          </a:prstGeom>
        </p:spPr>
      </p:pic>
      <p:sp>
        <p:nvSpPr>
          <p:cNvPr id="3" name="TextBox 2"/>
          <p:cNvSpPr txBox="1"/>
          <p:nvPr/>
        </p:nvSpPr>
        <p:spPr>
          <a:xfrm>
            <a:off x="5481638" y="405011"/>
            <a:ext cx="3057524" cy="5786199"/>
          </a:xfrm>
          <a:prstGeom prst="rect">
            <a:avLst/>
          </a:prstGeom>
          <a:noFill/>
        </p:spPr>
        <p:txBody>
          <a:bodyPr wrap="square" rtlCol="0">
            <a:spAutoFit/>
          </a:bodyPr>
          <a:lstStyle/>
          <a:p>
            <a:r>
              <a:rPr lang="en-US" dirty="0" smtClean="0">
                <a:solidFill>
                  <a:prstClr val="black"/>
                </a:solidFill>
              </a:rPr>
              <a:t>Furthermore…</a:t>
            </a:r>
          </a:p>
          <a:p>
            <a:pPr marL="285750" indent="-285750">
              <a:buFont typeface="Wingdings" panose="05000000000000000000" pitchFamily="2" charset="2"/>
              <a:buChar char="§"/>
            </a:pPr>
            <a:r>
              <a:rPr lang="en-US" sz="1600" dirty="0"/>
              <a:t>C</a:t>
            </a:r>
            <a:r>
              <a:rPr lang="en-US" sz="1600" dirty="0" smtClean="0"/>
              <a:t>ommercial </a:t>
            </a:r>
            <a:r>
              <a:rPr lang="en-US" sz="1600" dirty="0"/>
              <a:t>options for acquiring, processing, storing, and serving </a:t>
            </a:r>
            <a:r>
              <a:rPr lang="en-US" sz="1600" dirty="0" smtClean="0"/>
              <a:t>imagery have been explored</a:t>
            </a:r>
          </a:p>
          <a:p>
            <a:pPr marL="285750" indent="-285750">
              <a:buFont typeface="Wingdings" panose="05000000000000000000" pitchFamily="2" charset="2"/>
              <a:buChar char="§"/>
            </a:pPr>
            <a:r>
              <a:rPr lang="en-US" sz="1600" dirty="0" smtClean="0"/>
              <a:t>Can </a:t>
            </a:r>
            <a:r>
              <a:rPr lang="en-US" sz="1600" dirty="0"/>
              <a:t>be costly, not guaranteed to remain </a:t>
            </a:r>
            <a:r>
              <a:rPr lang="en-US" sz="1600" dirty="0" smtClean="0"/>
              <a:t>up-to-date</a:t>
            </a:r>
          </a:p>
          <a:p>
            <a:pPr marL="285750" indent="-285750">
              <a:buFont typeface="Wingdings" panose="05000000000000000000" pitchFamily="2" charset="2"/>
              <a:buChar char="§"/>
            </a:pPr>
            <a:r>
              <a:rPr lang="en-US" sz="1600" dirty="0" smtClean="0"/>
              <a:t>Solutions </a:t>
            </a:r>
            <a:r>
              <a:rPr lang="en-US" sz="1600" dirty="0"/>
              <a:t>don’t always meet our </a:t>
            </a:r>
            <a:r>
              <a:rPr lang="en-US" sz="1600" dirty="0" smtClean="0"/>
              <a:t>needs</a:t>
            </a:r>
          </a:p>
          <a:p>
            <a:pPr marL="285750" indent="-285750">
              <a:buFont typeface="Wingdings" panose="05000000000000000000" pitchFamily="2" charset="2"/>
              <a:buChar char="§"/>
            </a:pPr>
            <a:r>
              <a:rPr lang="en-US" sz="1600" dirty="0" smtClean="0"/>
              <a:t>Involves contracting and legal issues, which slow and complicate the process</a:t>
            </a:r>
          </a:p>
          <a:p>
            <a:endParaRPr lang="en-US" sz="1600" dirty="0" smtClean="0"/>
          </a:p>
          <a:p>
            <a:r>
              <a:rPr lang="en-US" dirty="0" smtClean="0"/>
              <a:t>Meanwhile…</a:t>
            </a:r>
          </a:p>
          <a:p>
            <a:pPr marL="285750" indent="-285750">
              <a:buFont typeface="Wingdings" panose="05000000000000000000" pitchFamily="2" charset="2"/>
              <a:buChar char="§"/>
            </a:pPr>
            <a:r>
              <a:rPr lang="en-US" sz="1600" dirty="0" smtClean="0"/>
              <a:t>Customers want today’s imagery today, want multi-platform accessibility, and want all products to have the same data and consistent look-and-feel, want it to be cool, and of course want time sliders on everything</a:t>
            </a:r>
            <a:endParaRPr lang="en-US" sz="1600" dirty="0"/>
          </a:p>
          <a:p>
            <a:endParaRPr lang="en-US" sz="1400" dirty="0">
              <a:solidFill>
                <a:prstClr val="black"/>
              </a:solidFill>
            </a:endParaRPr>
          </a:p>
        </p:txBody>
      </p:sp>
      <p:sp>
        <p:nvSpPr>
          <p:cNvPr id="4" name="TextBox 3"/>
          <p:cNvSpPr txBox="1"/>
          <p:nvPr/>
        </p:nvSpPr>
        <p:spPr>
          <a:xfrm>
            <a:off x="7010400" y="6158210"/>
            <a:ext cx="1962149" cy="523220"/>
          </a:xfrm>
          <a:prstGeom prst="rect">
            <a:avLst/>
          </a:prstGeom>
          <a:solidFill>
            <a:srgbClr val="FFFFFF">
              <a:lumMod val="50000"/>
            </a:srgbClr>
          </a:solidFill>
          <a:ln>
            <a:solidFill>
              <a:srgbClr val="000000"/>
            </a:solidFill>
          </a:ln>
        </p:spPr>
        <p:txBody>
          <a:bodyPr wrap="square" rtlCol="0">
            <a:spAutoFit/>
          </a:bodyPr>
          <a:lstStyle/>
          <a:p>
            <a:pPr algn="r"/>
            <a:r>
              <a:rPr lang="en-US" sz="1400" b="1" i="1" kern="0" dirty="0" smtClean="0">
                <a:solidFill>
                  <a:srgbClr val="FFFF00"/>
                </a:solidFill>
                <a:latin typeface="Comic Sans MS" panose="030F0702030302020204" pitchFamily="66" charset="0"/>
              </a:rPr>
              <a:t>Florida Bay,</a:t>
            </a:r>
          </a:p>
          <a:p>
            <a:pPr algn="r"/>
            <a:r>
              <a:rPr lang="en-US" sz="1400" b="1" i="1" kern="0" dirty="0" smtClean="0">
                <a:solidFill>
                  <a:srgbClr val="FFFF00"/>
                </a:solidFill>
                <a:latin typeface="Comic Sans MS" panose="030F0702030302020204" pitchFamily="66" charset="0"/>
              </a:rPr>
              <a:t>USDA NAIP, 2013</a:t>
            </a:r>
          </a:p>
        </p:txBody>
      </p:sp>
    </p:spTree>
    <p:extLst>
      <p:ext uri="{BB962C8B-B14F-4D97-AF65-F5344CB8AC3E}">
        <p14:creationId xmlns:p14="http://schemas.microsoft.com/office/powerpoint/2010/main" val="23385213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 y="0"/>
            <a:ext cx="5486400" cy="6858000"/>
          </a:xfrm>
          <a:prstGeom prst="rect">
            <a:avLst/>
          </a:prstGeom>
        </p:spPr>
      </p:pic>
      <p:sp>
        <p:nvSpPr>
          <p:cNvPr id="3" name="TextBox 2"/>
          <p:cNvSpPr txBox="1"/>
          <p:nvPr/>
        </p:nvSpPr>
        <p:spPr>
          <a:xfrm>
            <a:off x="5648325" y="923568"/>
            <a:ext cx="3362325" cy="5047536"/>
          </a:xfrm>
          <a:prstGeom prst="rect">
            <a:avLst/>
          </a:prstGeom>
          <a:noFill/>
        </p:spPr>
        <p:txBody>
          <a:bodyPr wrap="square" rtlCol="0">
            <a:spAutoFit/>
          </a:bodyPr>
          <a:lstStyle/>
          <a:p>
            <a:r>
              <a:rPr lang="en-US" dirty="0" smtClean="0">
                <a:solidFill>
                  <a:prstClr val="black"/>
                </a:solidFill>
              </a:rPr>
              <a:t>Community Maps to the Rescue</a:t>
            </a:r>
          </a:p>
          <a:p>
            <a:pPr marL="285750" indent="-285750">
              <a:buFont typeface="Wingdings" panose="05000000000000000000" pitchFamily="2" charset="2"/>
              <a:buChar char="§"/>
            </a:pPr>
            <a:r>
              <a:rPr lang="en-US" sz="1600" dirty="0" smtClean="0">
                <a:solidFill>
                  <a:prstClr val="black"/>
                </a:solidFill>
              </a:rPr>
              <a:t>Esri Living Atlas of the World</a:t>
            </a:r>
          </a:p>
          <a:p>
            <a:pPr marL="285750" indent="-285750">
              <a:buFont typeface="Wingdings" panose="05000000000000000000" pitchFamily="2" charset="2"/>
              <a:buChar char="§"/>
            </a:pPr>
            <a:r>
              <a:rPr lang="en-US" sz="1600" dirty="0" smtClean="0">
                <a:solidFill>
                  <a:prstClr val="black"/>
                </a:solidFill>
              </a:rPr>
              <a:t>Accepts current imagery that meets standards</a:t>
            </a:r>
          </a:p>
          <a:p>
            <a:pPr marL="285750" indent="-285750">
              <a:buFont typeface="Wingdings" panose="05000000000000000000" pitchFamily="2" charset="2"/>
              <a:buChar char="§"/>
            </a:pPr>
            <a:r>
              <a:rPr lang="en-US" sz="1600" dirty="0" smtClean="0">
                <a:solidFill>
                  <a:prstClr val="black"/>
                </a:solidFill>
              </a:rPr>
              <a:t>Transfer data by external drive</a:t>
            </a:r>
          </a:p>
          <a:p>
            <a:pPr marL="285750" indent="-285750">
              <a:buFont typeface="Wingdings" panose="05000000000000000000" pitchFamily="2" charset="2"/>
              <a:buChar char="§"/>
            </a:pPr>
            <a:r>
              <a:rPr lang="en-US" sz="1600" dirty="0" smtClean="0">
                <a:solidFill>
                  <a:prstClr val="black"/>
                </a:solidFill>
              </a:rPr>
              <a:t>Esri processes into Web-Mercator and standardized format, creates image caches for rapid display, blends with other data to maintain seamless coverage, provides basic color balancing</a:t>
            </a:r>
          </a:p>
          <a:p>
            <a:pPr marL="285750" indent="-285750">
              <a:buFont typeface="Wingdings" panose="05000000000000000000" pitchFamily="2" charset="2"/>
              <a:buChar char="§"/>
            </a:pPr>
            <a:r>
              <a:rPr lang="en-US" sz="1600" dirty="0" smtClean="0">
                <a:solidFill>
                  <a:prstClr val="black"/>
                </a:solidFill>
              </a:rPr>
              <a:t>Published as a web-based mapping service, incorporated into the World Imagery </a:t>
            </a:r>
            <a:r>
              <a:rPr lang="en-US" sz="1600" dirty="0" err="1" smtClean="0">
                <a:solidFill>
                  <a:prstClr val="black"/>
                </a:solidFill>
              </a:rPr>
              <a:t>Basemap</a:t>
            </a:r>
            <a:endParaRPr lang="en-US" sz="1600" dirty="0" smtClean="0">
              <a:solidFill>
                <a:prstClr val="black"/>
              </a:solidFill>
            </a:endParaRPr>
          </a:p>
          <a:p>
            <a:pPr marL="285750" indent="-285750">
              <a:buFont typeface="Wingdings" panose="05000000000000000000" pitchFamily="2" charset="2"/>
              <a:buChar char="§"/>
            </a:pPr>
            <a:r>
              <a:rPr lang="en-US" sz="1600" dirty="0" smtClean="0">
                <a:solidFill>
                  <a:prstClr val="black"/>
                </a:solidFill>
              </a:rPr>
              <a:t>Available for all platforms and apps</a:t>
            </a:r>
          </a:p>
          <a:p>
            <a:pPr marL="285750" indent="-285750">
              <a:buFont typeface="Wingdings" panose="05000000000000000000" pitchFamily="2" charset="2"/>
              <a:buChar char="§"/>
            </a:pPr>
            <a:r>
              <a:rPr lang="en-US" sz="1600" dirty="0" smtClean="0">
                <a:solidFill>
                  <a:prstClr val="black"/>
                </a:solidFill>
              </a:rPr>
              <a:t>Approximately 3-months to process 16 counties into </a:t>
            </a:r>
            <a:r>
              <a:rPr lang="en-US" sz="1600" dirty="0" err="1" smtClean="0">
                <a:solidFill>
                  <a:prstClr val="black"/>
                </a:solidFill>
              </a:rPr>
              <a:t>Basemap</a:t>
            </a:r>
            <a:endParaRPr lang="en-US" sz="1600" dirty="0" smtClean="0">
              <a:solidFill>
                <a:prstClr val="black"/>
              </a:solidFill>
            </a:endParaRPr>
          </a:p>
          <a:p>
            <a:pPr marL="285750" indent="-285750">
              <a:buFont typeface="Wingdings" panose="05000000000000000000" pitchFamily="2" charset="2"/>
              <a:buChar char="§"/>
            </a:pPr>
            <a:r>
              <a:rPr lang="en-US" sz="1600" dirty="0" smtClean="0">
                <a:solidFill>
                  <a:prstClr val="black"/>
                </a:solidFill>
              </a:rPr>
              <a:t>It’s free, and minimal paperwork is required (a one-page simple agreement)</a:t>
            </a:r>
            <a:endParaRPr lang="en-US" sz="1600" dirty="0" smtClean="0"/>
          </a:p>
        </p:txBody>
      </p:sp>
    </p:spTree>
    <p:extLst>
      <p:ext uri="{BB962C8B-B14F-4D97-AF65-F5344CB8AC3E}">
        <p14:creationId xmlns:p14="http://schemas.microsoft.com/office/powerpoint/2010/main" val="2317536717"/>
      </p:ext>
    </p:extLst>
  </p:cSld>
  <p:clrMapOvr>
    <a:masterClrMapping/>
  </p:clrMapOvr>
  <p:timing>
    <p:tnLst>
      <p:par>
        <p:cTn id="1" dur="indefinite" restart="never" nodeType="tmRoot"/>
      </p:par>
    </p:tnLst>
  </p:timing>
</p:sld>
</file>

<file path=ppt/theme/theme1.xml><?xml version="1.0" encoding="utf-8"?>
<a:theme xmlns:a="http://schemas.openxmlformats.org/drawingml/2006/main" name="CERP_bird">
  <a:themeElements>
    <a:clrScheme name="CERP_bird 5">
      <a:dk1>
        <a:srgbClr val="000000"/>
      </a:dk1>
      <a:lt1>
        <a:srgbClr val="FFFFFF"/>
      </a:lt1>
      <a:dk2>
        <a:srgbClr val="FF00FF"/>
      </a:dk2>
      <a:lt2>
        <a:srgbClr val="FFCC99"/>
      </a:lt2>
      <a:accent1>
        <a:srgbClr val="99FF99"/>
      </a:accent1>
      <a:accent2>
        <a:srgbClr val="CC66FF"/>
      </a:accent2>
      <a:accent3>
        <a:srgbClr val="FFFFFF"/>
      </a:accent3>
      <a:accent4>
        <a:srgbClr val="000000"/>
      </a:accent4>
      <a:accent5>
        <a:srgbClr val="CAFFCA"/>
      </a:accent5>
      <a:accent6>
        <a:srgbClr val="B95CE7"/>
      </a:accent6>
      <a:hlink>
        <a:srgbClr val="FF99CC"/>
      </a:hlink>
      <a:folHlink>
        <a:srgbClr val="006600"/>
      </a:folHlink>
    </a:clrScheme>
    <a:fontScheme name="CERP_bird">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Pct val="65000"/>
          <a:buFont typeface="Monotype Sorts" pitchFamily="2" charset="2"/>
          <a:buChar char="l"/>
          <a:tabLst/>
          <a:defRPr kumimoji="0" lang="en-US" sz="2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Tx/>
          <a:buSzPct val="65000"/>
          <a:buFont typeface="Monotype Sorts" pitchFamily="2" charset="2"/>
          <a:buChar char="l"/>
          <a:tabLst/>
          <a:defRPr kumimoji="0" lang="en-US" sz="2800" b="1" i="0" u="none" strike="noStrike" cap="none" normalizeH="0" baseline="0" smtClean="0">
            <a:ln>
              <a:noFill/>
            </a:ln>
            <a:solidFill>
              <a:schemeClr val="bg1"/>
            </a:solidFill>
            <a:effectLst/>
            <a:latin typeface="Arial" charset="0"/>
          </a:defRPr>
        </a:defPPr>
      </a:lstStyle>
    </a:lnDef>
  </a:objectDefaults>
  <a:extraClrSchemeLst>
    <a:extraClrScheme>
      <a:clrScheme name="CERP_bird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CERP_bird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CERP_bird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ERP_bird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
      <a:clrScheme name="CERP_bird 5">
        <a:dk1>
          <a:srgbClr val="000000"/>
        </a:dk1>
        <a:lt1>
          <a:srgbClr val="FFFFFF"/>
        </a:lt1>
        <a:dk2>
          <a:srgbClr val="FF00FF"/>
        </a:dk2>
        <a:lt2>
          <a:srgbClr val="FFCC99"/>
        </a:lt2>
        <a:accent1>
          <a:srgbClr val="99FF99"/>
        </a:accent1>
        <a:accent2>
          <a:srgbClr val="CC66FF"/>
        </a:accent2>
        <a:accent3>
          <a:srgbClr val="FFFFFF"/>
        </a:accent3>
        <a:accent4>
          <a:srgbClr val="000000"/>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fontScheme name="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Default Design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878</TotalTime>
  <Words>2475</Words>
  <Application>Microsoft Office PowerPoint</Application>
  <PresentationFormat>On-screen Show (4:3)</PresentationFormat>
  <Paragraphs>267</Paragraphs>
  <Slides>27</Slides>
  <Notes>21</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27</vt:i4>
      </vt:variant>
    </vt:vector>
  </HeadingPairs>
  <TitlesOfParts>
    <vt:vector size="44" baseType="lpstr">
      <vt:lpstr>Arial</vt:lpstr>
      <vt:lpstr>Arial Black</vt:lpstr>
      <vt:lpstr>Bradley Hand ITC</vt:lpstr>
      <vt:lpstr>Brush Script MT</vt:lpstr>
      <vt:lpstr>Calibri</vt:lpstr>
      <vt:lpstr>Calibri Light</vt:lpstr>
      <vt:lpstr>Cambria</vt:lpstr>
      <vt:lpstr>Comic Sans MS</vt:lpstr>
      <vt:lpstr>French Script MT</vt:lpstr>
      <vt:lpstr>Lucida Sans Unicode</vt:lpstr>
      <vt:lpstr>Tahoma</vt:lpstr>
      <vt:lpstr>Times New Roman</vt:lpstr>
      <vt:lpstr>Wingdings</vt:lpstr>
      <vt:lpstr>CERP_bird</vt:lpstr>
      <vt:lpstr>Office Theme</vt:lpstr>
      <vt:lpstr>Default Design</vt:lpstr>
      <vt:lpstr>1_Default Design</vt:lpstr>
      <vt:lpstr>Managing Large Raster Collections of Aerial Imagery and Topographic DEMs  – A Case Study for South Florida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Liebermann, Timothy</dc:creator>
  <cp:lastModifiedBy>Liebermann, Timothy</cp:lastModifiedBy>
  <cp:revision>91</cp:revision>
  <cp:lastPrinted>2016-09-28T17:03:58Z</cp:lastPrinted>
  <dcterms:created xsi:type="dcterms:W3CDTF">2016-09-28T05:57:17Z</dcterms:created>
  <dcterms:modified xsi:type="dcterms:W3CDTF">2016-10-26T12:41:21Z</dcterms:modified>
</cp:coreProperties>
</file>