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67" r:id="rId3"/>
    <p:sldId id="268" r:id="rId4"/>
    <p:sldId id="269" r:id="rId5"/>
    <p:sldId id="272" r:id="rId6"/>
    <p:sldId id="270" r:id="rId7"/>
    <p:sldId id="271" r:id="rId8"/>
    <p:sldId id="280" r:id="rId9"/>
    <p:sldId id="278" r:id="rId10"/>
    <p:sldId id="279" r:id="rId11"/>
    <p:sldId id="277" r:id="rId12"/>
    <p:sldId id="276" r:id="rId13"/>
    <p:sldId id="275" r:id="rId14"/>
    <p:sldId id="274" r:id="rId15"/>
    <p:sldId id="273" r:id="rId16"/>
    <p:sldId id="286" r:id="rId17"/>
    <p:sldId id="284" r:id="rId1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02A"/>
    <a:srgbClr val="2A8256"/>
    <a:srgbClr val="216543"/>
    <a:srgbClr val="0E2C1D"/>
    <a:srgbClr val="9ED383"/>
    <a:srgbClr val="73BF4D"/>
    <a:srgbClr val="5FA6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64" autoAdjust="0"/>
  </p:normalViewPr>
  <p:slideViewPr>
    <p:cSldViewPr>
      <p:cViewPr varScale="1">
        <p:scale>
          <a:sx n="63" d="100"/>
          <a:sy n="63" d="100"/>
        </p:scale>
        <p:origin x="-15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7F4F5-8E3A-49D3-A7A3-B69ECE08445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7E1E7A7-8658-402F-B754-F37CA39F00DA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n-US" dirty="0" smtClean="0"/>
            <a:t>Statement of the Problem</a:t>
          </a:r>
          <a:endParaRPr lang="en-US" dirty="0"/>
        </a:p>
      </dgm:t>
    </dgm:pt>
    <dgm:pt modelId="{F3FFE196-0345-4F1B-B88D-F79C60613964}" type="parTrans" cxnId="{2DC0714A-B3DE-4244-A9A8-8A0F7CEDE079}">
      <dgm:prSet/>
      <dgm:spPr/>
      <dgm:t>
        <a:bodyPr/>
        <a:lstStyle/>
        <a:p>
          <a:endParaRPr lang="en-US"/>
        </a:p>
      </dgm:t>
    </dgm:pt>
    <dgm:pt modelId="{A246C61C-BFE5-4362-9AD2-B50BF2759AB9}" type="sibTrans" cxnId="{2DC0714A-B3DE-4244-A9A8-8A0F7CEDE079}">
      <dgm:prSet/>
      <dgm:spPr/>
      <dgm:t>
        <a:bodyPr/>
        <a:lstStyle/>
        <a:p>
          <a:endParaRPr lang="en-US"/>
        </a:p>
      </dgm:t>
    </dgm:pt>
    <dgm:pt modelId="{3464554C-FB0A-41DF-A831-6909B28CAF6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n-US" dirty="0" smtClean="0"/>
            <a:t>Data  Collection</a:t>
          </a:r>
          <a:endParaRPr lang="en-US" dirty="0"/>
        </a:p>
      </dgm:t>
    </dgm:pt>
    <dgm:pt modelId="{B359B342-47EF-4B60-AB89-142F34469E5F}" type="parTrans" cxnId="{E4BAC2E8-396F-4957-8468-839DDC8C62AE}">
      <dgm:prSet/>
      <dgm:spPr/>
      <dgm:t>
        <a:bodyPr/>
        <a:lstStyle/>
        <a:p>
          <a:endParaRPr lang="en-US"/>
        </a:p>
      </dgm:t>
    </dgm:pt>
    <dgm:pt modelId="{26FFC6F9-43E7-4E44-AA90-23A9C5EFA6E9}" type="sibTrans" cxnId="{E4BAC2E8-396F-4957-8468-839DDC8C62AE}">
      <dgm:prSet/>
      <dgm:spPr/>
      <dgm:t>
        <a:bodyPr/>
        <a:lstStyle/>
        <a:p>
          <a:endParaRPr lang="en-US"/>
        </a:p>
      </dgm:t>
    </dgm:pt>
    <dgm:pt modelId="{F8FEA1DD-6A44-4F85-A43B-8D9149AC1366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n-US" dirty="0" smtClean="0"/>
            <a:t>Data-to-Information Conversion</a:t>
          </a:r>
          <a:endParaRPr lang="en-US" dirty="0"/>
        </a:p>
      </dgm:t>
    </dgm:pt>
    <dgm:pt modelId="{BF405444-9ABE-4A81-8F5E-56BDCE9B7D1F}" type="parTrans" cxnId="{F1678040-05BA-4686-AFC7-1B13A954A2DE}">
      <dgm:prSet/>
      <dgm:spPr/>
      <dgm:t>
        <a:bodyPr/>
        <a:lstStyle/>
        <a:p>
          <a:endParaRPr lang="en-US"/>
        </a:p>
      </dgm:t>
    </dgm:pt>
    <dgm:pt modelId="{BEE16AEF-C30A-474A-BA05-B8DEDA7085BB}" type="sibTrans" cxnId="{F1678040-05BA-4686-AFC7-1B13A954A2DE}">
      <dgm:prSet/>
      <dgm:spPr/>
      <dgm:t>
        <a:bodyPr/>
        <a:lstStyle/>
        <a:p>
          <a:endParaRPr lang="en-US"/>
        </a:p>
      </dgm:t>
    </dgm:pt>
    <dgm:pt modelId="{5EF52F50-0F21-4F18-A7BC-B9283078B5C7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n-US" dirty="0" smtClean="0"/>
            <a:t>Information Presentation</a:t>
          </a:r>
          <a:endParaRPr lang="en-US" dirty="0"/>
        </a:p>
      </dgm:t>
    </dgm:pt>
    <dgm:pt modelId="{430990A8-A51A-4B12-A7F4-4AEEB8CC7417}" type="parTrans" cxnId="{D7A3C882-A9BC-4C2C-A13E-27CC26EDC504}">
      <dgm:prSet/>
      <dgm:spPr/>
      <dgm:t>
        <a:bodyPr/>
        <a:lstStyle/>
        <a:p>
          <a:endParaRPr lang="en-US"/>
        </a:p>
      </dgm:t>
    </dgm:pt>
    <dgm:pt modelId="{4B5A3B8C-87E3-4F5E-8B73-3FE8FF2A5AEE}" type="sibTrans" cxnId="{D7A3C882-A9BC-4C2C-A13E-27CC26EDC504}">
      <dgm:prSet/>
      <dgm:spPr/>
      <dgm:t>
        <a:bodyPr/>
        <a:lstStyle/>
        <a:p>
          <a:endParaRPr lang="en-US"/>
        </a:p>
      </dgm:t>
    </dgm:pt>
    <dgm:pt modelId="{D7715160-4A64-4005-ABE2-B6ED6C2FE968}" type="pres">
      <dgm:prSet presAssocID="{E017F4F5-8E3A-49D3-A7A3-B69ECE084451}" presName="linearFlow" presStyleCnt="0">
        <dgm:presLayoutVars>
          <dgm:resizeHandles val="exact"/>
        </dgm:presLayoutVars>
      </dgm:prSet>
      <dgm:spPr/>
    </dgm:pt>
    <dgm:pt modelId="{58A882AB-998B-4073-8DFA-A88DC1ED9625}" type="pres">
      <dgm:prSet presAssocID="{57E1E7A7-8658-402F-B754-F37CA39F00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6BB40-A2CB-4EC9-914A-4E1F0EEF7B27}" type="pres">
      <dgm:prSet presAssocID="{A246C61C-BFE5-4362-9AD2-B50BF2759AB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A44E9D2-EA08-4EA8-A04D-FC0542BABCC7}" type="pres">
      <dgm:prSet presAssocID="{A246C61C-BFE5-4362-9AD2-B50BF2759AB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563E4A9-FF17-44BA-8F2E-FEDE7FF39D3E}" type="pres">
      <dgm:prSet presAssocID="{3464554C-FB0A-41DF-A831-6909B28CAF6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EA281-F195-4DAF-BE2B-F3BF7F090E21}" type="pres">
      <dgm:prSet presAssocID="{26FFC6F9-43E7-4E44-AA90-23A9C5EFA6E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2518C8E-BA6E-40E8-BADD-068A7BC057BA}" type="pres">
      <dgm:prSet presAssocID="{26FFC6F9-43E7-4E44-AA90-23A9C5EFA6E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22FC2E1-58AC-453A-B3E1-1FBCB35EBC01}" type="pres">
      <dgm:prSet presAssocID="{F8FEA1DD-6A44-4F85-A43B-8D9149AC136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FCF85-854E-4230-A442-B8490A1D5711}" type="pres">
      <dgm:prSet presAssocID="{BEE16AEF-C30A-474A-BA05-B8DEDA7085B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77806C4-9ABC-4596-B3E6-499EEF056563}" type="pres">
      <dgm:prSet presAssocID="{BEE16AEF-C30A-474A-BA05-B8DEDA7085B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214E47E-B79C-4DA7-A0B1-17A26E580B86}" type="pres">
      <dgm:prSet presAssocID="{5EF52F50-0F21-4F18-A7BC-B9283078B5C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048558-5793-4C22-8B6C-D86DD59F21DC}" type="presOf" srcId="{5EF52F50-0F21-4F18-A7BC-B9283078B5C7}" destId="{E214E47E-B79C-4DA7-A0B1-17A26E580B86}" srcOrd="0" destOrd="0" presId="urn:microsoft.com/office/officeart/2005/8/layout/process2"/>
    <dgm:cxn modelId="{B5079A84-40BF-4C29-A413-9410883C0AC9}" type="presOf" srcId="{26FFC6F9-43E7-4E44-AA90-23A9C5EFA6E9}" destId="{3E7EA281-F195-4DAF-BE2B-F3BF7F090E21}" srcOrd="0" destOrd="0" presId="urn:microsoft.com/office/officeart/2005/8/layout/process2"/>
    <dgm:cxn modelId="{651B8C83-E94F-443C-86B4-684E631AFF03}" type="presOf" srcId="{26FFC6F9-43E7-4E44-AA90-23A9C5EFA6E9}" destId="{42518C8E-BA6E-40E8-BADD-068A7BC057BA}" srcOrd="1" destOrd="0" presId="urn:microsoft.com/office/officeart/2005/8/layout/process2"/>
    <dgm:cxn modelId="{8D71DDC5-8279-4785-868F-B7B7FC133967}" type="presOf" srcId="{F8FEA1DD-6A44-4F85-A43B-8D9149AC1366}" destId="{D22FC2E1-58AC-453A-B3E1-1FBCB35EBC01}" srcOrd="0" destOrd="0" presId="urn:microsoft.com/office/officeart/2005/8/layout/process2"/>
    <dgm:cxn modelId="{82AF0D38-DDA6-45D2-B669-5E3D5FCE6F61}" type="presOf" srcId="{A246C61C-BFE5-4362-9AD2-B50BF2759AB9}" destId="{8A44E9D2-EA08-4EA8-A04D-FC0542BABCC7}" srcOrd="1" destOrd="0" presId="urn:microsoft.com/office/officeart/2005/8/layout/process2"/>
    <dgm:cxn modelId="{3224CD9D-3182-4FD5-95D9-3DBA40DBED42}" type="presOf" srcId="{E017F4F5-8E3A-49D3-A7A3-B69ECE084451}" destId="{D7715160-4A64-4005-ABE2-B6ED6C2FE968}" srcOrd="0" destOrd="0" presId="urn:microsoft.com/office/officeart/2005/8/layout/process2"/>
    <dgm:cxn modelId="{F8B86923-3BC4-48AC-B900-B178A4CDB911}" type="presOf" srcId="{A246C61C-BFE5-4362-9AD2-B50BF2759AB9}" destId="{FC26BB40-A2CB-4EC9-914A-4E1F0EEF7B27}" srcOrd="0" destOrd="0" presId="urn:microsoft.com/office/officeart/2005/8/layout/process2"/>
    <dgm:cxn modelId="{3906C53C-5325-46A4-9C2B-72F04C9848DF}" type="presOf" srcId="{3464554C-FB0A-41DF-A831-6909B28CAF68}" destId="{9563E4A9-FF17-44BA-8F2E-FEDE7FF39D3E}" srcOrd="0" destOrd="0" presId="urn:microsoft.com/office/officeart/2005/8/layout/process2"/>
    <dgm:cxn modelId="{56AC2A13-A946-46B5-A9D7-E412A15EFB42}" type="presOf" srcId="{57E1E7A7-8658-402F-B754-F37CA39F00DA}" destId="{58A882AB-998B-4073-8DFA-A88DC1ED9625}" srcOrd="0" destOrd="0" presId="urn:microsoft.com/office/officeart/2005/8/layout/process2"/>
    <dgm:cxn modelId="{F1678040-05BA-4686-AFC7-1B13A954A2DE}" srcId="{E017F4F5-8E3A-49D3-A7A3-B69ECE084451}" destId="{F8FEA1DD-6A44-4F85-A43B-8D9149AC1366}" srcOrd="2" destOrd="0" parTransId="{BF405444-9ABE-4A81-8F5E-56BDCE9B7D1F}" sibTransId="{BEE16AEF-C30A-474A-BA05-B8DEDA7085BB}"/>
    <dgm:cxn modelId="{88FFCFA9-3A4F-47AB-B69C-DCDC8BFAEBFA}" type="presOf" srcId="{BEE16AEF-C30A-474A-BA05-B8DEDA7085BB}" destId="{11EFCF85-854E-4230-A442-B8490A1D5711}" srcOrd="0" destOrd="0" presId="urn:microsoft.com/office/officeart/2005/8/layout/process2"/>
    <dgm:cxn modelId="{E4BAC2E8-396F-4957-8468-839DDC8C62AE}" srcId="{E017F4F5-8E3A-49D3-A7A3-B69ECE084451}" destId="{3464554C-FB0A-41DF-A831-6909B28CAF68}" srcOrd="1" destOrd="0" parTransId="{B359B342-47EF-4B60-AB89-142F34469E5F}" sibTransId="{26FFC6F9-43E7-4E44-AA90-23A9C5EFA6E9}"/>
    <dgm:cxn modelId="{D7A3C882-A9BC-4C2C-A13E-27CC26EDC504}" srcId="{E017F4F5-8E3A-49D3-A7A3-B69ECE084451}" destId="{5EF52F50-0F21-4F18-A7BC-B9283078B5C7}" srcOrd="3" destOrd="0" parTransId="{430990A8-A51A-4B12-A7F4-4AEEB8CC7417}" sibTransId="{4B5A3B8C-87E3-4F5E-8B73-3FE8FF2A5AEE}"/>
    <dgm:cxn modelId="{2DC0714A-B3DE-4244-A9A8-8A0F7CEDE079}" srcId="{E017F4F5-8E3A-49D3-A7A3-B69ECE084451}" destId="{57E1E7A7-8658-402F-B754-F37CA39F00DA}" srcOrd="0" destOrd="0" parTransId="{F3FFE196-0345-4F1B-B88D-F79C60613964}" sibTransId="{A246C61C-BFE5-4362-9AD2-B50BF2759AB9}"/>
    <dgm:cxn modelId="{C5EB2B76-B53B-45F9-BE2F-73FC0CE61A0C}" type="presOf" srcId="{BEE16AEF-C30A-474A-BA05-B8DEDA7085BB}" destId="{A77806C4-9ABC-4596-B3E6-499EEF056563}" srcOrd="1" destOrd="0" presId="urn:microsoft.com/office/officeart/2005/8/layout/process2"/>
    <dgm:cxn modelId="{8A7C5486-FA12-448A-B0F7-9D971092707F}" type="presParOf" srcId="{D7715160-4A64-4005-ABE2-B6ED6C2FE968}" destId="{58A882AB-998B-4073-8DFA-A88DC1ED9625}" srcOrd="0" destOrd="0" presId="urn:microsoft.com/office/officeart/2005/8/layout/process2"/>
    <dgm:cxn modelId="{9E4E021B-269E-4431-81EE-32A73B9FBFE7}" type="presParOf" srcId="{D7715160-4A64-4005-ABE2-B6ED6C2FE968}" destId="{FC26BB40-A2CB-4EC9-914A-4E1F0EEF7B27}" srcOrd="1" destOrd="0" presId="urn:microsoft.com/office/officeart/2005/8/layout/process2"/>
    <dgm:cxn modelId="{30298831-6897-47F4-94B2-0B0E6504C096}" type="presParOf" srcId="{FC26BB40-A2CB-4EC9-914A-4E1F0EEF7B27}" destId="{8A44E9D2-EA08-4EA8-A04D-FC0542BABCC7}" srcOrd="0" destOrd="0" presId="urn:microsoft.com/office/officeart/2005/8/layout/process2"/>
    <dgm:cxn modelId="{D427710F-5ADC-4035-9AA1-7A69B3F2E657}" type="presParOf" srcId="{D7715160-4A64-4005-ABE2-B6ED6C2FE968}" destId="{9563E4A9-FF17-44BA-8F2E-FEDE7FF39D3E}" srcOrd="2" destOrd="0" presId="urn:microsoft.com/office/officeart/2005/8/layout/process2"/>
    <dgm:cxn modelId="{8F5FC557-0689-4209-BE1E-DCE3B9BA051B}" type="presParOf" srcId="{D7715160-4A64-4005-ABE2-B6ED6C2FE968}" destId="{3E7EA281-F195-4DAF-BE2B-F3BF7F090E21}" srcOrd="3" destOrd="0" presId="urn:microsoft.com/office/officeart/2005/8/layout/process2"/>
    <dgm:cxn modelId="{16B43C56-A1C1-4359-8682-6128DF8C8552}" type="presParOf" srcId="{3E7EA281-F195-4DAF-BE2B-F3BF7F090E21}" destId="{42518C8E-BA6E-40E8-BADD-068A7BC057BA}" srcOrd="0" destOrd="0" presId="urn:microsoft.com/office/officeart/2005/8/layout/process2"/>
    <dgm:cxn modelId="{F90C7AF8-3B57-4A1E-B846-0EF9259FA531}" type="presParOf" srcId="{D7715160-4A64-4005-ABE2-B6ED6C2FE968}" destId="{D22FC2E1-58AC-453A-B3E1-1FBCB35EBC01}" srcOrd="4" destOrd="0" presId="urn:microsoft.com/office/officeart/2005/8/layout/process2"/>
    <dgm:cxn modelId="{17FA2CE8-82FB-485E-92E0-FDCAEC9A530A}" type="presParOf" srcId="{D7715160-4A64-4005-ABE2-B6ED6C2FE968}" destId="{11EFCF85-854E-4230-A442-B8490A1D5711}" srcOrd="5" destOrd="0" presId="urn:microsoft.com/office/officeart/2005/8/layout/process2"/>
    <dgm:cxn modelId="{225C02BB-F60A-42CC-9AA1-D92F7356B151}" type="presParOf" srcId="{11EFCF85-854E-4230-A442-B8490A1D5711}" destId="{A77806C4-9ABC-4596-B3E6-499EEF056563}" srcOrd="0" destOrd="0" presId="urn:microsoft.com/office/officeart/2005/8/layout/process2"/>
    <dgm:cxn modelId="{1ED34C94-A51D-4C73-9FAD-1DA345697637}" type="presParOf" srcId="{D7715160-4A64-4005-ABE2-B6ED6C2FE968}" destId="{E214E47E-B79C-4DA7-A0B1-17A26E580B8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7110623-9FCA-4955-BDE9-14A21E73D764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5AD5916-29F2-4EAE-9323-FCC85A51E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451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C892A6F-F104-4752-BCD5-C1CB9FEC37D9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B907AC9-5635-4FB4-A73F-8A4C57EC3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744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r>
              <a:rPr lang="en-US" baseline="0" dirty="0" smtClean="0"/>
              <a:t> slide. George introduction, then introduces Nathalie.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7AC9-5635-4FB4-A73F-8A4C57EC34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302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the</a:t>
            </a:r>
            <a:r>
              <a:rPr lang="en-US" baseline="0" dirty="0" smtClean="0"/>
              <a:t> many layers of influence to image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7AC9-5635-4FB4-A73F-8A4C57EC34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145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High school science fair project. Remote locations.</a:t>
            </a:r>
            <a:r>
              <a:rPr lang="en-US" baseline="0" dirty="0" smtClean="0"/>
              <a:t> Remote sensing. Photo Interpretation.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7AC9-5635-4FB4-A73F-8A4C57EC34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145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Common data collection</a:t>
            </a:r>
            <a:r>
              <a:rPr lang="en-US" baseline="0" dirty="0" smtClean="0"/>
              <a:t> methods.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7AC9-5635-4FB4-A73F-8A4C57EC34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145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GIS image classification workflow. Spatial</a:t>
            </a:r>
            <a:r>
              <a:rPr lang="en-US" baseline="0" dirty="0" smtClean="0"/>
              <a:t> Analyst Extension. Multivariate Toolbox. Image Classification toolbar.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7AC9-5635-4FB4-A73F-8A4C57EC34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145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Expert knowledge, in situ observations, ground-truth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7AC9-5635-4FB4-A73F-8A4C57EC346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145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Demonstrates the training sample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7AC9-5635-4FB4-A73F-8A4C57EC34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145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Filtering, smoothing,</a:t>
            </a:r>
            <a:r>
              <a:rPr lang="en-US" baseline="0" dirty="0" smtClean="0"/>
              <a:t> generalizing. Statistics. Bid acres.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7AC9-5635-4FB4-A73F-8A4C57EC34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145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Photo Interpretation better</a:t>
            </a:r>
            <a:r>
              <a:rPr lang="en-US" baseline="0" dirty="0" smtClean="0"/>
              <a:t> than classification, labor intensive. Electromagnetic variables. Automate script workflows. Alternative uses.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7AC9-5635-4FB4-A73F-8A4C57EC34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14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an ecosystem restoration and environmental</a:t>
            </a:r>
            <a:r>
              <a:rPr lang="en-US" baseline="0" dirty="0" smtClean="0"/>
              <a:t> consulting company.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7AC9-5635-4FB4-A73F-8A4C57EC34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56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229" indent="-231229">
              <a:buAutoNum type="arabicPeriod"/>
            </a:pPr>
            <a:r>
              <a:rPr lang="en-US" baseline="0" dirty="0" smtClean="0"/>
              <a:t>Invasive species are non-native species that have been introduced into the local landscape.  Nuisance species have the ability to thrive, spread and outcompete native vegetation.  </a:t>
            </a:r>
          </a:p>
          <a:p>
            <a:pPr marL="231229" indent="-231229">
              <a:buAutoNum type="arabicPeriod"/>
            </a:pPr>
            <a:r>
              <a:rPr lang="en-US" baseline="0" dirty="0" smtClean="0"/>
              <a:t>Two examples are melaleuca and Lygodium    </a:t>
            </a:r>
          </a:p>
          <a:p>
            <a:pPr marL="231229" indent="-231229">
              <a:buAutoNum type="arabicPeriod"/>
            </a:pPr>
            <a:r>
              <a:rPr lang="en-US" baseline="0" dirty="0" smtClean="0"/>
              <a:t>Our job is to remove/manage these species.  </a:t>
            </a:r>
          </a:p>
          <a:p>
            <a:pPr marL="231229" indent="-231229">
              <a:buAutoNum type="arabicPeriod"/>
            </a:pPr>
            <a:r>
              <a:rPr lang="en-US" baseline="0" dirty="0" smtClean="0"/>
              <a:t>Invasive species have directly contributed to the decline of 42% of the threatened and </a:t>
            </a:r>
            <a:r>
              <a:rPr lang="en-US" baseline="0" dirty="0" err="1" smtClean="0"/>
              <a:t>endagngered</a:t>
            </a:r>
            <a:r>
              <a:rPr lang="en-US" baseline="0" dirty="0" smtClean="0"/>
              <a:t> species in the US.  The annual cost to the US economy is estimated at $120 billion a year (with over 100 million acres (app. Size of Cali) suffering from invasive plant infestations. (http://www.nature.org/ourinitiatives/habitats/forests/explore/invasives-101.xml)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7AC9-5635-4FB4-A73F-8A4C57EC346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080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229" indent="-231229">
              <a:buAutoNum type="arabicPeriod"/>
            </a:pPr>
            <a:r>
              <a:rPr lang="en-US" baseline="0" dirty="0" smtClean="0"/>
              <a:t> In order to complete our work we must access remote regions (case study:  Lox)</a:t>
            </a:r>
          </a:p>
          <a:p>
            <a:pPr marL="231229" indent="-231229">
              <a:buAutoNum type="arabicPeriod"/>
            </a:pPr>
            <a:r>
              <a:rPr lang="en-US" baseline="0" dirty="0" smtClean="0"/>
              <a:t>Challenges of working in these environments include….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7AC9-5635-4FB4-A73F-8A4C57EC34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91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229" indent="-231229">
              <a:buAutoNum type="arabicPeriod"/>
            </a:pPr>
            <a:r>
              <a:rPr lang="en-US" baseline="0" dirty="0" smtClean="0"/>
              <a:t>In order to complete our work we must access remote regions (case study:  Lox)</a:t>
            </a:r>
          </a:p>
          <a:p>
            <a:pPr marL="231229" indent="-231229">
              <a:buAutoNum type="arabicPeriod"/>
            </a:pPr>
            <a:r>
              <a:rPr lang="en-US" baseline="0" dirty="0" smtClean="0"/>
              <a:t>Challenges of working in these environments include….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7AC9-5635-4FB4-A73F-8A4C57EC34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910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229" indent="-231229">
              <a:buAutoNum type="arabicPeriod"/>
            </a:pPr>
            <a:r>
              <a:rPr lang="en-US" dirty="0" smtClean="0"/>
              <a:t>How</a:t>
            </a:r>
            <a:r>
              <a:rPr lang="en-US" baseline="0" dirty="0" smtClean="0"/>
              <a:t> do we accurately bid on a region that is so remote and difficult to access?</a:t>
            </a:r>
          </a:p>
          <a:p>
            <a:pPr marL="231229" indent="-231229">
              <a:buAutoNum type="arabicPeriod"/>
            </a:pPr>
            <a:r>
              <a:rPr lang="en-US" baseline="0" dirty="0" smtClean="0"/>
              <a:t>George will be discussing what remote sensing image classification is and how it MAY benefit contractors who need to estimate vegetation density in the bidding process.</a:t>
            </a:r>
          </a:p>
          <a:p>
            <a:pPr marL="231229" indent="-231229">
              <a:buAutoNum type="arabicPeriod"/>
            </a:pPr>
            <a:r>
              <a:rPr lang="en-US" baseline="0" dirty="0" smtClean="0"/>
              <a:t>Pass to George…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7AC9-5635-4FB4-A73F-8A4C57EC34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145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Definition.</a:t>
            </a:r>
            <a:r>
              <a:rPr lang="en-US" baseline="0" dirty="0" smtClean="0"/>
              <a:t> WE are remote sensing.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7AC9-5635-4FB4-A73F-8A4C57EC34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145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Science Guy explains wave theory. Long wave and short wave. Car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7AC9-5635-4FB4-A73F-8A4C57EC34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145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</a:t>
            </a:r>
            <a:r>
              <a:rPr lang="en-US" baseline="0" dirty="0" smtClean="0"/>
              <a:t> is more than meets the eye. Vegetation responses.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7AC9-5635-4FB4-A73F-8A4C57EC34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14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73A-D5B6-407C-BF36-ABBDC104F455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770-4246-4017-9410-F4FECE02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248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73A-D5B6-407C-BF36-ABBDC104F455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770-4246-4017-9410-F4FECE02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001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73A-D5B6-407C-BF36-ABBDC104F455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770-4246-4017-9410-F4FECE02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1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73A-D5B6-407C-BF36-ABBDC104F455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770-4246-4017-9410-F4FECE02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289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73A-D5B6-407C-BF36-ABBDC104F455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770-4246-4017-9410-F4FECE02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320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73A-D5B6-407C-BF36-ABBDC104F455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770-4246-4017-9410-F4FECE02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39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73A-D5B6-407C-BF36-ABBDC104F455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770-4246-4017-9410-F4FECE02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759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73A-D5B6-407C-BF36-ABBDC104F455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770-4246-4017-9410-F4FECE02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937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73A-D5B6-407C-BF36-ABBDC104F455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770-4246-4017-9410-F4FECE02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118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73A-D5B6-407C-BF36-ABBDC104F455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770-4246-4017-9410-F4FECE02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66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73A-D5B6-407C-BF36-ABBDC104F455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770-4246-4017-9410-F4FECE02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50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1673A-D5B6-407C-BF36-ABBDC104F455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A5770-4246-4017-9410-F4FECE02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45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2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l="-7000" t="-14000" r="7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988" y="6019800"/>
            <a:ext cx="709189" cy="687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3386" y="1996440"/>
            <a:ext cx="760772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Remote Sensing Image Classification </a:t>
            </a:r>
          </a:p>
          <a:p>
            <a:r>
              <a:rPr lang="en-US" sz="3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Bid Assessment</a:t>
            </a:r>
            <a:endParaRPr lang="en-US" sz="3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3386" y="3125486"/>
            <a:ext cx="410221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George Sprehn and Nathalie Smith</a:t>
            </a:r>
            <a:endParaRPr lang="en-US" sz="20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53386" y="4953000"/>
            <a:ext cx="3886200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6</a:t>
            </a:r>
            <a:r>
              <a:rPr lang="en-US" sz="1400" baseline="30000" dirty="0" smtClean="0">
                <a:solidFill>
                  <a:schemeClr val="tx1"/>
                </a:solidFill>
              </a:rPr>
              <a:t>TH</a:t>
            </a:r>
            <a:r>
              <a:rPr lang="en-US" sz="1400" dirty="0" smtClean="0">
                <a:solidFill>
                  <a:schemeClr val="tx1"/>
                </a:solidFill>
              </a:rPr>
              <a:t> Annual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Southwest Florida GIS Symposium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Minnesota Twins Player Development Academy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Lee County, Florida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October 27, 2016</a:t>
            </a:r>
          </a:p>
        </p:txBody>
      </p:sp>
    </p:spTree>
    <p:extLst>
      <p:ext uri="{BB962C8B-B14F-4D97-AF65-F5344CB8AC3E}">
        <p14:creationId xmlns:p14="http://schemas.microsoft.com/office/powerpoint/2010/main" xmlns="" val="23420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l="-7000" t="-14000" r="7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988" y="6019800"/>
            <a:ext cx="709189" cy="687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59658"/>
            <a:ext cx="7315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CRITICAL VARIABLES</a:t>
            </a:r>
            <a:endParaRPr lang="en-US" sz="3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8000000" flipV="1">
            <a:off x="5032117" y="3219250"/>
            <a:ext cx="4123313" cy="27561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734" y="5334000"/>
            <a:ext cx="3448050" cy="1323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03773" y="2253258"/>
            <a:ext cx="49486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4402A"/>
                </a:solidFill>
              </a:rPr>
              <a:t>ANALYSIS          </a:t>
            </a:r>
          </a:p>
          <a:p>
            <a:pPr algn="r"/>
            <a:endParaRPr lang="en-US" sz="2000" b="1" dirty="0">
              <a:solidFill>
                <a:srgbClr val="14402A"/>
              </a:solidFill>
            </a:endParaRPr>
          </a:p>
          <a:p>
            <a:pPr algn="r"/>
            <a:r>
              <a:rPr lang="en-US" sz="2000" b="1" dirty="0" smtClean="0">
                <a:solidFill>
                  <a:srgbClr val="14402A"/>
                </a:solidFill>
              </a:rPr>
              <a:t>INSTRUMENT          </a:t>
            </a:r>
          </a:p>
          <a:p>
            <a:pPr algn="r"/>
            <a:endParaRPr lang="en-US" sz="2000" b="1" dirty="0">
              <a:solidFill>
                <a:srgbClr val="14402A"/>
              </a:solidFill>
            </a:endParaRPr>
          </a:p>
          <a:p>
            <a:pPr algn="r"/>
            <a:r>
              <a:rPr lang="en-US" sz="2000" b="1" dirty="0" smtClean="0">
                <a:solidFill>
                  <a:srgbClr val="14402A"/>
                </a:solidFill>
              </a:rPr>
              <a:t>EARTH’S ATMOSPHERE         </a:t>
            </a:r>
          </a:p>
          <a:p>
            <a:pPr algn="r"/>
            <a:endParaRPr lang="en-US" sz="2000" b="1" dirty="0">
              <a:solidFill>
                <a:srgbClr val="14402A"/>
              </a:solidFill>
            </a:endParaRPr>
          </a:p>
          <a:p>
            <a:pPr algn="r"/>
            <a:r>
              <a:rPr lang="en-US" sz="2000" b="1" dirty="0" smtClean="0">
                <a:solidFill>
                  <a:srgbClr val="14402A"/>
                </a:solidFill>
              </a:rPr>
              <a:t>OBJECTS’S COMPOSITION            </a:t>
            </a:r>
          </a:p>
          <a:p>
            <a:pPr algn="r"/>
            <a:endParaRPr lang="en-US" sz="2000" b="1" dirty="0" smtClean="0">
              <a:solidFill>
                <a:srgbClr val="14402A"/>
              </a:solidFill>
            </a:endParaRPr>
          </a:p>
          <a:p>
            <a:pPr algn="r"/>
            <a:endParaRPr lang="en-US" b="1" dirty="0">
              <a:solidFill>
                <a:srgbClr val="14402A"/>
              </a:solidFill>
            </a:endParaRPr>
          </a:p>
          <a:p>
            <a:pPr algn="r"/>
            <a:endParaRPr lang="en-US" b="1" dirty="0">
              <a:solidFill>
                <a:srgbClr val="14402A"/>
              </a:solidFill>
            </a:endParaRPr>
          </a:p>
          <a:p>
            <a:pPr algn="r"/>
            <a:r>
              <a:rPr lang="en-US" sz="2000" b="1" dirty="0" smtClean="0">
                <a:solidFill>
                  <a:srgbClr val="14402A"/>
                </a:solidFill>
              </a:rPr>
              <a:t>    REFLECTANCE ANGLE                                      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52600" y="1295400"/>
            <a:ext cx="3473259" cy="4123313"/>
            <a:chOff x="914400" y="1295400"/>
            <a:chExt cx="3473259" cy="4123313"/>
          </a:xfrm>
        </p:grpSpPr>
        <p:sp>
          <p:nvSpPr>
            <p:cNvPr id="8" name="Right Arrow 7"/>
            <p:cNvSpPr/>
            <p:nvPr/>
          </p:nvSpPr>
          <p:spPr>
            <a:xfrm rot="3600000">
              <a:off x="675868" y="3219250"/>
              <a:ext cx="4123313" cy="275614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4400" y="1517091"/>
              <a:ext cx="347325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14402A"/>
                  </a:solidFill>
                </a:rPr>
                <a:t>SUN’S SURFACE TEMPERATURE</a:t>
              </a:r>
            </a:p>
            <a:p>
              <a:endParaRPr lang="en-US" sz="2000" b="1" dirty="0">
                <a:solidFill>
                  <a:srgbClr val="14402A"/>
                </a:solidFill>
              </a:endParaRPr>
            </a:p>
            <a:p>
              <a:r>
                <a:rPr lang="en-US" sz="2000" b="1" dirty="0" smtClean="0">
                  <a:solidFill>
                    <a:srgbClr val="14402A"/>
                  </a:solidFill>
                </a:rPr>
                <a:t>      EARTH’S ATMOSPHERE</a:t>
              </a:r>
            </a:p>
            <a:p>
              <a:endParaRPr lang="en-US" sz="2000" b="1" dirty="0" smtClean="0">
                <a:solidFill>
                  <a:srgbClr val="14402A"/>
                </a:solidFill>
              </a:endParaRPr>
            </a:p>
            <a:p>
              <a:r>
                <a:rPr lang="en-US" sz="2000" b="1" dirty="0">
                  <a:solidFill>
                    <a:srgbClr val="14402A"/>
                  </a:solidFill>
                </a:rPr>
                <a:t> </a:t>
              </a:r>
              <a:r>
                <a:rPr lang="en-US" sz="2000" b="1" dirty="0" smtClean="0">
                  <a:solidFill>
                    <a:srgbClr val="14402A"/>
                  </a:solidFill>
                </a:rPr>
                <a:t>           OBJECTS’S SURFACE</a:t>
              </a:r>
            </a:p>
            <a:p>
              <a:pPr algn="ctr"/>
              <a:endParaRPr lang="en-US" sz="2000" dirty="0"/>
            </a:p>
            <a:p>
              <a:pPr algn="ctr"/>
              <a:endParaRPr lang="en-US" dirty="0" smtClean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958373" y="6453671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source: UFEI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40183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l="-7000" t="-14000" r="7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988" y="6019800"/>
            <a:ext cx="709189" cy="687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59658"/>
            <a:ext cx="7315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REMOTE SENSING PROCESS</a:t>
            </a:r>
            <a:endParaRPr lang="en-US" sz="3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84869506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8497" y="6448790"/>
            <a:ext cx="10070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(Jensen, 2005)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4986" y="5983799"/>
            <a:ext cx="183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67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l="-7000" t="-14000" r="7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988" y="6019800"/>
            <a:ext cx="709189" cy="687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9128" y="359658"/>
            <a:ext cx="7315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PLATFORMS</a:t>
            </a:r>
            <a:endParaRPr lang="en-US" sz="3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861347" y="4271308"/>
            <a:ext cx="2911053" cy="1935941"/>
            <a:chOff x="4503946" y="4271308"/>
            <a:chExt cx="2911053" cy="19359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03946" y="4594652"/>
              <a:ext cx="2911053" cy="14251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715000" y="6019800"/>
              <a:ext cx="1521770" cy="187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Image source: GETTY IMAGES</a:t>
              </a:r>
              <a:endParaRPr lang="en-US" sz="105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15597" y="4271308"/>
              <a:ext cx="1287751" cy="272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Hmmm: BOTH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86000" y="2667000"/>
            <a:ext cx="4976598" cy="1611765"/>
            <a:chOff x="2438400" y="2794094"/>
            <a:chExt cx="4976598" cy="1611765"/>
          </a:xfrm>
        </p:grpSpPr>
        <p:grpSp>
          <p:nvGrpSpPr>
            <p:cNvPr id="33" name="Group 32"/>
            <p:cNvGrpSpPr/>
            <p:nvPr/>
          </p:nvGrpSpPr>
          <p:grpSpPr>
            <a:xfrm>
              <a:off x="2438400" y="3097336"/>
              <a:ext cx="4976598" cy="1308523"/>
              <a:chOff x="2438400" y="3097336"/>
              <a:chExt cx="4976598" cy="130852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438400" y="3100733"/>
                <a:ext cx="2112175" cy="1145559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895600" y="4238984"/>
                <a:ext cx="1401445" cy="166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Image source: FOXBATPILOT</a:t>
                </a:r>
                <a:endParaRPr lang="en-US" sz="1050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00599" y="3097336"/>
                <a:ext cx="2614399" cy="1148956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802718" y="4185607"/>
                <a:ext cx="1360082" cy="166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Image source: DRONEBLOG</a:t>
                </a:r>
                <a:endParaRPr lang="en-US" sz="105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843484" y="2794094"/>
              <a:ext cx="2166431" cy="272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NON-ORBITAL PLATFORM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28800" y="1066800"/>
            <a:ext cx="4168240" cy="1663137"/>
            <a:chOff x="1867592" y="98626"/>
            <a:chExt cx="4936074" cy="2252866"/>
          </a:xfrm>
        </p:grpSpPr>
        <p:grpSp>
          <p:nvGrpSpPr>
            <p:cNvPr id="21" name="Group 20"/>
            <p:cNvGrpSpPr/>
            <p:nvPr/>
          </p:nvGrpSpPr>
          <p:grpSpPr>
            <a:xfrm>
              <a:off x="1867592" y="485256"/>
              <a:ext cx="4936074" cy="1866236"/>
              <a:chOff x="1867592" y="485256"/>
              <a:chExt cx="4936074" cy="1866236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898904" y="533400"/>
                <a:ext cx="1904762" cy="1805972"/>
                <a:chOff x="3412312" y="352944"/>
                <a:chExt cx="1904762" cy="1805972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2312" y="352944"/>
                  <a:ext cx="1904762" cy="1574603"/>
                </a:xfrm>
                <a:prstGeom prst="rect">
                  <a:avLst/>
                </a:prstGeom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3729026" y="1905000"/>
                  <a:ext cx="128913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Image source: NASA</a:t>
                  </a:r>
                  <a:endParaRPr lang="en-US" sz="1050" dirty="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867592" y="485256"/>
                <a:ext cx="2847975" cy="1866236"/>
                <a:chOff x="381000" y="304800"/>
                <a:chExt cx="2847975" cy="1866236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1000" y="304800"/>
                  <a:ext cx="2847975" cy="1600200"/>
                </a:xfrm>
                <a:prstGeom prst="rect">
                  <a:avLst/>
                </a:prstGeom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1939840" y="1917120"/>
                  <a:ext cx="128913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Image source: NASA</a:t>
                  </a:r>
                  <a:endParaRPr lang="en-US" sz="1050" dirty="0"/>
                </a:p>
              </p:txBody>
            </p:sp>
          </p:grpSp>
        </p:grpSp>
        <p:sp>
          <p:nvSpPr>
            <p:cNvPr id="22" name="TextBox 21"/>
            <p:cNvSpPr txBox="1"/>
            <p:nvPr/>
          </p:nvSpPr>
          <p:spPr>
            <a:xfrm>
              <a:off x="3313363" y="98626"/>
              <a:ext cx="2044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ORBITAL PLATFORM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13049" y="609600"/>
            <a:ext cx="6992292" cy="5676451"/>
            <a:chOff x="1713049" y="609600"/>
            <a:chExt cx="6992292" cy="5676451"/>
          </a:xfrm>
        </p:grpSpPr>
        <p:grpSp>
          <p:nvGrpSpPr>
            <p:cNvPr id="37" name="Group 36"/>
            <p:cNvGrpSpPr/>
            <p:nvPr/>
          </p:nvGrpSpPr>
          <p:grpSpPr>
            <a:xfrm>
              <a:off x="6593204" y="609600"/>
              <a:ext cx="2112137" cy="1851755"/>
              <a:chOff x="6479349" y="288726"/>
              <a:chExt cx="2438400" cy="210010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479349" y="288726"/>
                <a:ext cx="2438400" cy="182880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048960" y="2134916"/>
                <a:ext cx="172515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Image source: Jensen, 2007 </a:t>
                </a:r>
                <a:endParaRPr lang="en-US" sz="105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713049" y="4807215"/>
              <a:ext cx="2626040" cy="1478836"/>
              <a:chOff x="7604729" y="4436533"/>
              <a:chExt cx="2626040" cy="1478836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7604729" y="5661453"/>
                <a:ext cx="262604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Image source: </a:t>
                </a:r>
                <a:r>
                  <a:rPr lang="en-US" sz="1050" dirty="0"/>
                  <a:t>history-of-the-microscope.org</a:t>
                </a: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527224" y="4436533"/>
                <a:ext cx="781050" cy="118762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11709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l="-7000" t="-14000" r="7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988" y="6019800"/>
            <a:ext cx="709189" cy="687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015068"/>
            <a:ext cx="3875268" cy="5212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59658"/>
            <a:ext cx="7315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WORKFLOW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4428" y="6324600"/>
            <a:ext cx="17716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source: www.esri.com</a:t>
            </a:r>
            <a:endParaRPr lang="en-US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8360" y="359658"/>
            <a:ext cx="3772426" cy="52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015068"/>
            <a:ext cx="2485917" cy="485193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20898" y="939409"/>
            <a:ext cx="2225160" cy="4449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24000" y="2133600"/>
            <a:ext cx="2225160" cy="4449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36580" y="5257800"/>
            <a:ext cx="2225160" cy="4449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967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l="-7000" t="-14000" r="7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988" y="6019800"/>
            <a:ext cx="709189" cy="687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59658"/>
            <a:ext cx="7315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EXPLORATION</a:t>
            </a:r>
            <a:endParaRPr lang="en-US" sz="3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9743" y="1143000"/>
            <a:ext cx="6015057" cy="4721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9911" y="5983799"/>
            <a:ext cx="2483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Photo Interpretation (PI)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90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l="-7000" t="-14000" r="7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988" y="6019800"/>
            <a:ext cx="709189" cy="687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59658"/>
            <a:ext cx="7315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 TRAINING SAMPLES</a:t>
            </a:r>
            <a:endParaRPr lang="en-US" sz="3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098" y="1008012"/>
            <a:ext cx="8617805" cy="49355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35068" y="5983799"/>
            <a:ext cx="2873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Create a Signature File  *.</a:t>
            </a:r>
            <a:r>
              <a:rPr lang="en-US" dirty="0" err="1" smtClean="0"/>
              <a:t>gsg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4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l="-7000" t="-14000" r="7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988" y="6019800"/>
            <a:ext cx="709189" cy="687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59658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  <a:p>
            <a:endParaRPr lang="en-US" sz="3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8800" y="1219201"/>
            <a:ext cx="6858000" cy="47244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 processing clean up</a:t>
            </a:r>
            <a:endParaRPr lang="en-US" sz="2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Ground-truth accuracy assessment</a:t>
            </a:r>
          </a:p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Pixel area (m²) x #pixels / 4047 = ac.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6986" y="2590800"/>
            <a:ext cx="6224002" cy="36647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099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l="-7000" t="-14000" r="7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988" y="6019800"/>
            <a:ext cx="709189" cy="687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59658"/>
            <a:ext cx="7315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lang="en-US" sz="3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6858000" cy="5257799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supplement the bidding process</a:t>
            </a:r>
          </a:p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the many variables</a:t>
            </a:r>
            <a:endParaRPr lang="en-US" sz="2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study </a:t>
            </a:r>
          </a:p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 &amp; 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38601" y="2600246"/>
            <a:ext cx="3022040" cy="4107341"/>
            <a:chOff x="4038601" y="2600246"/>
            <a:chExt cx="3022040" cy="41073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548024" y="3090823"/>
              <a:ext cx="3876753" cy="2895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81600" y="6453671"/>
              <a:ext cx="18790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Image source: 2015,Laroque, J.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2644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l="-7000" t="-14000" r="7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988" y="6019800"/>
            <a:ext cx="709189" cy="687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59658"/>
            <a:ext cx="7315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endParaRPr lang="en-US" sz="3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6858000" cy="5257799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are we and what do we do?</a:t>
            </a:r>
          </a:p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Remove </a:t>
            </a:r>
            <a:r>
              <a:rPr lang="en-US" sz="2500" dirty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invasive or unwanted vegetation</a:t>
            </a:r>
          </a:p>
          <a:p>
            <a:r>
              <a:rPr lang="en-US" sz="2500" dirty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 and install native plant </a:t>
            </a:r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species</a:t>
            </a:r>
          </a:p>
          <a:p>
            <a:endParaRPr lang="en-US" sz="2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500" dirty="0" smtClean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500" dirty="0" smtClean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500" dirty="0" smtClean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Operate </a:t>
            </a:r>
            <a:r>
              <a:rPr lang="en-US" sz="2500" dirty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mitigation banks in Florida</a:t>
            </a:r>
          </a:p>
          <a:p>
            <a:r>
              <a:rPr lang="en-US" sz="2500" dirty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 with land managers and </a:t>
            </a:r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regulatory </a:t>
            </a:r>
            <a:r>
              <a:rPr lang="en-US" sz="2500" dirty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agencies to obtain approvals/permits</a:t>
            </a:r>
          </a:p>
        </p:txBody>
      </p:sp>
      <p:pic>
        <p:nvPicPr>
          <p:cNvPr id="1026" name="Picture 2" descr="Image result for earth balance ecosystem restor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3577" y="2743200"/>
            <a:ext cx="7086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16777" y="4689744"/>
            <a:ext cx="11224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Image source: EB</a:t>
            </a:r>
          </a:p>
        </p:txBody>
      </p:sp>
    </p:spTree>
    <p:extLst>
      <p:ext uri="{BB962C8B-B14F-4D97-AF65-F5344CB8AC3E}">
        <p14:creationId xmlns:p14="http://schemas.microsoft.com/office/powerpoint/2010/main" xmlns="" val="26791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l="-7000" t="-14000" r="7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988" y="6019800"/>
            <a:ext cx="709189" cy="687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59658"/>
            <a:ext cx="7315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endParaRPr lang="en-US" sz="3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800" y="1219201"/>
            <a:ext cx="6858000" cy="47244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Invasive plants</a:t>
            </a:r>
          </a:p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the ability to thrive and spread aggressively outside their native range</a:t>
            </a:r>
          </a:p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impacts</a:t>
            </a:r>
            <a:endParaRPr lang="en-US" sz="2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https://plants.ifas.ufl.edu/wp-content/uploads/images/melqui/melqui_b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2343" y="3322320"/>
            <a:ext cx="1709057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lants.ifas.ufl.edu/wp-content/uploads/images/melqui/melqui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8744" y="3322320"/>
            <a:ext cx="1709056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9448" y="3276600"/>
            <a:ext cx="2228297" cy="2392680"/>
          </a:xfrm>
          <a:prstGeom prst="rect">
            <a:avLst/>
          </a:prstGeom>
        </p:spPr>
      </p:pic>
      <p:pic>
        <p:nvPicPr>
          <p:cNvPr id="10" name="Picture 6" descr="https://plants.ifas.ufl.edu/wp-content/uploads/images/lygmic/lygmic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2343" y="3276600"/>
            <a:ext cx="1709057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77156" y="5715000"/>
            <a:ext cx="2764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Melaleuca </a:t>
            </a:r>
          </a:p>
          <a:p>
            <a:r>
              <a:rPr lang="en-US" dirty="0" smtClean="0"/>
              <a:t>(</a:t>
            </a:r>
            <a:r>
              <a:rPr lang="en-US" i="1" dirty="0"/>
              <a:t>Melaleuca quinquenervia)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92770" y="5715000"/>
            <a:ext cx="2551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Lygodium</a:t>
            </a:r>
          </a:p>
          <a:p>
            <a:r>
              <a:rPr lang="en-US" dirty="0" smtClean="0"/>
              <a:t>(</a:t>
            </a:r>
            <a:r>
              <a:rPr lang="en-US" i="1" dirty="0" smtClean="0"/>
              <a:t>Lygodium microphyllum)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4383" y="6453671"/>
            <a:ext cx="15552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Images source: 1999, UF </a:t>
            </a:r>
          </a:p>
        </p:txBody>
      </p:sp>
    </p:spTree>
    <p:extLst>
      <p:ext uri="{BB962C8B-B14F-4D97-AF65-F5344CB8AC3E}">
        <p14:creationId xmlns:p14="http://schemas.microsoft.com/office/powerpoint/2010/main" xmlns="" val="123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l="-7000" t="-14000" r="7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988" y="6019800"/>
            <a:ext cx="709189" cy="687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59658"/>
            <a:ext cx="7315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endParaRPr lang="en-US" sz="3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800" y="1219201"/>
            <a:ext cx="6858000" cy="47244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Remote Locations</a:t>
            </a:r>
          </a:p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A.R.M. Loxahatchee National Wildlife Refuge</a:t>
            </a:r>
            <a:endParaRPr lang="en-US" sz="2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4" descr="Image result for A.R.M. loxahatchee national wildlife refu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66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04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l="-7000" t="-14000" r="7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988" y="6019800"/>
            <a:ext cx="709189" cy="687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59658"/>
            <a:ext cx="7315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OPERATIONS</a:t>
            </a:r>
            <a:endParaRPr lang="en-US" sz="3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800" y="1219201"/>
            <a:ext cx="6858000" cy="47244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Treatment Methods</a:t>
            </a:r>
            <a:endParaRPr lang="en-US" sz="2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P:\Marketing\PHOTO LIBRARY\1. PROJECT Photos\Naples Reserve\Girdling melaleuca for herbicide treatment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4416" y="1828800"/>
            <a:ext cx="3453384" cy="256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:\Marketing\PHOTO LIBRARY\Crew at work\Airboat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66344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:\Marketing\PHOTO LIBRARY\Crew at work\Photo 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759200"/>
            <a:ext cx="20955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04416" y="4419600"/>
            <a:ext cx="918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Girdling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3200" y="4419600"/>
            <a:ext cx="1318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Crew access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99473" y="6179027"/>
            <a:ext cx="1181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Poodle cut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81964" y="6453671"/>
            <a:ext cx="1205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Images source: EB </a:t>
            </a:r>
          </a:p>
        </p:txBody>
      </p:sp>
    </p:spTree>
    <p:extLst>
      <p:ext uri="{BB962C8B-B14F-4D97-AF65-F5344CB8AC3E}">
        <p14:creationId xmlns:p14="http://schemas.microsoft.com/office/powerpoint/2010/main" xmlns="" val="19999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l="-7000" t="-14000" r="7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988" y="6019800"/>
            <a:ext cx="709189" cy="687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59658"/>
            <a:ext cx="7315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 DEVELOPMENT</a:t>
            </a:r>
            <a:endParaRPr lang="en-US" sz="3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800" y="1219201"/>
            <a:ext cx="6858000" cy="47244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Bidding development process</a:t>
            </a:r>
          </a:p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can we improve our bidding capability on large remote tracts of land?</a:t>
            </a:r>
          </a:p>
          <a:p>
            <a:pPr marL="0" indent="0">
              <a:buNone/>
            </a:pPr>
            <a:endParaRPr lang="en-US" sz="2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771" y="2514600"/>
            <a:ext cx="5485829" cy="41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29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l="-7000" t="-14000" r="7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988" y="6019800"/>
            <a:ext cx="709189" cy="687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59658"/>
            <a:ext cx="7315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REMOTE SENSING</a:t>
            </a:r>
            <a:endParaRPr lang="en-US" sz="3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800" y="1219201"/>
            <a:ext cx="6858000" cy="47244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Distanced: Not in physical contact</a:t>
            </a:r>
            <a:endParaRPr lang="en-US" sz="2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Measurement</a:t>
            </a:r>
          </a:p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Recorded</a:t>
            </a:r>
          </a:p>
          <a:p>
            <a:r>
              <a:rPr lang="en-US" sz="2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</a:t>
            </a:r>
            <a:endParaRPr lang="en-US" sz="2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3343274"/>
            <a:ext cx="4724400" cy="2657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2854" y="5980331"/>
            <a:ext cx="1401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Image source: pixabay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8497" y="6448790"/>
            <a:ext cx="10070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(Jensen, 2005) </a:t>
            </a:r>
          </a:p>
        </p:txBody>
      </p:sp>
    </p:spTree>
    <p:extLst>
      <p:ext uri="{BB962C8B-B14F-4D97-AF65-F5344CB8AC3E}">
        <p14:creationId xmlns:p14="http://schemas.microsoft.com/office/powerpoint/2010/main" xmlns="" val="34821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l="-7000" t="-14000" r="7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988" y="6019800"/>
            <a:ext cx="709189" cy="687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59658"/>
            <a:ext cx="7315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ELECTROMAGNETIC RADIATION</a:t>
            </a:r>
            <a:endParaRPr lang="en-US" sz="3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280" y="1143000"/>
            <a:ext cx="5313320" cy="403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377" y="3505200"/>
            <a:ext cx="1685823" cy="22231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39060" y="5980331"/>
            <a:ext cx="275107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Image sources</a:t>
            </a:r>
          </a:p>
          <a:p>
            <a:r>
              <a:rPr lang="en-US" sz="1050" dirty="0" smtClean="0"/>
              <a:t>Earth Radiation: mynasadata.larc.nasa.gov</a:t>
            </a:r>
          </a:p>
          <a:p>
            <a:r>
              <a:rPr lang="en-US" sz="1050" dirty="0" smtClean="0"/>
              <a:t>Bill Nye: Washington Post, Courtesy of Bill Nye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4313994" y="5334000"/>
            <a:ext cx="3001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MOLECULAR ACTIVITY CEASES</a:t>
            </a:r>
          </a:p>
          <a:p>
            <a:pPr algn="ctr"/>
            <a:r>
              <a:rPr lang="en-US" dirty="0" smtClean="0"/>
              <a:t>“0” K = -273 °C = -440 °F</a:t>
            </a:r>
          </a:p>
        </p:txBody>
      </p:sp>
    </p:spTree>
    <p:extLst>
      <p:ext uri="{BB962C8B-B14F-4D97-AF65-F5344CB8AC3E}">
        <p14:creationId xmlns:p14="http://schemas.microsoft.com/office/powerpoint/2010/main" xmlns="" val="15499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l="-7000" t="-14000" r="7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988" y="6019800"/>
            <a:ext cx="709189" cy="687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59658"/>
            <a:ext cx="7315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144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ELECTROMAGNETIC SPECTRUM</a:t>
            </a:r>
            <a:endParaRPr lang="en-US" sz="3500" dirty="0">
              <a:solidFill>
                <a:srgbClr val="1440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066800"/>
            <a:ext cx="6362700" cy="2996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2055" y="3809051"/>
            <a:ext cx="19351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source: www.ces.fau.edu</a:t>
            </a: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5864" y="4070861"/>
            <a:ext cx="5488936" cy="23299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58373" y="6453671"/>
            <a:ext cx="20377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source: 2015, Rodriguez, B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3528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729</Words>
  <Application>Microsoft Office PowerPoint</Application>
  <PresentationFormat>On-screen Show (4:3)</PresentationFormat>
  <Paragraphs>150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DeShields</dc:creator>
  <cp:lastModifiedBy>hoytal</cp:lastModifiedBy>
  <cp:revision>112</cp:revision>
  <cp:lastPrinted>2016-10-26T20:46:30Z</cp:lastPrinted>
  <dcterms:created xsi:type="dcterms:W3CDTF">2016-10-03T16:22:01Z</dcterms:created>
  <dcterms:modified xsi:type="dcterms:W3CDTF">2016-10-27T17:23:46Z</dcterms:modified>
</cp:coreProperties>
</file>