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15"/>
  </p:notesMasterIdLst>
  <p:sldIdLst>
    <p:sldId id="270" r:id="rId3"/>
    <p:sldId id="266" r:id="rId4"/>
    <p:sldId id="264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26"/>
    <a:srgbClr val="D71923"/>
    <a:srgbClr val="8B8376"/>
    <a:srgbClr val="817D76"/>
    <a:srgbClr val="FFCC00"/>
    <a:srgbClr val="FFE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104" d="100"/>
          <a:sy n="104" d="100"/>
        </p:scale>
        <p:origin x="-174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25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63424"/>
        <c:axId val="182673408"/>
      </c:barChart>
      <c:catAx>
        <c:axId val="182663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82673408"/>
        <c:crosses val="autoZero"/>
        <c:auto val="1"/>
        <c:lblAlgn val="ctr"/>
        <c:lblOffset val="100"/>
        <c:noMultiLvlLbl val="0"/>
      </c:catAx>
      <c:valAx>
        <c:axId val="18267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663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6778-BC8B-406A-B30B-3380A914AB4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5FA8-CB2F-4917-9664-D06D71D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Grey/Orange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7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1447800"/>
          </a:xfrm>
        </p:spPr>
        <p:txBody>
          <a:bodyPr>
            <a:normAutofit/>
          </a:bodyPr>
          <a:lstStyle>
            <a:lvl1pPr marL="0" indent="0"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y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e Agenda-Grey/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B2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genda-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20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20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range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y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Orange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 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ullets 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5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rgbClr val="FF9B2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range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ay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-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Only-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03653"/>
            <a:ext cx="1371600" cy="36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50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-Red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01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 Only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nly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Only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di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8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-White Type">
    <p:bg>
      <p:bgPr>
        <a:solidFill>
          <a:srgbClr val="8B8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Blank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hite Title Slide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dient Title Slide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923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Agenda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genda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Title #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950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ection Title #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7223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-Red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8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D71923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d Content with Caption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ack Content with Caption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7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s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ullets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38774024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0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hart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 Two Content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 Two Content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martArt Diagram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martArt Diagram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-Black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9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-Black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d Picture with Caption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ack 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908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54" r:id="rId3"/>
    <p:sldLayoutId id="2147483690" r:id="rId4"/>
    <p:sldLayoutId id="2147483702" r:id="rId5"/>
    <p:sldLayoutId id="2147483655" r:id="rId6"/>
    <p:sldLayoutId id="2147483689" r:id="rId7"/>
    <p:sldLayoutId id="2147483701" r:id="rId8"/>
    <p:sldLayoutId id="2147483649" r:id="rId9"/>
    <p:sldLayoutId id="2147483695" r:id="rId10"/>
    <p:sldLayoutId id="2147483703" r:id="rId11"/>
    <p:sldLayoutId id="2147483678" r:id="rId12"/>
    <p:sldLayoutId id="2147483664" r:id="rId13"/>
    <p:sldLayoutId id="2147483665" r:id="rId14"/>
    <p:sldLayoutId id="2147483676" r:id="rId15"/>
    <p:sldLayoutId id="2147483669" r:id="rId16"/>
    <p:sldLayoutId id="2147483656" r:id="rId17"/>
    <p:sldLayoutId id="2147483688" r:id="rId18"/>
    <p:sldLayoutId id="2147483708" r:id="rId19"/>
    <p:sldLayoutId id="2147483717" r:id="rId20"/>
    <p:sldLayoutId id="2147483718" r:id="rId21"/>
    <p:sldLayoutId id="2147483666" r:id="rId22"/>
    <p:sldLayoutId id="2147483682" r:id="rId23"/>
    <p:sldLayoutId id="2147483709" r:id="rId24"/>
    <p:sldLayoutId id="2147483652" r:id="rId25"/>
    <p:sldLayoutId id="2147483692" r:id="rId26"/>
    <p:sldLayoutId id="2147483711" r:id="rId27"/>
    <p:sldLayoutId id="2147483668" r:id="rId28"/>
    <p:sldLayoutId id="2147483683" r:id="rId29"/>
    <p:sldLayoutId id="2147483713" r:id="rId30"/>
    <p:sldLayoutId id="2147483671" r:id="rId31"/>
    <p:sldLayoutId id="2147483657" r:id="rId32"/>
    <p:sldLayoutId id="2147483687" r:id="rId33"/>
    <p:sldLayoutId id="2147483714" r:id="rId34"/>
    <p:sldLayoutId id="2147483672" r:id="rId35"/>
    <p:sldLayoutId id="2147483697" r:id="rId36"/>
    <p:sldLayoutId id="2147483673" r:id="rId37"/>
    <p:sldLayoutId id="2147483698" r:id="rId38"/>
    <p:sldLayoutId id="2147483674" r:id="rId39"/>
    <p:sldLayoutId id="2147483699" r:id="rId40"/>
    <p:sldLayoutId id="2147483715" r:id="rId41"/>
    <p:sldLayoutId id="2147483716" r:id="rId4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32" r:id="rId3"/>
    <p:sldLayoutId id="2147483786" r:id="rId4"/>
    <p:sldLayoutId id="2147483733" r:id="rId5"/>
    <p:sldLayoutId id="2147483735" r:id="rId6"/>
    <p:sldLayoutId id="2147483787" r:id="rId7"/>
    <p:sldLayoutId id="2147483737" r:id="rId8"/>
    <p:sldLayoutId id="2147483736" r:id="rId9"/>
    <p:sldLayoutId id="2147483781" r:id="rId10"/>
    <p:sldLayoutId id="2147483788" r:id="rId11"/>
    <p:sldLayoutId id="2147483739" r:id="rId12"/>
    <p:sldLayoutId id="2147483740" r:id="rId13"/>
    <p:sldLayoutId id="2147483780" r:id="rId14"/>
    <p:sldLayoutId id="2147483789" r:id="rId15"/>
    <p:sldLayoutId id="2147483744" r:id="rId16"/>
    <p:sldLayoutId id="2147483784" r:id="rId17"/>
    <p:sldLayoutId id="2147483745" r:id="rId18"/>
    <p:sldLayoutId id="2147483746" r:id="rId19"/>
    <p:sldLayoutId id="2147483779" r:id="rId20"/>
    <p:sldLayoutId id="2147483778" r:id="rId21"/>
    <p:sldLayoutId id="2147483749" r:id="rId22"/>
    <p:sldLayoutId id="2147483750" r:id="rId23"/>
    <p:sldLayoutId id="2147483777" r:id="rId24"/>
    <p:sldLayoutId id="2147483752" r:id="rId25"/>
    <p:sldLayoutId id="2147483785" r:id="rId26"/>
    <p:sldLayoutId id="2147483776" r:id="rId27"/>
    <p:sldLayoutId id="2147483754" r:id="rId28"/>
    <p:sldLayoutId id="2147483755" r:id="rId29"/>
    <p:sldLayoutId id="2147483775" r:id="rId30"/>
    <p:sldLayoutId id="2147483757" r:id="rId31"/>
    <p:sldLayoutId id="2147483758" r:id="rId32"/>
    <p:sldLayoutId id="2147483774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72" r:id="rId40"/>
    <p:sldLayoutId id="2147483773" r:id="rId4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github.com/cmv/cmv-app" TargetMode="Externa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667000"/>
            <a:ext cx="4953000" cy="10356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Susan Blake –  Infrastructure Information Coordinator, City of Sarasota Utilities Department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Cameron </a:t>
            </a:r>
            <a:r>
              <a:rPr lang="en-US" dirty="0" err="1" smtClean="0">
                <a:solidFill>
                  <a:schemeClr val="bg1"/>
                </a:solidFill>
              </a:rPr>
              <a:t>Amrine</a:t>
            </a:r>
            <a:r>
              <a:rPr lang="en-US" dirty="0" smtClean="0">
                <a:solidFill>
                  <a:schemeClr val="bg1"/>
                </a:solidFill>
              </a:rPr>
              <a:t> – GIS Analyst, </a:t>
            </a:r>
            <a:r>
              <a:rPr lang="en-US" dirty="0" err="1" smtClean="0">
                <a:solidFill>
                  <a:schemeClr val="bg1"/>
                </a:solidFill>
              </a:rPr>
              <a:t>Stantec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November 5, 2015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Creating Custom GIS Web Applications: Making Crucial Data Readily Available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8"/>
          </a:xfrm>
          <a:prstGeom prst="rect">
            <a:avLst/>
          </a:prstGeom>
        </p:spPr>
      </p:pic>
      <p:pic>
        <p:nvPicPr>
          <p:cNvPr id="1026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70333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City of Sarasota Utilities Web Application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Live Demo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4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What’s Next?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Release the app to the public (minus a few layers)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Bring in other City departments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Neighborhoods (zoning, neighborhood designations and associations)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Building Permits (active and proposed construction)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Parking (Public timed, vs permit), ticket info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Additional functionality/modify widgets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Add forms to be completed and the ability to email them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Example sewer spills to DEP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Additional layers 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Evacuation zones, Pre-Annexation</a:t>
            </a:r>
          </a:p>
          <a:p>
            <a:pPr lvl="3">
              <a:spcAft>
                <a:spcPts val="600"/>
              </a:spcAft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295400"/>
            <a:ext cx="7239000" cy="4372154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en-US" dirty="0" smtClean="0"/>
              <a:t>Who are the users?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Familiarity with GIS/computers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Data and functionality</a:t>
            </a:r>
          </a:p>
          <a:p>
            <a:pPr marL="571500" indent="-571500">
              <a:buFontTx/>
              <a:buChar char="-"/>
            </a:pPr>
            <a:r>
              <a:rPr lang="en-US" dirty="0" smtClean="0"/>
              <a:t>Who is maintaining it?</a:t>
            </a:r>
          </a:p>
          <a:p>
            <a:pPr marL="228600" indent="-571500">
              <a:buFontTx/>
              <a:buChar char="-"/>
            </a:pPr>
            <a:endParaRPr lang="en-US" dirty="0" smtClean="0"/>
          </a:p>
          <a:p>
            <a:pPr marL="228600" indent="-571500">
              <a:buFontTx/>
              <a:buChar char="-"/>
            </a:pPr>
            <a:endParaRPr lang="en-US" dirty="0" smtClean="0"/>
          </a:p>
          <a:p>
            <a:pPr indent="0"/>
            <a:endParaRPr lang="en-US" dirty="0" smtClean="0"/>
          </a:p>
          <a:p>
            <a:pPr marL="228600" indent="-571500">
              <a:buFontTx/>
              <a:buChar char="-"/>
            </a:pPr>
            <a:endParaRPr lang="en-US" dirty="0"/>
          </a:p>
        </p:txBody>
      </p:sp>
      <p:pic>
        <p:nvPicPr>
          <p:cNvPr id="6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7548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Where to Start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Web Application Choices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6629400" cy="48768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ArcGIS Online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Single purpose maps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Limited amount of features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Little customization</a:t>
            </a:r>
          </a:p>
          <a:p>
            <a:endParaRPr lang="en-US" sz="2400" dirty="0">
              <a:solidFill>
                <a:srgbClr val="8B8376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Custom Written using JavaScript API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High customization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Expensive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817D76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Open Source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Customizable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Cost effective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Great support community</a:t>
            </a:r>
            <a:endParaRPr lang="en-US" sz="2400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817D76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Configurable Map Viewer (CMV)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Developed by ESRI employees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Community submitted widgets and updates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Utilizes ArcGIS for Server, ESRI JavaScript API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Template code provided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Assumes some knowledge of JavaScript, ArcGIS for Server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Meant to be customized by the user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817D76"/>
                </a:solidFill>
                <a:latin typeface="Century Gothic" pitchFamily="34" charset="0"/>
                <a:hlinkClick r:id="rId2"/>
              </a:rPr>
              <a:t>https://github.com/cmv/cmv-app</a:t>
            </a: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817D76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Configurable Map Viewer (CMV)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6528"/>
            <a:ext cx="8508923" cy="472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Configurable Map Viewer (CMV)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Contains an assortment of interconnected files that retrieve data and provide formatting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JavaScript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CSS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HTML</a:t>
            </a:r>
            <a:endParaRPr lang="en-US" sz="2400" dirty="0">
              <a:solidFill>
                <a:srgbClr val="817D76"/>
              </a:solidFill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Provides framework to customize appearance/functionality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Titles/labels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Menu styles/colors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Add/remove widgets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Configurable Map Viewer (CMV)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46" y="13716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>
              <a:spcAft>
                <a:spcPts val="600"/>
              </a:spcAft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341610"/>
            <a:ext cx="4526246" cy="10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5092"/>
            <a:ext cx="4953000" cy="10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77252"/>
            <a:ext cx="6385493" cy="267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2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City of Sarasota Utilities Web Application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Make GIS data readily available to non-GIS staff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In office and in the field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Needs to be: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Easy to use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Lots of functionality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Accurate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Held stake holder meetings through the development process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9337"/>
            <a:ext cx="7848600" cy="836063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City of Sarasota Utilities Web Application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7848600" cy="48768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Utility networks included: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Potable Water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Sewer  (with direction of flow arrows)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Reuse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817D76"/>
                </a:solidFill>
                <a:latin typeface="Century Gothic" pitchFamily="34" charset="0"/>
              </a:rPr>
              <a:t>Stormwater</a:t>
            </a: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 (with direction of flow arrows)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Base information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Parcels, roads, 2 ft. contours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Functionality Added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Import item was a disclaimer prior to accessing information that it was use at your own risk, no liability to the City for anything incorrect.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Query asset attribute tables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Export selections to excel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Print to PDF</a:t>
            </a:r>
          </a:p>
          <a:p>
            <a:pPr marL="1714500" lvl="3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Uses custom print templates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Google Street View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mrine\Desktop\Sarasota-C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6096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tec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tec Black &amp; Red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5126</TotalTime>
  <Words>378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Stantec</vt:lpstr>
      <vt:lpstr>Stantec Black &amp;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Strasheim, Amy</dc:creator>
  <cp:lastModifiedBy>Amrine, Cameron</cp:lastModifiedBy>
  <cp:revision>57</cp:revision>
  <dcterms:created xsi:type="dcterms:W3CDTF">2013-08-12T00:44:09Z</dcterms:created>
  <dcterms:modified xsi:type="dcterms:W3CDTF">2015-11-04T23:57:39Z</dcterms:modified>
</cp:coreProperties>
</file>