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15"/>
  </p:handoutMasterIdLst>
  <p:sldIdLst>
    <p:sldId id="256" r:id="rId3"/>
    <p:sldId id="257" r:id="rId4"/>
    <p:sldId id="302" r:id="rId5"/>
    <p:sldId id="258" r:id="rId6"/>
    <p:sldId id="299" r:id="rId7"/>
    <p:sldId id="300" r:id="rId8"/>
    <p:sldId id="305" r:id="rId9"/>
    <p:sldId id="306" r:id="rId10"/>
    <p:sldId id="264" r:id="rId11"/>
    <p:sldId id="301" r:id="rId12"/>
    <p:sldId id="303" r:id="rId13"/>
    <p:sldId id="259" r:id="rId1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F4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75" d="100"/>
          <a:sy n="75" d="100"/>
        </p:scale>
        <p:origin x="-140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39B25B4-A91F-429B-843A-A60F190CEC0D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F08CF2-43B2-47DD-8F04-4F5C4A3FD1D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8C25-F256-4E4D-9C76-A01C276CF536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FE95-9977-4220-8A08-9F1BC118DF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CPApptTitle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8C25-F256-4E4D-9C76-A01C276CF536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FE95-9977-4220-8A08-9F1BC118D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8C25-F256-4E4D-9C76-A01C276CF536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FE95-9977-4220-8A08-9F1BC118D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8C25-F256-4E4D-9C76-A01C276CF536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FE95-9977-4220-8A08-9F1BC118D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CPApptEndSlid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8C25-F256-4E4D-9C76-A01C276CF536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FE95-9977-4220-8A08-9F1BC118D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8C25-F256-4E4D-9C76-A01C276CF536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FE95-9977-4220-8A08-9F1BC118D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8C25-F256-4E4D-9C76-A01C276CF536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FE95-9977-4220-8A08-9F1BC118D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8C25-F256-4E4D-9C76-A01C276CF536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FE95-9977-4220-8A08-9F1BC118D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8C25-F256-4E4D-9C76-A01C276CF536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FE95-9977-4220-8A08-9F1BC118D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B8C25-F256-4E4D-9C76-A01C276CF536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BFE95-9977-4220-8A08-9F1BC118DF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B8C25-F256-4E4D-9C76-A01C276CF536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BFE95-9977-4220-8A08-9F1BC118DF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ptContentSlide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04690-837F-4FB8-A5CD-CD70F536ACFB}" type="datetimeFigureOut">
              <a:rPr lang="en-US" smtClean="0"/>
              <a:pPr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A544F-7277-4179-918F-9D503AAC808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7010400" cy="1470025"/>
          </a:xfrm>
        </p:spPr>
        <p:txBody>
          <a:bodyPr/>
          <a:lstStyle/>
          <a:p>
            <a:r>
              <a:rPr lang="en-US" dirty="0" smtClean="0"/>
              <a:t>Lee County Port Authority</a:t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7010400" cy="1752600"/>
          </a:xfrm>
        </p:spPr>
        <p:txBody>
          <a:bodyPr/>
          <a:lstStyle/>
          <a:p>
            <a:r>
              <a:rPr lang="en-US" sz="2800" dirty="0" smtClean="0"/>
              <a:t>Geographic Information System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6507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What We Look Forward to in the Future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4525963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sz="2200" dirty="0" smtClean="0"/>
              <a:t>Hire a GIS Coordinator to champion the program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/>
              <a:t>Integrate GIS with our: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smtClean="0"/>
              <a:t>Work </a:t>
            </a:r>
            <a:r>
              <a:rPr lang="en-US" sz="1800" dirty="0" smtClean="0"/>
              <a:t>order management system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Safety Self Inspection program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Emergency dispatch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FAA AGIS</a:t>
            </a:r>
          </a:p>
          <a:p>
            <a:pPr marL="742950" lvl="2" indent="-342900">
              <a:buFont typeface="Wingdings" pitchFamily="2" charset="2"/>
              <a:buChar char="Ø"/>
            </a:pPr>
            <a:r>
              <a:rPr lang="en-US" sz="2200" dirty="0" smtClean="0"/>
              <a:t>Continue garnering the necessary support through phased and controlled implementation</a:t>
            </a:r>
          </a:p>
          <a:p>
            <a:pPr marL="742950" lvl="2" indent="-342900">
              <a:buFont typeface="Wingdings" pitchFamily="2" charset="2"/>
              <a:buChar char="Ø"/>
            </a:pPr>
            <a:r>
              <a:rPr lang="en-US" sz="2200" dirty="0" smtClean="0"/>
              <a:t>There are limitless possibilities for GIS at airports</a:t>
            </a:r>
          </a:p>
          <a:p>
            <a:pPr marL="742950" lvl="2" indent="-342900">
              <a:buNone/>
            </a:pPr>
            <a:endParaRPr lang="en-US" sz="2200" b="1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15362" name="AutoShape 2" descr="Image result for Tall buil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AutoShape 4" descr="Image result for Tall buil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2" name="AutoShape 2" descr="data:image/jpeg;base64,/9j/4AAQSkZJRgABAQAAAQABAAD/2wCEAAkGBxQTEhQUExQVFhUXFxwYGBgYFxwaGBgcHBcYHBccHRcdHSggGBolHBcYITEiJSkrLi4uFx8zODMsNygtLisBCgoKDg0OGxAQGywkICYsLCwsLCwsNCwsLC80LCwsLCwsLCwsLCwsLCwsLCwsLCwsLCwsLCwsLDQsLCwsLCwsLP/AABEIAKEBOQMBIgACEQEDEQH/xAAbAAABBQEBAAAAAAAAAAAAAAAFAQIDBAYAB//EAE0QAAECAwQGBgYFCAkDBQAAAAECEQADIQQSMUEFBlFhcYETIpGhscEUMkJS0fAjYnKCkgcVM0Oy0uHxJFNUc5OiwtPiNIOjFhc1Y8P/xAAaAQACAwEBAAAAAAAAAAAAAAABAgADBAUG/8QALhEAAgIBAwMDAgYCAwAAAAAAAAECEQMSITEEE0EyUWEi8EJxgZGhsTPxBWLh/9oADAMBAAIRAxEAPwDNS9KThgpQ5/GJPzzPNLxPAA+UUES3wc/PCLcuyL2EDeoiNTyRM9C9PNPvHthfpDilR7fjBKRZmAvX1drDnic+yGzZCieqjLO8T8IXv+xNJRTJX7h+ecOCrpqGP22MWfQp+PRn8PxENZTE9HhiUtR9rCkHvvyShptO8/4pPgIjNoPvK/GfhDpk0mgCxzeIpckv6qifsPE7wKJU21Xvr/GYd6apmKlEbz8TDRo+Z/Vr5y2eHHRyh6wKeKR8YndQdJ3THd2j4wqLSM+6GLsIH6wdh/lDkWFDVUScmISO049kTuomkkNqTtV884aq1p2q7P8AlEXooeo7HPwixL0c5HVW3ME+UTuomkjVaxk/MAecILXF/wBEQA/VZ9u40FC/GIV2NKjQkE4BgTu58ojzJcgor+lQgtEW5ug1pa8Fp+0hvExesGqk6YLwBKXbFKX7VQO/EOhgY2j5eO9I+Xi3b9ErlqKVKLgs1Ce280VfQFnC8X+qPjDLMmTSJ6RC9KptvZ8YnsOjDeJWlTDFJSQSCMUqdrwoWPeHinb7GqUxJdJJZWFRkR7Kt28RO6romkmvL2Ht/jHGaRtiuqyzNlGyUlWT5GIGO8fPGG1slF30mFFpMUqe93QswgN1n4J+MDuE0l9E8nKsSS1LUWCSTwgSJn1vGF6Zva7CYmsmkPIsM5XsEcWHeYaQp7t9LjKr8qQH9NmN662H1yPOHDScz+tX+I/GBrYaQY9GmZIUR9k/JiPol5oWPuH+cDU6VmCvSK5l/GHDTc4N9LMBGDKga5BpBJUqYz3F80NxivMWcwRyaIf/AFFPH61R4sfKHDWWePbHNI8Wia5EqIgtQwJ+PjEgtTux3YH4naYqWvTMyYwWpwKs5bseIkaQUPVN3g/xhu4CgiJ6qBj+GneIabVmbvZu3GkDxbS79Z9oU3hE/wCcE3aGaD9sMduABETuEotLnor10YUcEP8A5vl4g6Ye+jt/hFedb3LhSk7nJ71GGenbz2CIshKC6NJWUBr8xQ2NTuA3ZbYsjTtkDUmGmSljIbxAYWZALejEHAGYtQbjUYbhDbRZheohJIxuXlHkVFzzEIscGMaJGnrH/VzcMiTn9rhEh09YwASmYNjpSdnHY3ZGRMsh2lqH3W8oTo5r0lkcobtRJbNZM0/Yz7D8JfmFCK50nZz1pSjKUM6u4+qXBEBJNnnH9W/KENimmhRMHBL+RgdmJLYZTMlrvFK5aFoS6g4Ete3oyodU7UnB+2B0s15IV7t1FObl+yBhsawQGW+9GzhFiRo2apgCeFX7xC9iPuRWXkLLMCSkZpFOPqhuZic6VOAWumBoDi9WoY6y6qziHUso+0/kGh07QSpdTaZZ3CddPYoNFMsaX4/4D9RWXpeYf1quSgPAOYiXpBwxVjiSSSdlThyaC1jRICWWSpy5PTlXLqIcCCcnSdjSKBb/AFVTfElMUvSvxBp+TOScL6ibuQBLq4DZv8TSGrtVWUbqRRh4ca1JjVjWiQHuy5jAesoBtwBKi54QBXpi8SSudXBilLcgWHIQNSj5A0vA2RbZV0qV1izISR1QOMGNTtG31mesdVPq7CraNw8eEUNFzOlmpliZanUcek3RsNMJmCTdlKAUwDqVVs6nOJrct/YkYVuYrS1vE6apb0wTuSMPjzjY6LSUS7DLFAq8tX4SqvNQjNSZNtSoMZtVAOFX0hziakb6xurgM0NW6k+I+ELibttkivJ5zp60IVPmlLgmYp3ZvWOG6J55SqXShughkgVYFnHOI9NzrQoq6RCkpvlvowgYlutdBNN5iCQtQSnIt4GncIsxbtoNbk2g9KJkqUlVZZqA1Qee6h4CHTrdKJWAohCsXFU4tg/q5blFOwxVmWQrQq5+kSpwAo3lJUzMM2q+EVSJyVMrpQdhV/GEeR1T8C0X5VkRSXNmgZpUCwZQpjLUK7RBiTqxLTiCskh1dIpyMXYBizCBFkmLUkyypSTihV4hj7qi/qnbkWyeCEu3TwyE3wsOSlRCiQMaEXmBIq+e1otxZG9iIim6vWdz9EomrtM64GZulLPAqdoeQqqCEBqJUvrHmAwHExprPrEpSUlUtD+0y2B4ZjnElp0hY8VykBZqQUFT4s60oUmrbXrVqxZJtqg0jG2bR8tKwCgrfqs71NBdqylPkxB5giWzyUXuj6IXmKiRLBUGxBQzUZyRUPnGlVb0dboEKlLu+tLUEqAxowrhFWVbpk9Jllc5bs4VOCQMKkKFa7K0ituS3JSG2MWRaXKUgAteCnTXCoAu4j1gOcWzYbIkhJuOaAX3JIxo7xl7dKXKXMN5V5rpdda/WGRS+FOtE+grTMTLZCFgJdRuC+Uh6lUs0KXPslJ3w0cyXKF3CapdnUWRZ7QveJd0fimXYFztD2pT/wBHkpFSHIJbEBwqpwGGOyNRYdMJUl1MraqW6gK0Kk+ujiQ2+LC0vVKnBrQuN0XwlGXBDz06EthJHQAcAgdheDVh1PTcHTKN/MJNB8Y11QI5RTsrDbAsyEzU0Vur4U8S8QK1QOSy/Cnid8a61zVhBMtIUvIFV0HbVtkeeaatNtUsmb0kvckKCABsuljUirnwgS28BVsKz9VpaA6510bVMnJ8zugFa0WdLhM0qP1RQ8CcYG3iakglqPVo5CiMnO0CK3IKRMz+qlTbSR4NC+jr2d4+MMVO2PDb2/x+EJqYaNDaOgfqylJ+0pRP7Yi3ZbTKT7JH2UJB7b8YIzTnC9OdvfFbnl9/4IepWbWKRL9hb8QP9UQWrS9nmKJUmed19N0co816c7TCGYczFbU3y/4DbPTrPpqRL/RypgP237UhYeJVa2HaRxSnzXHlpnH3j2mGkvEqXuGz16TrQCGuKUTiUqAxw9VRI7Yo2rSctWPpA/77j/MDHmXTGgJLAuOMXBpdWBWeZgSg35JZr1rkk/rT95B8ojJkCpEzmU/uxm021eS+8wR0XImzyVGYUSkVXMLsnYPrKLUSMeDkV6KDYasqZMyglqDVUsrwG04gDgHyxh8/oCklKZiUil4qDr4Ags+7+EVrTPM1pcoFMtPvFyfrr2q3YDAb7UyU8oobh202dsX4MLyJyrbx8lUshTSqScpoGQC0txa7jviQdAPZnfjR+5A1VnUgVCe14Las6JNpnhJH0aetM4ZJ5mnB4yTjNSpkSbexs9WdGypctM5CVArTis9YA5BgA3KsBdO6fCpikGQhVxRAM0P2Jow51jS6emL6FQk0WzJwDcMgW8ozVmNuUAFyUzR/9iUHvcRbktLSv6LZcbC6paQmTLSlACESwlSlJRLSkEAMHLPioZxtLP6ymFP5vArRGj0ywpYlJlzCLqghRUMd9BwHbBKzm6FKOzyiyCqO4Utjy7SNvmTHK5ilO5qosOCcByjtHq6pGLK8R/x74v6a0rZ5yerZujWSDfBxGbpF0OdtYF2FfrDalxyI8nhML+tPUhFzyFtHqAmyyskJKujWxZwr1a7L1eUWtJ2azSLQpKrzN1gRgaEEEGoIJwwbCBRReCg5qkkcQHHMkEfeh0+ZMtS0rWkXigIBTQKCKEsxdVaw2VOGTUiMqTEIKzcLJcsSDQZPQmCc9HSy7oKVT5RcsFXpiQxFSkOoAAsHBTwrXTotTOL+LUAUH2Vu14PHJs00KSUveS10spJxdNVAAgZVNNzRSlJW6/YVJoHy55dyp2DdY+W2mO6IlWKUQoiYQVFyXBY8NkHdLaCXNAnIkqC1FloAIAU3rJbFJpQYV3QP/Mc5v+mnA/YURD6pryxkh+jdWEqSVpKlVqHBriGcAYVBJAU7OkiCFo1avAOkKp6wDLAFHIw40cZpVjEOi5FqkrdMma1QQZayCCMCGqKu22NOjSJOFktJUQHvILOMA5LsCSQrEb8IvjkvkZIyGkdUFg3paQFBSagi7VsQcNzOCAa5QM0fpFSVlMwJlzEuHUgJILFwWSGLeUeopRNUATZ10LgFUoGoL0v0NeBzEUNM6A9IDLsxpRKkmUFAUzv8eqXG8ZM2mgNGetdmSmTKtM9SUzlVsxlMDMBDkrCRdYJZiwORisnSN5aVdVKkmsxFxBVSl5JTXZ7JrjHK0NbbLKmJXK6WQB1UqZbVNQEqJlKDkuC2LvSL2htG2eciWpKF35iCsS1lWCVMoBTpSsOQQOoWUC5windPYFMr2TSor1gk3iS/SXTvuqKgH3KAi6i1zVeoytyAFnibhVdHExFa9GWSVfcAVAurmqSQ9QQvACrNMAqGvbZ5OgrMoOpCwUdYn6QTA3vIvEFxmk7wYuUpLhk0iSbZNJyIwLMyeJBoc6nLCGyVT/6xJGy/K7zs7DE0kCZ+imIngMBeWpYS9R1n6WQS9Kq4jCKelnEt7yStisideUAACCgTpYBWoKq0zY2+GWWSe4dJS0vopCiFzkSEXqE9MlF45YTAH7TTdEGktXhLQWs7/YmlbBsbgmucsBA6TOWSUlQBUSUBRCScQVImJPRqDgjAY03JOTNQsX0XVO9ZRvKYUAvJIoBQhszWI8kWQoJsvSKSiWlN9WCSopWSwp1lFNS5y7otf+l7Z/Z19sv96JLVOnLAT6PNWlwbypSi+1gwHDDnjEHQI/sdo/AP3oR/BKMuYQq+EclBiVMrfC6gURVyaHAExYQkbYkAEDUMoMqpkq4Q4WY7TFp23RweBqYdBD6OMwe2JUSxkIcTBzROiEqR0050yQWGF6YfdQG7SaDuhXKluBpIh0PojpAZkwlElJYqaqj7qB7Sz3YlhBK02ozCmXLTckp9VIqE7ST7cw7fABog0jpBU5aEABIFEIS91CcSwxJYOTiT2RfRKCAkrBSKlTLuvvYKZ8oGKHddv0/2Vt2OkSUpDAZ5k13xQ0va3upDs5ds2ipbtIKWppYuoGwgkneX+dkVrOhRe8T5dxjZm6qChpiIo72y3KyapwGZ3AR6tq7ov0WzhJ9dXWmHf7vACnbtjJ6haI6SYZ6x1JR6u9eX4QX4kbI1OsulOglFQYqJZI3n+RPKMGLZOci6KpWQ6cnz6CzoSXd1EimwAKIHOAydDW2b+mmlKdl9/wDInq98ZWdPUtRUpRUTUk/PdEcqZMvAIUQokAMSKksIr7qyS/8ARdVs9T0VYBZ5Qlowckk4k5luwcoISiky1Pn5mKk9VxGL3UtXM7X2w22Eps8wvhKJH4SX7o2VSLTJac1SMpCpqJqShAqFAhQDgZA3jXYIz1gSb6Q7u4o/tAjziH0pQGKhzMRmcQoKdyC78MPCMinjTtplTa9gokmhzBp4jvEEtFaTTZ76FMkXhMQWNUqZxQEggYbwYHLIdWyrcAXHd4xHbSkiUtQvJSbig+Ie8A4rUFY+6I29Qo6dT8DS4NGNIy0mWtE1SpiSxvSykLQfWBKU44EUyglYtMgzSiUxSs3mWq7dUxKrqceticgQTiaiPRpAmAIkySlnF+aUOMQoLUbqsWYbYHaUtokhAlS5SFN1jeTMKt/1RuBiiM4xJjaatHpNwKwaLljVUBVYyeqemOmQ7JBBurAyJ9UtsNcTQjPLQKmqfHhFyaatDBlZRiAODY90NnV9Qy0jO+gk9yktFax2kH1+dcP4RcRKQapIJzD4wSFZKF+/I/wlf7kKETMSuz/4Sh39JFq0Bk9RCSrYolI31Yt2RUBnf2eVznK/2oGyIA9ZNGTpwdC7Olv1gXMlKbYWcEce6MVZdLTrMthMTMSPZv8ASSztul+qamqY9OJmv+gkVy6c1/8AFA3Smh1TU9Wx2MLJDlSye9KEnvinJC94vcVqwLJtFlt1FpCZpF0h2W31VCiwKliDyED7fomfKSu689Kgp1klK0gIqJiUgnAABaMXGAhszUS1g9XojWl2YQ3BwDBGXNt1mYT5JmpSQb6SFKSHF7AuoN/F8IGPJL8SIm/Ji7Npc3ylJUJaEA4rUpSnAHWug4kguNhYxZRPmrQsqEwDpGAUwVvdgGYvR65AvGiv2W2LmGVM6GeB66HSV4k3pNCsABJJSPa4iANuVMkTEotC5iAL11YWTKmgnAKYszmhdmDjM6FNeQlGdPW3RkBSRgi8lrpIdQlsLpd60V2mKypRJITMXLASUgKJUhi+8qSxNKGpyxgvaACekSvJw2JSQSz1JAceq4pUCBVpK2SSsqF5wQQQoOaPQMN2zCLdMZcog22TrkopQopIupKkpNxyHoXAQVNhdB6uIaBv5ztX9onf4q/3oIyZ5ThMx2EMoYhJDMoMYf0qP6qR/hS/9uKpYZ3swUY1Ck7d8Sgjd2xVDYQ0sM4pY1lotthQRFS8xLRyl4QK+QWXGGXz3wuEU5U0k3WqfnKNjorRCJKROtYckPLkvVe9WaZe/E4CFb08kvYi0RoZKUC0WlxL9hAoqaRs91O1XZWE0jpBU2YkUc9WWnBCEiuD9VIFTiTjWItJ6QXNWVKNaABmCQMEhOASMhA7oque3CKNWt78exW3Ye0HbZSEzQ15RrfUA5DAYZBxhvhmt1rBAQmpLFwKABw23MHPlAhMq4XYB8q14vFmXJzVVR2+zu4xty5lDFT5fgVugVZJCyqjjf8Awg9o+yrmLRKSby1FgT3ngA55REUgCnjG81C0TcQbQsdZYaXuTmeZHYN8YIvuyoaH1M01jsiZEpEpHqoGOZOJJ3mp5xgdcNJdJPKQerLp94te7GCfumNjp7SPQSVL9pqcTRI7XPBJjy8Ekuc8Sc4s6qdJQQ2SVbDgd8EdWbN0lskpxCTfP3ajvbtgXNMar8msl5k+cR6qQgcSSo/sjtirBG5C41bs0enp7JAGKltyAg10aVy7pGQSXwIYgiMrrAr6eSgPkTXNSx5Jg3pe1mTZp8xGKUul61alM6mOlLZFxm9MaisFrkzBdAJKFk0AqWUkEngRzjFGVdzBgynWq1qBJmhQNCky0thtAB74DTJyVYJukYsSR2EkjtjJeF7O0L9L5CwolB2oSfwi7/pMNKbyVy61FPtJqOZDj70NlzCZKNxKT3FPiqGy5hBChiGIzqD8RG9KM8dLig7NFnRyJCpDqopLpUxDqdrpunHE55RVkaIUtSrt4AGiylks5qVPdBwxLVxiRGjemtPRSylBmEXLxISLwvJBIBOYHGFtej1SQ09KrwJF2+AzEjBjSm2MMljXMuNuCqEFFt2XNH22XYukuzOmUpIFAyAQXBKiakVokNXGC9n1inhlzgiUg1BWSFKH1UMVHizb4ykrSNysqWhB99ipY4KWTdO9IBirNSVklRKlGpJLknecSeMR9TCCqC/cZ5EejaG1vlTpvRh3bqlRCQpWScSznOsFNB6wonzjJUlUmaKBKyKkYh2xzbOPHVEy1gh64NXDzjZ2V7dLE2XW1SmBZQBmpHqqBcNMS2PCB3ptJr/YdV8HqRsive8YjmSCPaJ4O/Y0ZPR35RkCWEz5c3pU9VRCQAWzqQOymyLB/KNZ39SdhsRu+tFnej5YdSNJKUk0vEHuhFOCxW0ZKbr3ZiaIn8GR+/EUzXuz5onfhSfBUN3oe5NSNqLIT7biHCyDBSlje9D8DGHs/wCUOQDQThxSkDvVBL/3BlFwJFoJFCwl+a6iCp29g2Cte9CFKxNkSVJCQSucFpS5Io10hSTiCaE74yFm1jmpSpE9EueFE3rxKVKBwvEdVRGSmvDAER6GvXiUUsqy2gghiCmUXGwi/UR55rSiyrU8mTPlOXKFIBQN6VBRu8MOEVTjNO1/Qr90JpbRstaeksKyqpeQrqrqKug9WYAAS4waBkq3teSCUgFlApDKPA4cRugTpKWoDq12VoeEDUWg1BHLCHU5uOzJuaOdOF0XFMpLs6QQ1XGD4HuiHpz7yf8ADEA02o5XqHbuh3pKoncye5LKSQ2dYQzcxkYM/m6X1SUqYM714kBgDTInnBSz2azekpmJmBEtPsLl+v8AaCAQOADQNcfcmxlUgkVBHFh4xbs+iFKDprTeS/LCNFa1qmTwZa0qcsLstEmpoAGIbAYnPeYNol+gi9NVfns6Jd8qRL+uvaXwTzhHkfghX0DoZFkl9NOumcRelSpikppktaSxZxQYndA222srWVTJ0sqOJK+4NgBkMBA7SFrXOUSVElRdSjiflmAyaElIYMkRpx9DLMrm6QkmTkIJcTZX4j8Isos4zWhQIyJ/cgSgdIRu7oIs2EY+ojHBJKLsVuhfRaghaKbb3LKJUoJ9qXxdTfsxEkw4qpGaeZzdyROeQ1oLQPTzAkzZZAqsIKyoJzqUAAnDHOPTroDAMEgMAMAB5ZQG1T0T6NIF4fSL6yt1KJ5DvJgmrAxvww0xutzRFUjEa62/pJolg0RU/aIp2JYcSqM4abII6ySJnpE1Vxd0qcG6WLihBaoijKsM1WEqYeCFfCOflUnNtlMotsqLLnwj0jUOylNkDCsxald90dyH5xlLFqraFmqDLG1ZAb7odXdHodgs4kypaHcJAA3sGfnWNnTwrei2KpGctCuk0gE+6tKRs6odXfBXW8lNhtD7AMdq0DzgDq2vpLYCczMX2kj4dkaXWLRip1nXKQWKqg5OlSSH3dVsI15eK+Ao8rs7AYgQ/b8fnfFqfoG0ocLlLI2p6/7LwMVZJiVfo1gPV0keIjlyxveyto0mrNiTaJhlTJnRg9a+WLXQoVcjG8B2RTtckIXMQ964si8KggEhxlVgecVdGqJURtSsNwSVJp9pKYWSqpG0H4jvAjodFax0/cmO9Ie1o0WmzmSqTOEwNRaW6qgbyHYljj2CJ9bpPpCU2yUSy5aTMFOooBiwatQQS8A7MCpK0AYpvDijrDmU3h96Dep9vACkKUQ3XGdDQhuLHDOM+aFZnF8S3/UqyycN0Y2XN3A5OGB5u/c0SdbIeB+EaTX2VLWtEySlQ6rTHcAMA2OGfGkZlApWM0/p22/Yd0dMlrNCRiCKVDYEF8YtaPtapM3pUFlBV4bBt7Yrhto7YSm6ApuqFs9Dt1ul2izGckJAV1ZwUkq6NRoCAK44F/hGDKNnz/CLmg9LGzTL1FS1dWYg4LQcRxzH840Nl0DZjakmY67LOB6M9ZPX9lN4KDHFNQXcYF4tSWX8yz1GSEsiGTZasR3tTtMXZ82UmaUmyhKEqII6SchbPmBMLGJJhs6lFrNPShgwK5iiDV3N4OMG54UYrC+U0/v8gUr5BoQcyDE8i0ql1fDw2b07uyClpTYSAEWS1g7elLCmQetcnHHIi5tjQVkgTgnIXQSOZWX59sMsU4u1/TGSiG7JbwsDI7No2jb5ROsiM3KlrReCJay+BJqGzADMce2CNitK1UWhQIHrUY8a4xtxZZPaS3EaoZpGwJLlLAnEH1TxGR3xmbfooHAMcWzG8HMRspiYqzrMFBv5jeIk8du47MKkYjovowGBIwcMfiDEPo490fijWW2xlIc1T72ziPPwilc3p7/hGVzcXTQ6plZFtdIJSNgx+PfFm8laghElKicKzK9i6wL0bZVrUlCASSWCQK90bJakWFN1DKtZHWVimTwyK/DxWXJLHgy7EisuUbUagMSJIahWSourYO3fkbZbVTFEkkklyo4qObmOt1vKwUAkgm8pRd1KzOMVQWjf0vSNtTnx4QkmSoAGEIZhJCUk+UQmZW6AXMEbPJCRtMX9b1cccdMeRPkls8oJDCHl4UKjr0ebcm3bIuRUb40OpOijPndIofRSmP2leyOAx7NsZyVLK1JQgOpRAA3mgj13RFhTZpCZaWcCp2k+sr5yAjT0+PVLUy6EfJdJrTCB+l7aiWgqWoJGFXPYACSWenOJLbbEy0kqLUc7ABtjzHTWlVWhd72R6o8SfrGNebL218jN0aZGs8hKgfpCBsSBwxU+zLKCUrXSzKxUtPFJP7Lx5yhQ9oE8FMd1Sk0xo0PR0ZyWOMxP+3GVdTP4E1s9astsRNTelrSobQcN247ol0hOTLlLWcUS3AbcSfGMr+TySFCctmClpQBT2Q5wAGK9mUGtaJ30Ez6zJHAqHk8dDE3JJscD6iS09Mo7EMo41J/4xr7dbxLluWCQCok5BzsrGb1Sl0mKZvVT+EGLetq/6LN/uj3g/GHyeWQCWjXdAPUQpW+6kP3k90ZW3T5S1LW00FRKsUlIJL7Hau2ByExMlOVYwPPPwS34LGjzcmpU9AoPSrPE02UUqIxuluLFvKKSUZiCtpQVLBHthJ5qSCe8mLukzym3GQkJt7MSzTLkxKxUJU4fY/wiYL6C0gg9UKqfqKFD+EgxJP0Yv6QFr0pKSoVwYMR1Wwy+qYht6b0qWvYDLVyqntSW+7E62P0Ka8MGWOpHo6OvLWhdU3VdW6C7hiwZ32Df2+PW6WUqun2VFJemBbA4GN9qfb1qFeun1SOFFCpq4IPOKH5RNCiWZc0AlKkhC1bVAUJ3kDL3YqlL05F4KsLuNPlGNmMREN4gvmO8ecchTdU5eGUOKo7L058Xwx6Lcua4ByjT6raWllK7LaC0pXqH3Sca5DN2bbSMbZixbLwMXEg4jEeGceeaeHI0CP0s12mNFrnTDKIvWpCaKDXbTLAoXP60Jd9oBq4gUqxWmWlLyJrks1xTgdVidxJZzsjf6saTTarGiWSULQm7RSgoFLXVgpUFFNUuOWcB7DKtIXMVaRNUEm71Z81KHJDMAu8HDkF27Y2Y4/Vqi+fvct0p7malybW7CyTj/wBtXwi1IsNrUq76JNSfrS5gHaEmNBabGn9K8y4WAlmfOKQXZyq8PF6w2z6OUq9MSmZ6OBVHTzSCtwGvvf3teyGLmLPqvd/f7DaF7AC02S0oTeNnNHJSbySAM+sAG3O+6A402tn6FhvcccWGYja2XQQmLVPShXRJBBldNOLq2lV58xRxhnGU1wsqwpMyXLKJJ6h+kmLdQqzqUWoRTChhW8iTd8ffsK4pFFenlZyw/bEc/WApDlIH8YB6TWqjkkDE3qDk8C5ib3WKlEbBsxDwkZylvYtI0qNbFV+jDZYvHfn9P9Uj8MZtCFkkBnJoHHnWE/N873R2j4Q7l/2CegzJybCgy5JCrQQ0yblLfFKT73h4ZG020qdINMzmYjt1sK+qmic2JYlmJqTU4/LRAlMX9L07k9c/0A5DgYRUzLOEUponsNmJ6ysMt8aeq6hYobciJeWWLLZQkVxOMWAIeIQx56U3J2wqxwMNIesNWgxd0TYDOmJligJdR2JHrH4b2gJW9gpGt/J3oWqrSsbUy/BSv9I+9GzJcucPKGWa6lCUITdSkAAbABT53xWt88JQSaBiSdiQHPdHThDTGi8yOvek3aUKXusr7IPUHMueQjKAUx+eUTW60mbNXMPtHDYMhyAAiE7Y52bJrlZTKQxUIGhFYvDrMCspQG6ygkbXJaBFMMUepah2S7Ikp94Xj98uO4iCWu9lQkIQgM5BIqXxbHhDLMAEMMKJHAfyhtoluUnFqjjHYjsqHZY1KsiVpVfFC6mc4lW3tgTruWs84DC4GHY3jF6zouoAZt0CdeFtZ5v2Uj/MgQMm8WQ80TtiVLu+UV0K3RNKEczgiJpUxgxGZaNlq50K7MkrTLKkKWnrs6i4KBX2R0ndGKixJ0hMlJIQogFwakO4AehFQ1Dk5idLKsv5lEfWb0WWzBYCRJKSkpBISzpKQFHiFTDvuJ3RHpOxylWaamWEAhImJCWc9HwxUpHSHmBGNXpecSkX1VDh1KckgFiXqLwbd2u2Zp+ddvXsSQrFtoYPRy/KmFI6c1ri4tcmhxL+rluTLmKSq8yg4ZsRlzHgI0ulrVZrRJuT1TEqDGWotQkEAskm8NorlGElWhlBYYVBAGHDbuxgtJWm0FKGEsgGqTirJ3OG8mObCVR0MzKDU7X6mctqCNhulnFQRu2iK3SRfmILqCg1cIHKlsWjd/x2bd43+gy9hwmVgjZLS2zDFgfHCBt2HylthFnX4NS7i5QTRaN0suRMTMQMKFJwIzHA+cem2ZFntcpEwXrq8DeIVLVmgkfLFxjHjyFOIO6paxGzLurJMldFp2bFp2KHfhw53T5tDp8BUjcWCy2F/R0T0qUpSnvlJ6QgJ6pJHXAcsagORjArSc6XIWZQTISsFygSMQ7ioW+F2rHhkDlp0RYrQnpJh6qQVCYiYUpKcSpvVB5A84E6f1/kyZSuhvzZoBSha0jYWKiUuoOzgM8be5XNfuWWCJOkbJNNxMtCCxPSGTeQG9lYQxNHHEgw7WvQZkyEqTJlJVVMyZKS6SC2JLlOAxFK1qQa1k/KPZ5ik9PZVgsL65S7hqCVFkgEh2YEuz1yi5pb8otnMpUuzS5hdN15rkAENV1FS+ZiSnFolnndtluCCPnjA6VJqXvBOVQH7omm2wkXSwG2IAC9T3V7Izwi4qhCdQQKgeJbthnSjZ3Ql96eUO6M7R3w1/BLIpRGcPmThlFdUxt8WLLIKscMz5COtkyxhG2Ih1js14ucH7d3CCqRDJYYMMIfHn82V5JNsnI8CJPRV3b9xYR7103cW9ZmxpELjfCKmksHoMBXwipEVjOjI9Yx6Hqbojo5V9SessA1yT7I8zy2RldWtG9NOBUHloqrf7qeZ7gY9OQhh3mNvTw/Ey2KHvTjGO110kyBLGMzuSk+avAxqbVMZOQfhQZ90eV6Xt/TzlzPZdkjYkUT8eJMWZ56Y17hk9iAGGrU0K7RHM4RzkVHBRODQb1SsS1WpF5LXAVtwDDvUIBA1jaagy2M6ZhUSxto5XXmmNOGNyRbFeTapSwSDvPgPIxIAK5FqfPbE/opIvOAAPAKJ70qiMJ6pO8efwjohIp2EZ/X9f8AR532kj/ypjU+hkgFw2Lfi/d7xGR17WOgm71J/bB8oTJ6WQ83DxIk8Y5KhCgiOd5AicH55wy0eqTsIMPlnw+EcoO42gxWnpmn8oontI4rLJPukjs6wPf3Qikh1pyIccqj/K/bHWdToUOB7KH9odkNKmKFbKH7p/dux2maTrMrq8D/ABHnBXQVtMqclQF52DUxyZxjAcC6sp5DlUdvnE6FN8/O+OZnWnI2vO5W9mG9aUyzOvywACOskBiFgl33mM3bU5iC1vSSEzcl4kDBQxHnzigU0rFCm4ZNaEltKwale2HJVFeeSkkQ1MyPRwmpxTXkITs85ju27DlBSwWITphSqdLlGqr0wsknMOAz9nhGeRMeLllm3qE9Yd4jj9Tg7crXAGvJ6rqzIs8qUuRMt1nnXvVQFpuh/WF4ly+yjGMTr3q0uSCodaU9MyKUBy55wEmJb58o2+qWkEz5SrLOIIZk7Rw4Go+GCQmpUq44GXseTSZiTRJArg3m8WFUNPGDOsegDZ5qgU1d3yVsI3HuqICqSTjt2fPyIu1JhFmS3GNfGIlTCC6n8YchTD+Mc78M+eETgnAqLSMGfddeJPudxiqqXnDry9sSvYA+yWd1N27hBWWgAMMPH+MNlAJGTnExIkxR1GZ5JX4EbHgw5QpEJmsYnRMDRnaZKohUIdKRgAHJoAMTs5wme6NPqdo28vpVCiSyKYqzPId53Q+OLk6LFuajV/R3QSgml7FRFXUceQw5QXUWHefKI0JA5d/yYbMc+MdSKS2LDP6420pkqu4qIl8AQSrtCSOcYNFI2OvR+hTk87Z9RcY5Mc/qW9RXIUisNVDhDVHZGdCiyU4lyFJF5LCjvnsj0bUuyEWeU4qt1qP2jQ/haPNzKUo3E0KiAK9neY9i0ehKRdSaIQw4AXRXDZG/p0WrgsicS9SxyelSfie2Hn1dx+fOIExPONAB81+DRrIJLmG8kOWcBnpjGS15V/R1b1J3Zxq5Prp4v5xj9e/+n3X0+CvhCT4Cjz9IiVAiEGJkqbCOfLkhKlOEPBrEay2HjHJVWKJ7mfJuzrJQlO5Q7iR3tCKqk7iDyND/AKYWV+kHPzhJIct7wI7cO9uyO2uL+EaENtJ9RQ2d6f4Xe2JEqD8a/CGSxelqHul/I+I7IZLX1eB/lGXqo/Sn7AkGLBPQZcyUt+sxlqeiVUxcsxZuZhkrR8xQVdS92qhTzNTEWjiCsO3Aux3Uwg/o8JC3TR8iklN5usDeaMNXSYqjaMZb5YUkkdnznAlCso0ukJN2ZMSQwKlU2Bz3RnbdJKFbtrYxv6HLTeN/oJ8DgqJJc0guMR3xSEyHhcb8uNTjTCmaCTOCg/yIns09UtQUk1Gfz81gHYrQxY4HuMGFzrxcs+4ADZgA3yY4eTG8cqBVHo1osqNI2RK0tfDhzktqpJ900IPA7Y8n0zo5aFlJFQWNcKHHeDlGn1W1gVZplOtLVRado3fWGXPbG90tqlItl1ZWUKmJBRMQxCvdcEEcxzjTF691yPyeEJUB1BWmRFdwESKQ27Jtu6NjadXNFy1EqtdoUQWcSEgDc5UAeIgpYPyYyLQkzbPbAqWxTdMq+tChUMZc4Ak7K0LYxZH6nSYDzff5xzK2RoNJ6pT5Tql/0iSA5moSoAfVUkh0KDVB7YBfmmbAdLlkoJ2jER0uOjoyT4BLgiXEq/U5iOjoMvBZLhE4wEehaofoJPBf7So6OizpeZfkLDkPfEQ3M8fKEjo3DmS17/RI/vf9KoyEuOjo53UeoSRIMIizHzlHR0Z0IWtDf9RJ/vkftJj1mxeqvl+1Cx0b+l9L/MtjwO+MTryjo6NYBkr1hz/ZMZHX79AP7wfsrjo6EyelhXJ56v57okR63OEjowS5C+SVPrRahY6MszHPllWV+kHHzh1m9ZPEeMdHR3I+n9Ea1wLZP1n2T5xXs+CuXjHR0VdR/jZHwWLNjyMa1OP/AGj5wsdHOXkkeDJaR/SfPuwF0pjHR0W9N/lRX5YPh4hI6O4QenODyMEx0dHJ631L79iEIj2TU/8A+Ps/21/tqhI6KsHqIvUeNab/AP18zHoH5EMLb9zxmR0dFuHlffgh6An9NO4/6hD46OjUx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48640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1F46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Thank You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D1F46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772400" cy="11430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Welcome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ctr">
              <a:buNone/>
            </a:pPr>
            <a:r>
              <a:rPr lang="en-US" sz="4000" b="1" dirty="0" smtClean="0"/>
              <a:t>Ian McKay</a:t>
            </a:r>
          </a:p>
          <a:p>
            <a:pPr lvl="1" algn="ctr">
              <a:buNone/>
            </a:pPr>
            <a:r>
              <a:rPr lang="en-US" sz="3200" dirty="0" smtClean="0"/>
              <a:t>Project Coordinator (Noise/Airspace)</a:t>
            </a:r>
          </a:p>
          <a:p>
            <a:pPr lvl="1" algn="ctr">
              <a:buNone/>
            </a:pPr>
            <a:r>
              <a:rPr lang="en-US" sz="3200" dirty="0" smtClean="0"/>
              <a:t>Department of Planning and Environmental Compliance</a:t>
            </a:r>
          </a:p>
          <a:p>
            <a:pPr lvl="1" algn="ctr">
              <a:buNone/>
            </a:pPr>
            <a:r>
              <a:rPr lang="en-US" sz="3200" dirty="0" smtClean="0"/>
              <a:t>Office: 239.590.4609</a:t>
            </a:r>
          </a:p>
          <a:p>
            <a:pPr lvl="1" algn="ctr">
              <a:buNone/>
            </a:pPr>
            <a:r>
              <a:rPr lang="en-US" sz="3200" dirty="0" smtClean="0"/>
              <a:t>Email: icmckay@flylcpa.com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images.fasvig.info/Logo/Next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114800"/>
            <a:ext cx="4381500" cy="21907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How GIS Fits Into the Airport Industry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4525963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sz="2200" dirty="0" smtClean="0"/>
              <a:t>The National Airspace System requires a massive upgrade</a:t>
            </a:r>
          </a:p>
          <a:p>
            <a:pPr lvl="1">
              <a:buFont typeface="Wingdings" pitchFamily="2" charset="2"/>
              <a:buChar char="Ø"/>
            </a:pPr>
            <a:r>
              <a:rPr lang="en-US" sz="2200" dirty="0" smtClean="0"/>
              <a:t>Airports will be required  to provide GIS data to the FAA via AGIS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Electronic Airport Layout Plans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Surface Analysis and Visualization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Airport Master Record data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Obstacle data</a:t>
            </a:r>
          </a:p>
          <a:p>
            <a:pPr marL="742950" lvl="2" indent="-342900">
              <a:buFont typeface="Wingdings" pitchFamily="2" charset="2"/>
              <a:buChar char="Ø"/>
            </a:pPr>
            <a:r>
              <a:rPr lang="en-US" sz="2200" dirty="0" smtClean="0"/>
              <a:t>As of yet, the FAA is not mandating compliance, but will soon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5362" name="AutoShape 2" descr="Image result for Tall buil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AutoShape 4" descr="Image result for Tall buil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2" name="AutoShape 2" descr="data:image/jpeg;base64,/9j/4AAQSkZJRgABAQAAAQABAAD/2wCEAAkGBxQTEhQUExQVFhUXFxwYGBgYFxwaGBgcHBcYHBccHRcdHSggGBolHBcYITEiJSkrLi4uFx8zODMsNygtLisBCgoKDg0OGxAQGywkICYsLCwsLCwsNCwsLC80LCwsLCwsLCwsLCwsLCwsLCwsLCwsLCwsLCwsLDQsLCwsLCwsLP/AABEIAKEBOQMBIgACEQEDEQH/xAAbAAABBQEBAAAAAAAAAAAAAAAFAQIDBAYAB//EAE0QAAECAwQGBgYFCAkDBQAAAAECEQADIQQSMUEFBlFhcYETIpGhscEUMkJS0fAjYnKCkgcVM0Oy0uHxJFNUc5OiwtPiNIOjFhc1Y8P/xAAaAQACAwEBAAAAAAAAAAAAAAABAgADBAUG/8QALhEAAgIBAwMDAgYCAwAAAAAAAAECEQMSITEEE0EyUWEi8EJxgZGhsTPxBWLh/9oADAMBAAIRAxEAPwDNS9KThgpQ5/GJPzzPNLxPAA+UUES3wc/PCLcuyL2EDeoiNTyRM9C9PNPvHthfpDilR7fjBKRZmAvX1drDnic+yGzZCieqjLO8T8IXv+xNJRTJX7h+ecOCrpqGP22MWfQp+PRn8PxENZTE9HhiUtR9rCkHvvyShptO8/4pPgIjNoPvK/GfhDpk0mgCxzeIpckv6qifsPE7wKJU21Xvr/GYd6apmKlEbz8TDRo+Z/Vr5y2eHHRyh6wKeKR8YndQdJ3THd2j4wqLSM+6GLsIH6wdh/lDkWFDVUScmISO049kTuomkkNqTtV884aq1p2q7P8AlEXooeo7HPwixL0c5HVW3ME+UTuomkjVaxk/MAecILXF/wBEQA/VZ9u40FC/GIV2NKjQkE4BgTu58ojzJcgor+lQgtEW5ug1pa8Fp+0hvExesGqk6YLwBKXbFKX7VQO/EOhgY2j5eO9I+Xi3b9ErlqKVKLgs1Ce280VfQFnC8X+qPjDLMmTSJ6RC9KptvZ8YnsOjDeJWlTDFJSQSCMUqdrwoWPeHinb7GqUxJdJJZWFRkR7Kt28RO6romkmvL2Ht/jHGaRtiuqyzNlGyUlWT5GIGO8fPGG1slF30mFFpMUqe93QswgN1n4J+MDuE0l9E8nKsSS1LUWCSTwgSJn1vGF6Zva7CYmsmkPIsM5XsEcWHeYaQp7t9LjKr8qQH9NmN662H1yPOHDScz+tX+I/GBrYaQY9GmZIUR9k/JiPol5oWPuH+cDU6VmCvSK5l/GHDTc4N9LMBGDKga5BpBJUqYz3F80NxivMWcwRyaIf/AFFPH61R4sfKHDWWePbHNI8Wia5EqIgtQwJ+PjEgtTux3YH4naYqWvTMyYwWpwKs5bseIkaQUPVN3g/xhu4CgiJ6qBj+GneIabVmbvZu3GkDxbS79Z9oU3hE/wCcE3aGaD9sMduABETuEotLnor10YUcEP8A5vl4g6Ye+jt/hFedb3LhSk7nJ71GGenbz2CIshKC6NJWUBr8xQ2NTuA3ZbYsjTtkDUmGmSljIbxAYWZALejEHAGYtQbjUYbhDbRZheohJIxuXlHkVFzzEIscGMaJGnrH/VzcMiTn9rhEh09YwASmYNjpSdnHY3ZGRMsh2lqH3W8oTo5r0lkcobtRJbNZM0/Yz7D8JfmFCK50nZz1pSjKUM6u4+qXBEBJNnnH9W/KENimmhRMHBL+RgdmJLYZTMlrvFK5aFoS6g4Ete3oyodU7UnB+2B0s15IV7t1FObl+yBhsawQGW+9GzhFiRo2apgCeFX7xC9iPuRWXkLLMCSkZpFOPqhuZic6VOAWumBoDi9WoY6y6qziHUso+0/kGh07QSpdTaZZ3CddPYoNFMsaX4/4D9RWXpeYf1quSgPAOYiXpBwxVjiSSSdlThyaC1jRICWWSpy5PTlXLqIcCCcnSdjSKBb/AFVTfElMUvSvxBp+TOScL6ibuQBLq4DZv8TSGrtVWUbqRRh4ca1JjVjWiQHuy5jAesoBtwBKi54QBXpi8SSudXBilLcgWHIQNSj5A0vA2RbZV0qV1izISR1QOMGNTtG31mesdVPq7CraNw8eEUNFzOlmpliZanUcek3RsNMJmCTdlKAUwDqVVs6nOJrct/YkYVuYrS1vE6apb0wTuSMPjzjY6LSUS7DLFAq8tX4SqvNQjNSZNtSoMZtVAOFX0hziakb6xurgM0NW6k+I+ELibttkivJ5zp60IVPmlLgmYp3ZvWOG6J55SqXShughkgVYFnHOI9NzrQoq6RCkpvlvowgYlutdBNN5iCQtQSnIt4GncIsxbtoNbk2g9KJkqUlVZZqA1Qee6h4CHTrdKJWAohCsXFU4tg/q5blFOwxVmWQrQq5+kSpwAo3lJUzMM2q+EVSJyVMrpQdhV/GEeR1T8C0X5VkRSXNmgZpUCwZQpjLUK7RBiTqxLTiCskh1dIpyMXYBizCBFkmLUkyypSTihV4hj7qi/qnbkWyeCEu3TwyE3wsOSlRCiQMaEXmBIq+e1otxZG9iIim6vWdz9EomrtM64GZulLPAqdoeQqqCEBqJUvrHmAwHExprPrEpSUlUtD+0y2B4ZjnElp0hY8VykBZqQUFT4s60oUmrbXrVqxZJtqg0jG2bR8tKwCgrfqs71NBdqylPkxB5giWzyUXuj6IXmKiRLBUGxBQzUZyRUPnGlVb0dboEKlLu+tLUEqAxowrhFWVbpk9Jllc5bs4VOCQMKkKFa7K0ituS3JSG2MWRaXKUgAteCnTXCoAu4j1gOcWzYbIkhJuOaAX3JIxo7xl7dKXKXMN5V5rpdda/WGRS+FOtE+grTMTLZCFgJdRuC+Uh6lUs0KXPslJ3w0cyXKF3CapdnUWRZ7QveJd0fimXYFztD2pT/wBHkpFSHIJbEBwqpwGGOyNRYdMJUl1MraqW6gK0Kk+ujiQ2+LC0vVKnBrQuN0XwlGXBDz06EthJHQAcAgdheDVh1PTcHTKN/MJNB8Y11QI5RTsrDbAsyEzU0Vur4U8S8QK1QOSy/Cnid8a61zVhBMtIUvIFV0HbVtkeeaatNtUsmb0kvckKCABsuljUirnwgS28BVsKz9VpaA6510bVMnJ8zugFa0WdLhM0qP1RQ8CcYG3iakglqPVo5CiMnO0CK3IKRMz+qlTbSR4NC+jr2d4+MMVO2PDb2/x+EJqYaNDaOgfqylJ+0pRP7Yi3ZbTKT7JH2UJB7b8YIzTnC9OdvfFbnl9/4IepWbWKRL9hb8QP9UQWrS9nmKJUmed19N0co816c7TCGYczFbU3y/4DbPTrPpqRL/RypgP237UhYeJVa2HaRxSnzXHlpnH3j2mGkvEqXuGz16TrQCGuKUTiUqAxw9VRI7Yo2rSctWPpA/77j/MDHmXTGgJLAuOMXBpdWBWeZgSg35JZr1rkk/rT95B8ojJkCpEzmU/uxm021eS+8wR0XImzyVGYUSkVXMLsnYPrKLUSMeDkV6KDYasqZMyglqDVUsrwG04gDgHyxh8/oCklKZiUil4qDr4Ags+7+EVrTPM1pcoFMtPvFyfrr2q3YDAb7UyU8oobh202dsX4MLyJyrbx8lUshTSqScpoGQC0txa7jviQdAPZnfjR+5A1VnUgVCe14Las6JNpnhJH0aetM4ZJ5mnB4yTjNSpkSbexs9WdGypctM5CVArTis9YA5BgA3KsBdO6fCpikGQhVxRAM0P2Jow51jS6emL6FQk0WzJwDcMgW8ozVmNuUAFyUzR/9iUHvcRbktLSv6LZcbC6paQmTLSlACESwlSlJRLSkEAMHLPioZxtLP6ymFP5vArRGj0ywpYlJlzCLqghRUMd9BwHbBKzm6FKOzyiyCqO4Utjy7SNvmTHK5ilO5qosOCcByjtHq6pGLK8R/x74v6a0rZ5yerZujWSDfBxGbpF0OdtYF2FfrDalxyI8nhML+tPUhFzyFtHqAmyyskJKujWxZwr1a7L1eUWtJ2azSLQpKrzN1gRgaEEEGoIJwwbCBRReCg5qkkcQHHMkEfeh0+ZMtS0rWkXigIBTQKCKEsxdVaw2VOGTUiMqTEIKzcLJcsSDQZPQmCc9HSy7oKVT5RcsFXpiQxFSkOoAAsHBTwrXTotTOL+LUAUH2Vu14PHJs00KSUveS10spJxdNVAAgZVNNzRSlJW6/YVJoHy55dyp2DdY+W2mO6IlWKUQoiYQVFyXBY8NkHdLaCXNAnIkqC1FloAIAU3rJbFJpQYV3QP/Mc5v+mnA/YURD6pryxkh+jdWEqSVpKlVqHBriGcAYVBJAU7OkiCFo1avAOkKp6wDLAFHIw40cZpVjEOi5FqkrdMma1QQZayCCMCGqKu22NOjSJOFktJUQHvILOMA5LsCSQrEb8IvjkvkZIyGkdUFg3paQFBSagi7VsQcNzOCAa5QM0fpFSVlMwJlzEuHUgJILFwWSGLeUeopRNUATZ10LgFUoGoL0v0NeBzEUNM6A9IDLsxpRKkmUFAUzv8eqXG8ZM2mgNGetdmSmTKtM9SUzlVsxlMDMBDkrCRdYJZiwORisnSN5aVdVKkmsxFxBVSl5JTXZ7JrjHK0NbbLKmJXK6WQB1UqZbVNQEqJlKDkuC2LvSL2htG2eciWpKF35iCsS1lWCVMoBTpSsOQQOoWUC5windPYFMr2TSor1gk3iS/SXTvuqKgH3KAi6i1zVeoytyAFnibhVdHExFa9GWSVfcAVAurmqSQ9QQvACrNMAqGvbZ5OgrMoOpCwUdYn6QTA3vIvEFxmk7wYuUpLhk0iSbZNJyIwLMyeJBoc6nLCGyVT/6xJGy/K7zs7DE0kCZ+imIngMBeWpYS9R1n6WQS9Kq4jCKelnEt7yStisideUAACCgTpYBWoKq0zY2+GWWSe4dJS0vopCiFzkSEXqE9MlF45YTAH7TTdEGktXhLQWs7/YmlbBsbgmucsBA6TOWSUlQBUSUBRCScQVImJPRqDgjAY03JOTNQsX0XVO9ZRvKYUAvJIoBQhszWI8kWQoJsvSKSiWlN9WCSopWSwp1lFNS5y7otf+l7Z/Z19sv96JLVOnLAT6PNWlwbypSi+1gwHDDnjEHQI/sdo/AP3oR/BKMuYQq+EclBiVMrfC6gURVyaHAExYQkbYkAEDUMoMqpkq4Q4WY7TFp23RweBqYdBD6OMwe2JUSxkIcTBzROiEqR0050yQWGF6YfdQG7SaDuhXKluBpIh0PojpAZkwlElJYqaqj7qB7Sz3YlhBK02ozCmXLTckp9VIqE7ST7cw7fABog0jpBU5aEABIFEIS91CcSwxJYOTiT2RfRKCAkrBSKlTLuvvYKZ8oGKHddv0/2Vt2OkSUpDAZ5k13xQ0va3upDs5ds2ipbtIKWppYuoGwgkneX+dkVrOhRe8T5dxjZm6qChpiIo72y3KyapwGZ3AR6tq7ov0WzhJ9dXWmHf7vACnbtjJ6haI6SYZ6x1JR6u9eX4QX4kbI1OsulOglFQYqJZI3n+RPKMGLZOci6KpWQ6cnz6CzoSXd1EimwAKIHOAydDW2b+mmlKdl9/wDInq98ZWdPUtRUpRUTUk/PdEcqZMvAIUQokAMSKksIr7qyS/8ARdVs9T0VYBZ5Qlowckk4k5luwcoISiky1Pn5mKk9VxGL3UtXM7X2w22Eps8wvhKJH4SX7o2VSLTJac1SMpCpqJqShAqFAhQDgZA3jXYIz1gSb6Q7u4o/tAjziH0pQGKhzMRmcQoKdyC78MPCMinjTtplTa9gokmhzBp4jvEEtFaTTZ76FMkXhMQWNUqZxQEggYbwYHLIdWyrcAXHd4xHbSkiUtQvJSbig+Ie8A4rUFY+6I29Qo6dT8DS4NGNIy0mWtE1SpiSxvSykLQfWBKU44EUyglYtMgzSiUxSs3mWq7dUxKrqceticgQTiaiPRpAmAIkySlnF+aUOMQoLUbqsWYbYHaUtokhAlS5SFN1jeTMKt/1RuBiiM4xJjaatHpNwKwaLljVUBVYyeqemOmQ7JBBurAyJ9UtsNcTQjPLQKmqfHhFyaatDBlZRiAODY90NnV9Qy0jO+gk9yktFax2kH1+dcP4RcRKQapIJzD4wSFZKF+/I/wlf7kKETMSuz/4Sh39JFq0Bk9RCSrYolI31Yt2RUBnf2eVznK/2oGyIA9ZNGTpwdC7Olv1gXMlKbYWcEce6MVZdLTrMthMTMSPZv8ASSztul+qamqY9OJmv+gkVy6c1/8AFA3Smh1TU9Wx2MLJDlSye9KEnvinJC94vcVqwLJtFlt1FpCZpF0h2W31VCiwKliDyED7fomfKSu689Kgp1klK0gIqJiUgnAABaMXGAhszUS1g9XojWl2YQ3BwDBGXNt1mYT5JmpSQb6SFKSHF7AuoN/F8IGPJL8SIm/Ji7Npc3ylJUJaEA4rUpSnAHWug4kguNhYxZRPmrQsqEwDpGAUwVvdgGYvR65AvGiv2W2LmGVM6GeB66HSV4k3pNCsABJJSPa4iANuVMkTEotC5iAL11YWTKmgnAKYszmhdmDjM6FNeQlGdPW3RkBSRgi8lrpIdQlsLpd60V2mKypRJITMXLASUgKJUhi+8qSxNKGpyxgvaACekSvJw2JSQSz1JAceq4pUCBVpK2SSsqF5wQQQoOaPQMN2zCLdMZcog22TrkopQopIupKkpNxyHoXAQVNhdB6uIaBv5ztX9onf4q/3oIyZ5ThMx2EMoYhJDMoMYf0qP6qR/hS/9uKpYZ3swUY1Ck7d8Sgjd2xVDYQ0sM4pY1lotthQRFS8xLRyl4QK+QWXGGXz3wuEU5U0k3WqfnKNjorRCJKROtYckPLkvVe9WaZe/E4CFb08kvYi0RoZKUC0WlxL9hAoqaRs91O1XZWE0jpBU2YkUc9WWnBCEiuD9VIFTiTjWItJ6QXNWVKNaABmCQMEhOASMhA7oque3CKNWt78exW3Ye0HbZSEzQ15RrfUA5DAYZBxhvhmt1rBAQmpLFwKABw23MHPlAhMq4XYB8q14vFmXJzVVR2+zu4xty5lDFT5fgVugVZJCyqjjf8Awg9o+yrmLRKSby1FgT3ngA55REUgCnjG81C0TcQbQsdZYaXuTmeZHYN8YIvuyoaH1M01jsiZEpEpHqoGOZOJJ3mp5xgdcNJdJPKQerLp94te7GCfumNjp7SPQSVL9pqcTRI7XPBJjy8Ekuc8Sc4s6qdJQQ2SVbDgd8EdWbN0lskpxCTfP3ajvbtgXNMar8msl5k+cR6qQgcSSo/sjtirBG5C41bs0enp7JAGKltyAg10aVy7pGQSXwIYgiMrrAr6eSgPkTXNSx5Jg3pe1mTZp8xGKUul61alM6mOlLZFxm9MaisFrkzBdAJKFk0AqWUkEngRzjFGVdzBgynWq1qBJmhQNCky0thtAB74DTJyVYJukYsSR2EkjtjJeF7O0L9L5CwolB2oSfwi7/pMNKbyVy61FPtJqOZDj70NlzCZKNxKT3FPiqGy5hBChiGIzqD8RG9KM8dLig7NFnRyJCpDqopLpUxDqdrpunHE55RVkaIUtSrt4AGiylks5qVPdBwxLVxiRGjemtPRSylBmEXLxISLwvJBIBOYHGFtej1SQ09KrwJF2+AzEjBjSm2MMljXMuNuCqEFFt2XNH22XYukuzOmUpIFAyAQXBKiakVokNXGC9n1inhlzgiUg1BWSFKH1UMVHizb4ykrSNysqWhB99ipY4KWTdO9IBirNSVklRKlGpJLknecSeMR9TCCqC/cZ5EejaG1vlTpvRh3bqlRCQpWScSznOsFNB6wonzjJUlUmaKBKyKkYh2xzbOPHVEy1gh64NXDzjZ2V7dLE2XW1SmBZQBmpHqqBcNMS2PCB3ptJr/YdV8HqRsive8YjmSCPaJ4O/Y0ZPR35RkCWEz5c3pU9VRCQAWzqQOymyLB/KNZ39SdhsRu+tFnej5YdSNJKUk0vEHuhFOCxW0ZKbr3ZiaIn8GR+/EUzXuz5onfhSfBUN3oe5NSNqLIT7biHCyDBSlje9D8DGHs/wCUOQDQThxSkDvVBL/3BlFwJFoJFCwl+a6iCp29g2Cte9CFKxNkSVJCQSucFpS5Io10hSTiCaE74yFm1jmpSpE9EueFE3rxKVKBwvEdVRGSmvDAER6GvXiUUsqy2gghiCmUXGwi/UR55rSiyrU8mTPlOXKFIBQN6VBRu8MOEVTjNO1/Qr90JpbRstaeksKyqpeQrqrqKug9WYAAS4waBkq3teSCUgFlApDKPA4cRugTpKWoDq12VoeEDUWg1BHLCHU5uOzJuaOdOF0XFMpLs6QQ1XGD4HuiHpz7yf8ADEA02o5XqHbuh3pKoncye5LKSQ2dYQzcxkYM/m6X1SUqYM714kBgDTInnBSz2azekpmJmBEtPsLl+v8AaCAQOADQNcfcmxlUgkVBHFh4xbs+iFKDprTeS/LCNFa1qmTwZa0qcsLstEmpoAGIbAYnPeYNol+gi9NVfns6Jd8qRL+uvaXwTzhHkfghX0DoZFkl9NOumcRelSpikppktaSxZxQYndA222srWVTJ0sqOJK+4NgBkMBA7SFrXOUSVElRdSjiflmAyaElIYMkRpx9DLMrm6QkmTkIJcTZX4j8Isos4zWhQIyJ/cgSgdIRu7oIs2EY+ojHBJKLsVuhfRaghaKbb3LKJUoJ9qXxdTfsxEkw4qpGaeZzdyROeQ1oLQPTzAkzZZAqsIKyoJzqUAAnDHOPTroDAMEgMAMAB5ZQG1T0T6NIF4fSL6yt1KJ5DvJgmrAxvww0xutzRFUjEa62/pJolg0RU/aIp2JYcSqM4abII6ySJnpE1Vxd0qcG6WLihBaoijKsM1WEqYeCFfCOflUnNtlMotsqLLnwj0jUOylNkDCsxald90dyH5xlLFqraFmqDLG1ZAb7odXdHodgs4kypaHcJAA3sGfnWNnTwrei2KpGctCuk0gE+6tKRs6odXfBXW8lNhtD7AMdq0DzgDq2vpLYCczMX2kj4dkaXWLRip1nXKQWKqg5OlSSH3dVsI15eK+Ao8rs7AYgQ/b8fnfFqfoG0ocLlLI2p6/7LwMVZJiVfo1gPV0keIjlyxveyto0mrNiTaJhlTJnRg9a+WLXQoVcjG8B2RTtckIXMQ964si8KggEhxlVgecVdGqJURtSsNwSVJp9pKYWSqpG0H4jvAjodFax0/cmO9Ie1o0WmzmSqTOEwNRaW6qgbyHYljj2CJ9bpPpCU2yUSy5aTMFOooBiwatQQS8A7MCpK0AYpvDijrDmU3h96Dep9vACkKUQ3XGdDQhuLHDOM+aFZnF8S3/UqyycN0Y2XN3A5OGB5u/c0SdbIeB+EaTX2VLWtEySlQ6rTHcAMA2OGfGkZlApWM0/p22/Yd0dMlrNCRiCKVDYEF8YtaPtapM3pUFlBV4bBt7Yrhto7YSm6ApuqFs9Dt1ul2izGckJAV1ZwUkq6NRoCAK44F/hGDKNnz/CLmg9LGzTL1FS1dWYg4LQcRxzH840Nl0DZjakmY67LOB6M9ZPX9lN4KDHFNQXcYF4tSWX8yz1GSEsiGTZasR3tTtMXZ82UmaUmyhKEqII6SchbPmBMLGJJhs6lFrNPShgwK5iiDV3N4OMG54UYrC+U0/v8gUr5BoQcyDE8i0ql1fDw2b07uyClpTYSAEWS1g7elLCmQetcnHHIi5tjQVkgTgnIXQSOZWX59sMsU4u1/TGSiG7JbwsDI7No2jb5ROsiM3KlrReCJay+BJqGzADMce2CNitK1UWhQIHrUY8a4xtxZZPaS3EaoZpGwJLlLAnEH1TxGR3xmbfooHAMcWzG8HMRspiYqzrMFBv5jeIk8du47MKkYjovowGBIwcMfiDEPo490fijWW2xlIc1T72ziPPwilc3p7/hGVzcXTQ6plZFtdIJSNgx+PfFm8laghElKicKzK9i6wL0bZVrUlCASSWCQK90bJakWFN1DKtZHWVimTwyK/DxWXJLHgy7EisuUbUagMSJIahWSourYO3fkbZbVTFEkkklyo4qObmOt1vKwUAkgm8pRd1KzOMVQWjf0vSNtTnx4QkmSoAGEIZhJCUk+UQmZW6AXMEbPJCRtMX9b1cccdMeRPkls8oJDCHl4UKjr0ebcm3bIuRUb40OpOijPndIofRSmP2leyOAx7NsZyVLK1JQgOpRAA3mgj13RFhTZpCZaWcCp2k+sr5yAjT0+PVLUy6EfJdJrTCB+l7aiWgqWoJGFXPYACSWenOJLbbEy0kqLUc7ABtjzHTWlVWhd72R6o8SfrGNebL218jN0aZGs8hKgfpCBsSBwxU+zLKCUrXSzKxUtPFJP7Lx5yhQ9oE8FMd1Sk0xo0PR0ZyWOMxP+3GVdTP4E1s9astsRNTelrSobQcN247ol0hOTLlLWcUS3AbcSfGMr+TySFCctmClpQBT2Q5wAGK9mUGtaJ30Ez6zJHAqHk8dDE3JJscD6iS09Mo7EMo41J/4xr7dbxLluWCQCok5BzsrGb1Sl0mKZvVT+EGLetq/6LN/uj3g/GHyeWQCWjXdAPUQpW+6kP3k90ZW3T5S1LW00FRKsUlIJL7Hau2ByExMlOVYwPPPwS34LGjzcmpU9AoPSrPE02UUqIxuluLFvKKSUZiCtpQVLBHthJ5qSCe8mLukzym3GQkJt7MSzTLkxKxUJU4fY/wiYL6C0gg9UKqfqKFD+EgxJP0Yv6QFr0pKSoVwYMR1Wwy+qYht6b0qWvYDLVyqntSW+7E62P0Ka8MGWOpHo6OvLWhdU3VdW6C7hiwZ32Df2+PW6WUqun2VFJemBbA4GN9qfb1qFeun1SOFFCpq4IPOKH5RNCiWZc0AlKkhC1bVAUJ3kDL3YqlL05F4KsLuNPlGNmMREN4gvmO8ecchTdU5eGUOKo7L058Xwx6Lcua4ByjT6raWllK7LaC0pXqH3Sca5DN2bbSMbZixbLwMXEg4jEeGceeaeHI0CP0s12mNFrnTDKIvWpCaKDXbTLAoXP60Jd9oBq4gUqxWmWlLyJrks1xTgdVidxJZzsjf6saTTarGiWSULQm7RSgoFLXVgpUFFNUuOWcB7DKtIXMVaRNUEm71Z81KHJDMAu8HDkF27Y2Y4/Vqi+fvct0p7malybW7CyTj/wBtXwi1IsNrUq76JNSfrS5gHaEmNBabGn9K8y4WAlmfOKQXZyq8PF6w2z6OUq9MSmZ6OBVHTzSCtwGvvf3teyGLmLPqvd/f7DaF7AC02S0oTeNnNHJSbySAM+sAG3O+6A402tn6FhvcccWGYja2XQQmLVPShXRJBBldNOLq2lV58xRxhnGU1wsqwpMyXLKJJ6h+kmLdQqzqUWoRTChhW8iTd8ffsK4pFFenlZyw/bEc/WApDlIH8YB6TWqjkkDE3qDk8C5ib3WKlEbBsxDwkZylvYtI0qNbFV+jDZYvHfn9P9Uj8MZtCFkkBnJoHHnWE/N873R2j4Q7l/2CegzJybCgy5JCrQQ0yblLfFKT73h4ZG020qdINMzmYjt1sK+qmic2JYlmJqTU4/LRAlMX9L07k9c/0A5DgYRUzLOEUponsNmJ6ysMt8aeq6hYobciJeWWLLZQkVxOMWAIeIQx56U3J2wqxwMNIesNWgxd0TYDOmJligJdR2JHrH4b2gJW9gpGt/J3oWqrSsbUy/BSv9I+9GzJcucPKGWa6lCUITdSkAAbABT53xWt88JQSaBiSdiQHPdHThDTGi8yOvek3aUKXusr7IPUHMueQjKAUx+eUTW60mbNXMPtHDYMhyAAiE7Y52bJrlZTKQxUIGhFYvDrMCspQG6ygkbXJaBFMMUepah2S7Ikp94Xj98uO4iCWu9lQkIQgM5BIqXxbHhDLMAEMMKJHAfyhtoluUnFqjjHYjsqHZY1KsiVpVfFC6mc4lW3tgTruWs84DC4GHY3jF6zouoAZt0CdeFtZ5v2Uj/MgQMm8WQ80TtiVLu+UV0K3RNKEczgiJpUxgxGZaNlq50K7MkrTLKkKWnrs6i4KBX2R0ndGKixJ0hMlJIQogFwakO4AehFQ1Dk5idLKsv5lEfWb0WWzBYCRJKSkpBISzpKQFHiFTDvuJ3RHpOxylWaamWEAhImJCWc9HwxUpHSHmBGNXpecSkX1VDh1KckgFiXqLwbd2u2Zp+ddvXsSQrFtoYPRy/KmFI6c1ri4tcmhxL+rluTLmKSq8yg4ZsRlzHgI0ulrVZrRJuT1TEqDGWotQkEAskm8NorlGElWhlBYYVBAGHDbuxgtJWm0FKGEsgGqTirJ3OG8mObCVR0MzKDU7X6mctqCNhulnFQRu2iK3SRfmILqCg1cIHKlsWjd/x2bd43+gy9hwmVgjZLS2zDFgfHCBt2HylthFnX4NS7i5QTRaN0suRMTMQMKFJwIzHA+cem2ZFntcpEwXrq8DeIVLVmgkfLFxjHjyFOIO6paxGzLurJMldFp2bFp2KHfhw53T5tDp8BUjcWCy2F/R0T0qUpSnvlJ6QgJ6pJHXAcsagORjArSc6XIWZQTISsFygSMQ7ioW+F2rHhkDlp0RYrQnpJh6qQVCYiYUpKcSpvVB5A84E6f1/kyZSuhvzZoBSha0jYWKiUuoOzgM8be5XNfuWWCJOkbJNNxMtCCxPSGTeQG9lYQxNHHEgw7WvQZkyEqTJlJVVMyZKS6SC2JLlOAxFK1qQa1k/KPZ5ik9PZVgsL65S7hqCVFkgEh2YEuz1yi5pb8otnMpUuzS5hdN15rkAENV1FS+ZiSnFolnndtluCCPnjA6VJqXvBOVQH7omm2wkXSwG2IAC9T3V7Izwi4qhCdQQKgeJbthnSjZ3Ql96eUO6M7R3w1/BLIpRGcPmThlFdUxt8WLLIKscMz5COtkyxhG2Ih1js14ucH7d3CCqRDJYYMMIfHn82V5JNsnI8CJPRV3b9xYR7103cW9ZmxpELjfCKmksHoMBXwipEVjOjI9Yx6Hqbojo5V9SessA1yT7I8zy2RldWtG9NOBUHloqrf7qeZ7gY9OQhh3mNvTw/Ey2KHvTjGO110kyBLGMzuSk+avAxqbVMZOQfhQZ90eV6Xt/TzlzPZdkjYkUT8eJMWZ56Y17hk9iAGGrU0K7RHM4RzkVHBRODQb1SsS1WpF5LXAVtwDDvUIBA1jaagy2M6ZhUSxto5XXmmNOGNyRbFeTapSwSDvPgPIxIAK5FqfPbE/opIvOAAPAKJ70qiMJ6pO8efwjohIp2EZ/X9f8AR532kj/ypjU+hkgFw2Lfi/d7xGR17WOgm71J/bB8oTJ6WQ83DxIk8Y5KhCgiOd5AicH55wy0eqTsIMPlnw+EcoO42gxWnpmn8oontI4rLJPukjs6wPf3Qikh1pyIccqj/K/bHWdToUOB7KH9odkNKmKFbKH7p/dux2maTrMrq8D/ABHnBXQVtMqclQF52DUxyZxjAcC6sp5DlUdvnE6FN8/O+OZnWnI2vO5W9mG9aUyzOvywACOskBiFgl33mM3bU5iC1vSSEzcl4kDBQxHnzigU0rFCm4ZNaEltKwale2HJVFeeSkkQ1MyPRwmpxTXkITs85ju27DlBSwWITphSqdLlGqr0wsknMOAz9nhGeRMeLllm3qE9Yd4jj9Tg7crXAGvJ6rqzIs8qUuRMt1nnXvVQFpuh/WF4ly+yjGMTr3q0uSCodaU9MyKUBy55wEmJb58o2+qWkEz5SrLOIIZk7Rw4Go+GCQmpUq44GXseTSZiTRJArg3m8WFUNPGDOsegDZ5qgU1d3yVsI3HuqICqSTjt2fPyIu1JhFmS3GNfGIlTCC6n8YchTD+Mc78M+eETgnAqLSMGfddeJPudxiqqXnDry9sSvYA+yWd1N27hBWWgAMMPH+MNlAJGTnExIkxR1GZ5JX4EbHgw5QpEJmsYnRMDRnaZKohUIdKRgAHJoAMTs5wme6NPqdo28vpVCiSyKYqzPId53Q+OLk6LFuajV/R3QSgml7FRFXUceQw5QXUWHefKI0JA5d/yYbMc+MdSKS2LDP6420pkqu4qIl8AQSrtCSOcYNFI2OvR+hTk87Z9RcY5Mc/qW9RXIUisNVDhDVHZGdCiyU4lyFJF5LCjvnsj0bUuyEWeU4qt1qP2jQ/haPNzKUo3E0KiAK9neY9i0ehKRdSaIQw4AXRXDZG/p0WrgsicS9SxyelSfie2Hn1dx+fOIExPONAB81+DRrIJLmG8kOWcBnpjGS15V/R1b1J3Zxq5Prp4v5xj9e/+n3X0+CvhCT4Cjz9IiVAiEGJkqbCOfLkhKlOEPBrEay2HjHJVWKJ7mfJuzrJQlO5Q7iR3tCKqk7iDyND/AKYWV+kHPzhJIct7wI7cO9uyO2uL+EaENtJ9RQ2d6f4Xe2JEqD8a/CGSxelqHul/I+I7IZLX1eB/lGXqo/Sn7AkGLBPQZcyUt+sxlqeiVUxcsxZuZhkrR8xQVdS92qhTzNTEWjiCsO3Aux3Uwg/o8JC3TR8iklN5usDeaMNXSYqjaMZb5YUkkdnznAlCso0ukJN2ZMSQwKlU2Bz3RnbdJKFbtrYxv6HLTeN/oJ8DgqJJc0guMR3xSEyHhcb8uNTjTCmaCTOCg/yIns09UtQUk1Gfz81gHYrQxY4HuMGFzrxcs+4ADZgA3yY4eTG8cqBVHo1osqNI2RK0tfDhzktqpJ900IPA7Y8n0zo5aFlJFQWNcKHHeDlGn1W1gVZplOtLVRado3fWGXPbG90tqlItl1ZWUKmJBRMQxCvdcEEcxzjTF691yPyeEJUB1BWmRFdwESKQ27Jtu6NjadXNFy1EqtdoUQWcSEgDc5UAeIgpYPyYyLQkzbPbAqWxTdMq+tChUMZc4Ak7K0LYxZH6nSYDzff5xzK2RoNJ6pT5Tql/0iSA5moSoAfVUkh0KDVB7YBfmmbAdLlkoJ2jER0uOjoyT4BLgiXEq/U5iOjoMvBZLhE4wEehaofoJPBf7So6OizpeZfkLDkPfEQ3M8fKEjo3DmS17/RI/vf9KoyEuOjo53UeoSRIMIizHzlHR0Z0IWtDf9RJ/vkftJj1mxeqvl+1Cx0b+l9L/MtjwO+MTryjo6NYBkr1hz/ZMZHX79AP7wfsrjo6EyelhXJ56v57okR63OEjowS5C+SVPrRahY6MszHPllWV+kHHzh1m9ZPEeMdHR3I+n9Ea1wLZP1n2T5xXs+CuXjHR0VdR/jZHwWLNjyMa1OP/AGj5wsdHOXkkeDJaR/SfPuwF0pjHR0W9N/lRX5YPh4hI6O4QenODyMEx0dHJ631L79iEIj2TU/8A+Ps/21/tqhI6KsHqIvUeNab/AP18zHoH5EMLb9zxmR0dFuHlffgh6An9NO4/6hD46OjUx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ArcIMS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495800" cy="4525963"/>
          </a:xfrm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r>
              <a:rPr lang="en-US" sz="2200" dirty="0" smtClean="0"/>
              <a:t>LCPA pursued an enterprise solution using </a:t>
            </a:r>
            <a:r>
              <a:rPr lang="en-US" sz="2200" dirty="0" err="1" smtClean="0"/>
              <a:t>ArcIMS</a:t>
            </a:r>
            <a:endParaRPr lang="en-US" sz="2200" dirty="0" smtClean="0"/>
          </a:p>
          <a:p>
            <a:pPr lvl="1">
              <a:buFont typeface="Wingdings" pitchFamily="2" charset="2"/>
              <a:buChar char="Ø"/>
            </a:pPr>
            <a:r>
              <a:rPr lang="en-US" sz="2200" dirty="0" smtClean="0"/>
              <a:t>It suffered from several hurdles: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It became outdated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LCPA did not posses in-house capability to maintain it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 smtClean="0"/>
              <a:t>There wasn’t enough buy-in from the whole organization</a:t>
            </a:r>
          </a:p>
          <a:p>
            <a:pPr marL="742950" lvl="2" indent="-342900">
              <a:buFont typeface="Wingdings" pitchFamily="2" charset="2"/>
              <a:buChar char="Ø"/>
            </a:pPr>
            <a:r>
              <a:rPr lang="en-US" sz="2200" dirty="0" smtClean="0"/>
              <a:t>We took a different approach and started smaller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15362" name="AutoShape 2" descr="Image result for Tall buil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AutoShape 4" descr="Image result for Tall buil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2" name="AutoShape 2" descr="data:image/jpeg;base64,/9j/4AAQSkZJRgABAQAAAQABAAD/2wCEAAkGBxQTEhQUExQVFhUXFxwYGBgYFxwaGBgcHBcYHBccHRcdHSggGBolHBcYITEiJSkrLi4uFx8zODMsNygtLisBCgoKDg0OGxAQGywkICYsLCwsLCwsNCwsLC80LCwsLCwsLCwsLCwsLCwsLCwsLCwsLCwsLCwsLDQsLCwsLCwsLP/AABEIAKEBOQMBIgACEQEDEQH/xAAbAAABBQEBAAAAAAAAAAAAAAAFAQIDBAYAB//EAE0QAAECAwQGBgYFCAkDBQAAAAECEQADIQQSMUEFBlFhcYETIpGhscEUMkJS0fAjYnKCkgcVM0Oy0uHxJFNUc5OiwtPiNIOjFhc1Y8P/xAAaAQACAwEBAAAAAAAAAAAAAAABAgADBAUG/8QALhEAAgIBAwMDAgYCAwAAAAAAAAECEQMSITEEE0EyUWEi8EJxgZGhsTPxBWLh/9oADAMBAAIRAxEAPwDNS9KThgpQ5/GJPzzPNLxPAA+UUES3wc/PCLcuyL2EDeoiNTyRM9C9PNPvHthfpDilR7fjBKRZmAvX1drDnic+yGzZCieqjLO8T8IXv+xNJRTJX7h+ecOCrpqGP22MWfQp+PRn8PxENZTE9HhiUtR9rCkHvvyShptO8/4pPgIjNoPvK/GfhDpk0mgCxzeIpckv6qifsPE7wKJU21Xvr/GYd6apmKlEbz8TDRo+Z/Vr5y2eHHRyh6wKeKR8YndQdJ3THd2j4wqLSM+6GLsIH6wdh/lDkWFDVUScmISO049kTuomkkNqTtV884aq1p2q7P8AlEXooeo7HPwixL0c5HVW3ME+UTuomkjVaxk/MAecILXF/wBEQA/VZ9u40FC/GIV2NKjQkE4BgTu58ojzJcgor+lQgtEW5ug1pa8Fp+0hvExesGqk6YLwBKXbFKX7VQO/EOhgY2j5eO9I+Xi3b9ErlqKVKLgs1Ce280VfQFnC8X+qPjDLMmTSJ6RC9KptvZ8YnsOjDeJWlTDFJSQSCMUqdrwoWPeHinb7GqUxJdJJZWFRkR7Kt28RO6romkmvL2Ht/jHGaRtiuqyzNlGyUlWT5GIGO8fPGG1slF30mFFpMUqe93QswgN1n4J+MDuE0l9E8nKsSS1LUWCSTwgSJn1vGF6Zva7CYmsmkPIsM5XsEcWHeYaQp7t9LjKr8qQH9NmN662H1yPOHDScz+tX+I/GBrYaQY9GmZIUR9k/JiPol5oWPuH+cDU6VmCvSK5l/GHDTc4N9LMBGDKga5BpBJUqYz3F80NxivMWcwRyaIf/AFFPH61R4sfKHDWWePbHNI8Wia5EqIgtQwJ+PjEgtTux3YH4naYqWvTMyYwWpwKs5bseIkaQUPVN3g/xhu4CgiJ6qBj+GneIabVmbvZu3GkDxbS79Z9oU3hE/wCcE3aGaD9sMduABETuEotLnor10YUcEP8A5vl4g6Ye+jt/hFedb3LhSk7nJ71GGenbz2CIshKC6NJWUBr8xQ2NTuA3ZbYsjTtkDUmGmSljIbxAYWZALejEHAGYtQbjUYbhDbRZheohJIxuXlHkVFzzEIscGMaJGnrH/VzcMiTn9rhEh09YwASmYNjpSdnHY3ZGRMsh2lqH3W8oTo5r0lkcobtRJbNZM0/Yz7D8JfmFCK50nZz1pSjKUM6u4+qXBEBJNnnH9W/KENimmhRMHBL+RgdmJLYZTMlrvFK5aFoS6g4Ete3oyodU7UnB+2B0s15IV7t1FObl+yBhsawQGW+9GzhFiRo2apgCeFX7xC9iPuRWXkLLMCSkZpFOPqhuZic6VOAWumBoDi9WoY6y6qziHUso+0/kGh07QSpdTaZZ3CddPYoNFMsaX4/4D9RWXpeYf1quSgPAOYiXpBwxVjiSSSdlThyaC1jRICWWSpy5PTlXLqIcCCcnSdjSKBb/AFVTfElMUvSvxBp+TOScL6ibuQBLq4DZv8TSGrtVWUbqRRh4ca1JjVjWiQHuy5jAesoBtwBKi54QBXpi8SSudXBilLcgWHIQNSj5A0vA2RbZV0qV1izISR1QOMGNTtG31mesdVPq7CraNw8eEUNFzOlmpliZanUcek3RsNMJmCTdlKAUwDqVVs6nOJrct/YkYVuYrS1vE6apb0wTuSMPjzjY6LSUS7DLFAq8tX4SqvNQjNSZNtSoMZtVAOFX0hziakb6xurgM0NW6k+I+ELibttkivJ5zp60IVPmlLgmYp3ZvWOG6J55SqXShughkgVYFnHOI9NzrQoq6RCkpvlvowgYlutdBNN5iCQtQSnIt4GncIsxbtoNbk2g9KJkqUlVZZqA1Qee6h4CHTrdKJWAohCsXFU4tg/q5blFOwxVmWQrQq5+kSpwAo3lJUzMM2q+EVSJyVMrpQdhV/GEeR1T8C0X5VkRSXNmgZpUCwZQpjLUK7RBiTqxLTiCskh1dIpyMXYBizCBFkmLUkyypSTihV4hj7qi/qnbkWyeCEu3TwyE3wsOSlRCiQMaEXmBIq+e1otxZG9iIim6vWdz9EomrtM64GZulLPAqdoeQqqCEBqJUvrHmAwHExprPrEpSUlUtD+0y2B4ZjnElp0hY8VykBZqQUFT4s60oUmrbXrVqxZJtqg0jG2bR8tKwCgrfqs71NBdqylPkxB5giWzyUXuj6IXmKiRLBUGxBQzUZyRUPnGlVb0dboEKlLu+tLUEqAxowrhFWVbpk9Jllc5bs4VOCQMKkKFa7K0ituS3JSG2MWRaXKUgAteCnTXCoAu4j1gOcWzYbIkhJuOaAX3JIxo7xl7dKXKXMN5V5rpdda/WGRS+FOtE+grTMTLZCFgJdRuC+Uh6lUs0KXPslJ3w0cyXKF3CapdnUWRZ7QveJd0fimXYFztD2pT/wBHkpFSHIJbEBwqpwGGOyNRYdMJUl1MraqW6gK0Kk+ujiQ2+LC0vVKnBrQuN0XwlGXBDz06EthJHQAcAgdheDVh1PTcHTKN/MJNB8Y11QI5RTsrDbAsyEzU0Vur4U8S8QK1QOSy/Cnid8a61zVhBMtIUvIFV0HbVtkeeaatNtUsmb0kvckKCABsuljUirnwgS28BVsKz9VpaA6510bVMnJ8zugFa0WdLhM0qP1RQ8CcYG3iakglqPVo5CiMnO0CK3IKRMz+qlTbSR4NC+jr2d4+MMVO2PDb2/x+EJqYaNDaOgfqylJ+0pRP7Yi3ZbTKT7JH2UJB7b8YIzTnC9OdvfFbnl9/4IepWbWKRL9hb8QP9UQWrS9nmKJUmed19N0co816c7TCGYczFbU3y/4DbPTrPpqRL/RypgP237UhYeJVa2HaRxSnzXHlpnH3j2mGkvEqXuGz16TrQCGuKUTiUqAxw9VRI7Yo2rSctWPpA/77j/MDHmXTGgJLAuOMXBpdWBWeZgSg35JZr1rkk/rT95B8ojJkCpEzmU/uxm021eS+8wR0XImzyVGYUSkVXMLsnYPrKLUSMeDkV6KDYasqZMyglqDVUsrwG04gDgHyxh8/oCklKZiUil4qDr4Ags+7+EVrTPM1pcoFMtPvFyfrr2q3YDAb7UyU8oobh202dsX4MLyJyrbx8lUshTSqScpoGQC0txa7jviQdAPZnfjR+5A1VnUgVCe14Las6JNpnhJH0aetM4ZJ5mnB4yTjNSpkSbexs9WdGypctM5CVArTis9YA5BgA3KsBdO6fCpikGQhVxRAM0P2Jow51jS6emL6FQk0WzJwDcMgW8ozVmNuUAFyUzR/9iUHvcRbktLSv6LZcbC6paQmTLSlACESwlSlJRLSkEAMHLPioZxtLP6ymFP5vArRGj0ywpYlJlzCLqghRUMd9BwHbBKzm6FKOzyiyCqO4Utjy7SNvmTHK5ilO5qosOCcByjtHq6pGLK8R/x74v6a0rZ5yerZujWSDfBxGbpF0OdtYF2FfrDalxyI8nhML+tPUhFzyFtHqAmyyskJKujWxZwr1a7L1eUWtJ2azSLQpKrzN1gRgaEEEGoIJwwbCBRReCg5qkkcQHHMkEfeh0+ZMtS0rWkXigIBTQKCKEsxdVaw2VOGTUiMqTEIKzcLJcsSDQZPQmCc9HSy7oKVT5RcsFXpiQxFSkOoAAsHBTwrXTotTOL+LUAUH2Vu14PHJs00KSUveS10spJxdNVAAgZVNNzRSlJW6/YVJoHy55dyp2DdY+W2mO6IlWKUQoiYQVFyXBY8NkHdLaCXNAnIkqC1FloAIAU3rJbFJpQYV3QP/Mc5v+mnA/YURD6pryxkh+jdWEqSVpKlVqHBriGcAYVBJAU7OkiCFo1avAOkKp6wDLAFHIw40cZpVjEOi5FqkrdMma1QQZayCCMCGqKu22NOjSJOFktJUQHvILOMA5LsCSQrEb8IvjkvkZIyGkdUFg3paQFBSagi7VsQcNzOCAa5QM0fpFSVlMwJlzEuHUgJILFwWSGLeUeopRNUATZ10LgFUoGoL0v0NeBzEUNM6A9IDLsxpRKkmUFAUzv8eqXG8ZM2mgNGetdmSmTKtM9SUzlVsxlMDMBDkrCRdYJZiwORisnSN5aVdVKkmsxFxBVSl5JTXZ7JrjHK0NbbLKmJXK6WQB1UqZbVNQEqJlKDkuC2LvSL2htG2eciWpKF35iCsS1lWCVMoBTpSsOQQOoWUC5windPYFMr2TSor1gk3iS/SXTvuqKgH3KAi6i1zVeoytyAFnibhVdHExFa9GWSVfcAVAurmqSQ9QQvACrNMAqGvbZ5OgrMoOpCwUdYn6QTA3vIvEFxmk7wYuUpLhk0iSbZNJyIwLMyeJBoc6nLCGyVT/6xJGy/K7zs7DE0kCZ+imIngMBeWpYS9R1n6WQS9Kq4jCKelnEt7yStisideUAACCgTpYBWoKq0zY2+GWWSe4dJS0vopCiFzkSEXqE9MlF45YTAH7TTdEGktXhLQWs7/YmlbBsbgmucsBA6TOWSUlQBUSUBRCScQVImJPRqDgjAY03JOTNQsX0XVO9ZRvKYUAvJIoBQhszWI8kWQoJsvSKSiWlN9WCSopWSwp1lFNS5y7otf+l7Z/Z19sv96JLVOnLAT6PNWlwbypSi+1gwHDDnjEHQI/sdo/AP3oR/BKMuYQq+EclBiVMrfC6gURVyaHAExYQkbYkAEDUMoMqpkq4Q4WY7TFp23RweBqYdBD6OMwe2JUSxkIcTBzROiEqR0050yQWGF6YfdQG7SaDuhXKluBpIh0PojpAZkwlElJYqaqj7qB7Sz3YlhBK02ozCmXLTckp9VIqE7ST7cw7fABog0jpBU5aEABIFEIS91CcSwxJYOTiT2RfRKCAkrBSKlTLuvvYKZ8oGKHddv0/2Vt2OkSUpDAZ5k13xQ0va3upDs5ds2ipbtIKWppYuoGwgkneX+dkVrOhRe8T5dxjZm6qChpiIo72y3KyapwGZ3AR6tq7ov0WzhJ9dXWmHf7vACnbtjJ6haI6SYZ6x1JR6u9eX4QX4kbI1OsulOglFQYqJZI3n+RPKMGLZOci6KpWQ6cnz6CzoSXd1EimwAKIHOAydDW2b+mmlKdl9/wDInq98ZWdPUtRUpRUTUk/PdEcqZMvAIUQokAMSKksIr7qyS/8ARdVs9T0VYBZ5Qlowckk4k5luwcoISiky1Pn5mKk9VxGL3UtXM7X2w22Eps8wvhKJH4SX7o2VSLTJac1SMpCpqJqShAqFAhQDgZA3jXYIz1gSb6Q7u4o/tAjziH0pQGKhzMRmcQoKdyC78MPCMinjTtplTa9gokmhzBp4jvEEtFaTTZ76FMkXhMQWNUqZxQEggYbwYHLIdWyrcAXHd4xHbSkiUtQvJSbig+Ie8A4rUFY+6I29Qo6dT8DS4NGNIy0mWtE1SpiSxvSykLQfWBKU44EUyglYtMgzSiUxSs3mWq7dUxKrqceticgQTiaiPRpAmAIkySlnF+aUOMQoLUbqsWYbYHaUtokhAlS5SFN1jeTMKt/1RuBiiM4xJjaatHpNwKwaLljVUBVYyeqemOmQ7JBBurAyJ9UtsNcTQjPLQKmqfHhFyaatDBlZRiAODY90NnV9Qy0jO+gk9yktFax2kH1+dcP4RcRKQapIJzD4wSFZKF+/I/wlf7kKETMSuz/4Sh39JFq0Bk9RCSrYolI31Yt2RUBnf2eVznK/2oGyIA9ZNGTpwdC7Olv1gXMlKbYWcEce6MVZdLTrMthMTMSPZv8ASSztul+qamqY9OJmv+gkVy6c1/8AFA3Smh1TU9Wx2MLJDlSye9KEnvinJC94vcVqwLJtFlt1FpCZpF0h2W31VCiwKliDyED7fomfKSu689Kgp1klK0gIqJiUgnAABaMXGAhszUS1g9XojWl2YQ3BwDBGXNt1mYT5JmpSQb6SFKSHF7AuoN/F8IGPJL8SIm/Ji7Npc3ylJUJaEA4rUpSnAHWug4kguNhYxZRPmrQsqEwDpGAUwVvdgGYvR65AvGiv2W2LmGVM6GeB66HSV4k3pNCsABJJSPa4iANuVMkTEotC5iAL11YWTKmgnAKYszmhdmDjM6FNeQlGdPW3RkBSRgi8lrpIdQlsLpd60V2mKypRJITMXLASUgKJUhi+8qSxNKGpyxgvaACekSvJw2JSQSz1JAceq4pUCBVpK2SSsqF5wQQQoOaPQMN2zCLdMZcog22TrkopQopIupKkpNxyHoXAQVNhdB6uIaBv5ztX9onf4q/3oIyZ5ThMx2EMoYhJDMoMYf0qP6qR/hS/9uKpYZ3swUY1Ck7d8Sgjd2xVDYQ0sM4pY1lotthQRFS8xLRyl4QK+QWXGGXz3wuEU5U0k3WqfnKNjorRCJKROtYckPLkvVe9WaZe/E4CFb08kvYi0RoZKUC0WlxL9hAoqaRs91O1XZWE0jpBU2YkUc9WWnBCEiuD9VIFTiTjWItJ6QXNWVKNaABmCQMEhOASMhA7oque3CKNWt78exW3Ye0HbZSEzQ15RrfUA5DAYZBxhvhmt1rBAQmpLFwKABw23MHPlAhMq4XYB8q14vFmXJzVVR2+zu4xty5lDFT5fgVugVZJCyqjjf8Awg9o+yrmLRKSby1FgT3ngA55REUgCnjG81C0TcQbQsdZYaXuTmeZHYN8YIvuyoaH1M01jsiZEpEpHqoGOZOJJ3mp5xgdcNJdJPKQerLp94te7GCfumNjp7SPQSVL9pqcTRI7XPBJjy8Ekuc8Sc4s6qdJQQ2SVbDgd8EdWbN0lskpxCTfP3ajvbtgXNMar8msl5k+cR6qQgcSSo/sjtirBG5C41bs0enp7JAGKltyAg10aVy7pGQSXwIYgiMrrAr6eSgPkTXNSx5Jg3pe1mTZp8xGKUul61alM6mOlLZFxm9MaisFrkzBdAJKFk0AqWUkEngRzjFGVdzBgynWq1qBJmhQNCky0thtAB74DTJyVYJukYsSR2EkjtjJeF7O0L9L5CwolB2oSfwi7/pMNKbyVy61FPtJqOZDj70NlzCZKNxKT3FPiqGy5hBChiGIzqD8RG9KM8dLig7NFnRyJCpDqopLpUxDqdrpunHE55RVkaIUtSrt4AGiylks5qVPdBwxLVxiRGjemtPRSylBmEXLxISLwvJBIBOYHGFtej1SQ09KrwJF2+AzEjBjSm2MMljXMuNuCqEFFt2XNH22XYukuzOmUpIFAyAQXBKiakVokNXGC9n1inhlzgiUg1BWSFKH1UMVHizb4ykrSNysqWhB99ipY4KWTdO9IBirNSVklRKlGpJLknecSeMR9TCCqC/cZ5EejaG1vlTpvRh3bqlRCQpWScSznOsFNB6wonzjJUlUmaKBKyKkYh2xzbOPHVEy1gh64NXDzjZ2V7dLE2XW1SmBZQBmpHqqBcNMS2PCB3ptJr/YdV8HqRsive8YjmSCPaJ4O/Y0ZPR35RkCWEz5c3pU9VRCQAWzqQOymyLB/KNZ39SdhsRu+tFnej5YdSNJKUk0vEHuhFOCxW0ZKbr3ZiaIn8GR+/EUzXuz5onfhSfBUN3oe5NSNqLIT7biHCyDBSlje9D8DGHs/wCUOQDQThxSkDvVBL/3BlFwJFoJFCwl+a6iCp29g2Cte9CFKxNkSVJCQSucFpS5Io10hSTiCaE74yFm1jmpSpE9EueFE3rxKVKBwvEdVRGSmvDAER6GvXiUUsqy2gghiCmUXGwi/UR55rSiyrU8mTPlOXKFIBQN6VBRu8MOEVTjNO1/Qr90JpbRstaeksKyqpeQrqrqKug9WYAAS4waBkq3teSCUgFlApDKPA4cRugTpKWoDq12VoeEDUWg1BHLCHU5uOzJuaOdOF0XFMpLs6QQ1XGD4HuiHpz7yf8ADEA02o5XqHbuh3pKoncye5LKSQ2dYQzcxkYM/m6X1SUqYM714kBgDTInnBSz2azekpmJmBEtPsLl+v8AaCAQOADQNcfcmxlUgkVBHFh4xbs+iFKDprTeS/LCNFa1qmTwZa0qcsLstEmpoAGIbAYnPeYNol+gi9NVfns6Jd8qRL+uvaXwTzhHkfghX0DoZFkl9NOumcRelSpikppktaSxZxQYndA222srWVTJ0sqOJK+4NgBkMBA7SFrXOUSVElRdSjiflmAyaElIYMkRpx9DLMrm6QkmTkIJcTZX4j8Isos4zWhQIyJ/cgSgdIRu7oIs2EY+ojHBJKLsVuhfRaghaKbb3LKJUoJ9qXxdTfsxEkw4qpGaeZzdyROeQ1oLQPTzAkzZZAqsIKyoJzqUAAnDHOPTroDAMEgMAMAB5ZQG1T0T6NIF4fSL6yt1KJ5DvJgmrAxvww0xutzRFUjEa62/pJolg0RU/aIp2JYcSqM4abII6ySJnpE1Vxd0qcG6WLihBaoijKsM1WEqYeCFfCOflUnNtlMotsqLLnwj0jUOylNkDCsxald90dyH5xlLFqraFmqDLG1ZAb7odXdHodgs4kypaHcJAA3sGfnWNnTwrei2KpGctCuk0gE+6tKRs6odXfBXW8lNhtD7AMdq0DzgDq2vpLYCczMX2kj4dkaXWLRip1nXKQWKqg5OlSSH3dVsI15eK+Ao8rs7AYgQ/b8fnfFqfoG0ocLlLI2p6/7LwMVZJiVfo1gPV0keIjlyxveyto0mrNiTaJhlTJnRg9a+WLXQoVcjG8B2RTtckIXMQ964si8KggEhxlVgecVdGqJURtSsNwSVJp9pKYWSqpG0H4jvAjodFax0/cmO9Ie1o0WmzmSqTOEwNRaW6qgbyHYljj2CJ9bpPpCU2yUSy5aTMFOooBiwatQQS8A7MCpK0AYpvDijrDmU3h96Dep9vACkKUQ3XGdDQhuLHDOM+aFZnF8S3/UqyycN0Y2XN3A5OGB5u/c0SdbIeB+EaTX2VLWtEySlQ6rTHcAMA2OGfGkZlApWM0/p22/Yd0dMlrNCRiCKVDYEF8YtaPtapM3pUFlBV4bBt7Yrhto7YSm6ApuqFs9Dt1ul2izGckJAV1ZwUkq6NRoCAK44F/hGDKNnz/CLmg9LGzTL1FS1dWYg4LQcRxzH840Nl0DZjakmY67LOB6M9ZPX9lN4KDHFNQXcYF4tSWX8yz1GSEsiGTZasR3tTtMXZ82UmaUmyhKEqII6SchbPmBMLGJJhs6lFrNPShgwK5iiDV3N4OMG54UYrC+U0/v8gUr5BoQcyDE8i0ql1fDw2b07uyClpTYSAEWS1g7elLCmQetcnHHIi5tjQVkgTgnIXQSOZWX59sMsU4u1/TGSiG7JbwsDI7No2jb5ROsiM3KlrReCJay+BJqGzADMce2CNitK1UWhQIHrUY8a4xtxZZPaS3EaoZpGwJLlLAnEH1TxGR3xmbfooHAMcWzG8HMRspiYqzrMFBv5jeIk8du47MKkYjovowGBIwcMfiDEPo490fijWW2xlIc1T72ziPPwilc3p7/hGVzcXTQ6plZFtdIJSNgx+PfFm8laghElKicKzK9i6wL0bZVrUlCASSWCQK90bJakWFN1DKtZHWVimTwyK/DxWXJLHgy7EisuUbUagMSJIahWSourYO3fkbZbVTFEkkklyo4qObmOt1vKwUAkgm8pRd1KzOMVQWjf0vSNtTnx4QkmSoAGEIZhJCUk+UQmZW6AXMEbPJCRtMX9b1cccdMeRPkls8oJDCHl4UKjr0ebcm3bIuRUb40OpOijPndIofRSmP2leyOAx7NsZyVLK1JQgOpRAA3mgj13RFhTZpCZaWcCp2k+sr5yAjT0+PVLUy6EfJdJrTCB+l7aiWgqWoJGFXPYACSWenOJLbbEy0kqLUc7ABtjzHTWlVWhd72R6o8SfrGNebL218jN0aZGs8hKgfpCBsSBwxU+zLKCUrXSzKxUtPFJP7Lx5yhQ9oE8FMd1Sk0xo0PR0ZyWOMxP+3GVdTP4E1s9astsRNTelrSobQcN247ol0hOTLlLWcUS3AbcSfGMr+TySFCctmClpQBT2Q5wAGK9mUGtaJ30Ez6zJHAqHk8dDE3JJscD6iS09Mo7EMo41J/4xr7dbxLluWCQCok5BzsrGb1Sl0mKZvVT+EGLetq/6LN/uj3g/GHyeWQCWjXdAPUQpW+6kP3k90ZW3T5S1LW00FRKsUlIJL7Hau2ByExMlOVYwPPPwS34LGjzcmpU9AoPSrPE02UUqIxuluLFvKKSUZiCtpQVLBHthJ5qSCe8mLukzym3GQkJt7MSzTLkxKxUJU4fY/wiYL6C0gg9UKqfqKFD+EgxJP0Yv6QFr0pKSoVwYMR1Wwy+qYht6b0qWvYDLVyqntSW+7E62P0Ka8MGWOpHo6OvLWhdU3VdW6C7hiwZ32Df2+PW6WUqun2VFJemBbA4GN9qfb1qFeun1SOFFCpq4IPOKH5RNCiWZc0AlKkhC1bVAUJ3kDL3YqlL05F4KsLuNPlGNmMREN4gvmO8ecchTdU5eGUOKo7L058Xwx6Lcua4ByjT6raWllK7LaC0pXqH3Sca5DN2bbSMbZixbLwMXEg4jEeGceeaeHI0CP0s12mNFrnTDKIvWpCaKDXbTLAoXP60Jd9oBq4gUqxWmWlLyJrks1xTgdVidxJZzsjf6saTTarGiWSULQm7RSgoFLXVgpUFFNUuOWcB7DKtIXMVaRNUEm71Z81KHJDMAu8HDkF27Y2Y4/Vqi+fvct0p7malybW7CyTj/wBtXwi1IsNrUq76JNSfrS5gHaEmNBabGn9K8y4WAlmfOKQXZyq8PF6w2z6OUq9MSmZ6OBVHTzSCtwGvvf3teyGLmLPqvd/f7DaF7AC02S0oTeNnNHJSbySAM+sAG3O+6A402tn6FhvcccWGYja2XQQmLVPShXRJBBldNOLq2lV58xRxhnGU1wsqwpMyXLKJJ6h+kmLdQqzqUWoRTChhW8iTd8ffsK4pFFenlZyw/bEc/WApDlIH8YB6TWqjkkDE3qDk8C5ib3WKlEbBsxDwkZylvYtI0qNbFV+jDZYvHfn9P9Uj8MZtCFkkBnJoHHnWE/N873R2j4Q7l/2CegzJybCgy5JCrQQ0yblLfFKT73h4ZG020qdINMzmYjt1sK+qmic2JYlmJqTU4/LRAlMX9L07k9c/0A5DgYRUzLOEUponsNmJ6ysMt8aeq6hYobciJeWWLLZQkVxOMWAIeIQx56U3J2wqxwMNIesNWgxd0TYDOmJligJdR2JHrH4b2gJW9gpGt/J3oWqrSsbUy/BSv9I+9GzJcucPKGWa6lCUITdSkAAbABT53xWt88JQSaBiSdiQHPdHThDTGi8yOvek3aUKXusr7IPUHMueQjKAUx+eUTW60mbNXMPtHDYMhyAAiE7Y52bJrlZTKQxUIGhFYvDrMCspQG6ygkbXJaBFMMUepah2S7Ikp94Xj98uO4iCWu9lQkIQgM5BIqXxbHhDLMAEMMKJHAfyhtoluUnFqjjHYjsqHZY1KsiVpVfFC6mc4lW3tgTruWs84DC4GHY3jF6zouoAZt0CdeFtZ5v2Uj/MgQMm8WQ80TtiVLu+UV0K3RNKEczgiJpUxgxGZaNlq50K7MkrTLKkKWnrs6i4KBX2R0ndGKixJ0hMlJIQogFwakO4AehFQ1Dk5idLKsv5lEfWb0WWzBYCRJKSkpBISzpKQFHiFTDvuJ3RHpOxylWaamWEAhImJCWc9HwxUpHSHmBGNXpecSkX1VDh1KckgFiXqLwbd2u2Zp+ddvXsSQrFtoYPRy/KmFI6c1ri4tcmhxL+rluTLmKSq8yg4ZsRlzHgI0ulrVZrRJuT1TEqDGWotQkEAskm8NorlGElWhlBYYVBAGHDbuxgtJWm0FKGEsgGqTirJ3OG8mObCVR0MzKDU7X6mctqCNhulnFQRu2iK3SRfmILqCg1cIHKlsWjd/x2bd43+gy9hwmVgjZLS2zDFgfHCBt2HylthFnX4NS7i5QTRaN0suRMTMQMKFJwIzHA+cem2ZFntcpEwXrq8DeIVLVmgkfLFxjHjyFOIO6paxGzLurJMldFp2bFp2KHfhw53T5tDp8BUjcWCy2F/R0T0qUpSnvlJ6QgJ6pJHXAcsagORjArSc6XIWZQTISsFygSMQ7ioW+F2rHhkDlp0RYrQnpJh6qQVCYiYUpKcSpvVB5A84E6f1/kyZSuhvzZoBSha0jYWKiUuoOzgM8be5XNfuWWCJOkbJNNxMtCCxPSGTeQG9lYQxNHHEgw7WvQZkyEqTJlJVVMyZKS6SC2JLlOAxFK1qQa1k/KPZ5ik9PZVgsL65S7hqCVFkgEh2YEuz1yi5pb8otnMpUuzS5hdN15rkAENV1FS+ZiSnFolnndtluCCPnjA6VJqXvBOVQH7omm2wkXSwG2IAC9T3V7Izwi4qhCdQQKgeJbthnSjZ3Ql96eUO6M7R3w1/BLIpRGcPmThlFdUxt8WLLIKscMz5COtkyxhG2Ih1js14ucH7d3CCqRDJYYMMIfHn82V5JNsnI8CJPRV3b9xYR7103cW9ZmxpELjfCKmksHoMBXwipEVjOjI9Yx6Hqbojo5V9SessA1yT7I8zy2RldWtG9NOBUHloqrf7qeZ7gY9OQhh3mNvTw/Ey2KHvTjGO110kyBLGMzuSk+avAxqbVMZOQfhQZ90eV6Xt/TzlzPZdkjYkUT8eJMWZ56Y17hk9iAGGrU0K7RHM4RzkVHBRODQb1SsS1WpF5LXAVtwDDvUIBA1jaagy2M6ZhUSxto5XXmmNOGNyRbFeTapSwSDvPgPIxIAK5FqfPbE/opIvOAAPAKJ70qiMJ6pO8efwjohIp2EZ/X9f8AR532kj/ypjU+hkgFw2Lfi/d7xGR17WOgm71J/bB8oTJ6WQ83DxIk8Y5KhCgiOd5AicH55wy0eqTsIMPlnw+EcoO42gxWnpmn8oontI4rLJPukjs6wPf3Qikh1pyIccqj/K/bHWdToUOB7KH9odkNKmKFbKH7p/dux2maTrMrq8D/ABHnBXQVtMqclQF52DUxyZxjAcC6sp5DlUdvnE6FN8/O+OZnWnI2vO5W9mG9aUyzOvywACOskBiFgl33mM3bU5iC1vSSEzcl4kDBQxHnzigU0rFCm4ZNaEltKwale2HJVFeeSkkQ1MyPRwmpxTXkITs85ju27DlBSwWITphSqdLlGqr0wsknMOAz9nhGeRMeLllm3qE9Yd4jj9Tg7crXAGvJ6rqzIs8qUuRMt1nnXvVQFpuh/WF4ly+yjGMTr3q0uSCodaU9MyKUBy55wEmJb58o2+qWkEz5SrLOIIZk7Rw4Go+GCQmpUq44GXseTSZiTRJArg3m8WFUNPGDOsegDZ5qgU1d3yVsI3HuqICqSTjt2fPyIu1JhFmS3GNfGIlTCC6n8YchTD+Mc78M+eETgnAqLSMGfddeJPudxiqqXnDry9sSvYA+yWd1N27hBWWgAMMPH+MNlAJGTnExIkxR1GZ5JX4EbHgw5QpEJmsYnRMDRnaZKohUIdKRgAHJoAMTs5wme6NPqdo28vpVCiSyKYqzPId53Q+OLk6LFuajV/R3QSgml7FRFXUceQw5QXUWHefKI0JA5d/yYbMc+MdSKS2LDP6420pkqu4qIl8AQSrtCSOcYNFI2OvR+hTk87Z9RcY5Mc/qW9RXIUisNVDhDVHZGdCiyU4lyFJF5LCjvnsj0bUuyEWeU4qt1qP2jQ/haPNzKUo3E0KiAK9neY9i0ehKRdSaIQw4AXRXDZG/p0WrgsicS9SxyelSfie2Hn1dx+fOIExPONAB81+DRrIJLmG8kOWcBnpjGS15V/R1b1J3Zxq5Prp4v5xj9e/+n3X0+CvhCT4Cjz9IiVAiEGJkqbCOfLkhKlOEPBrEay2HjHJVWKJ7mfJuzrJQlO5Q7iR3tCKqk7iDyND/AKYWV+kHPzhJIct7wI7cO9uyO2uL+EaENtJ9RQ2d6f4Xe2JEqD8a/CGSxelqHul/I+I7IZLX1eB/lGXqo/Sn7AkGLBPQZcyUt+sxlqeiVUxcsxZuZhkrR8xQVdS92qhTzNTEWjiCsO3Aux3Uwg/o8JC3TR8iklN5usDeaMNXSYqjaMZb5YUkkdnznAlCso0ukJN2ZMSQwKlU2Bz3RnbdJKFbtrYxv6HLTeN/oJ8DgqJJc0guMR3xSEyHhcb8uNTjTCmaCTOCg/yIns09UtQUk1Gfz81gHYrQxY4HuMGFzrxcs+4ADZgA3yY4eTG8cqBVHo1osqNI2RK0tfDhzktqpJ900IPA7Y8n0zo5aFlJFQWNcKHHeDlGn1W1gVZplOtLVRado3fWGXPbG90tqlItl1ZWUKmJBRMQxCvdcEEcxzjTF691yPyeEJUB1BWmRFdwESKQ27Jtu6NjadXNFy1EqtdoUQWcSEgDc5UAeIgpYPyYyLQkzbPbAqWxTdMq+tChUMZc4Ak7K0LYxZH6nSYDzff5xzK2RoNJ6pT5Tql/0iSA5moSoAfVUkh0KDVB7YBfmmbAdLlkoJ2jER0uOjoyT4BLgiXEq/U5iOjoMvBZLhE4wEehaofoJPBf7So6OizpeZfkLDkPfEQ3M8fKEjo3DmS17/RI/vf9KoyEuOjo53UeoSRIMIizHzlHR0Z0IWtDf9RJ/vkftJj1mxeqvl+1Cx0b+l9L/MtjwO+MTryjo6NYBkr1hz/ZMZHX79AP7wfsrjo6EyelhXJ56v57okR63OEjowS5C+SVPrRahY6MszHPllWV+kHHzh1m9ZPEeMdHR3I+n9Ea1wLZP1n2T5xXs+CuXjHR0VdR/jZHwWLNjyMa1OP/AGj5wsdHOXkkeDJaR/SfPuwF0pjHR0W9N/lRX5YPh4hI6O4QenODyMEx0dHJ631L79iEIj2TU/8A+Ps/21/tqhI6KsHqIvUeNab/AP18zHoH5EMLb9zxmR0dFuHlffgh6An9NO4/6hD46OjUx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44" name="Picture 4" descr="http://www.owen-ames-kimball.com/storage/images/slideshows/Aviation_RSW-Runway6-24_Aeria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6145" y="1676400"/>
            <a:ext cx="4717855" cy="320421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ArcGIS</a:t>
            </a:r>
            <a:r>
              <a:rPr lang="en-US" sz="3600" b="1" dirty="0" smtClean="0"/>
              <a:t> Viewer for Flex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4495800" cy="452596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LCPA coordinated with Lee County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 network of three servers host project files, the </a:t>
            </a:r>
            <a:r>
              <a:rPr lang="en-US" dirty="0" err="1" smtClean="0"/>
              <a:t>geodatabase</a:t>
            </a:r>
            <a:r>
              <a:rPr lang="en-US" dirty="0" smtClean="0"/>
              <a:t>, and the Flex Viewer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We began to generate data and add existing data from CAD files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It’s only available on the internal network and cannot be accessed through the internet</a:t>
            </a:r>
            <a:endParaRPr lang="en-US" dirty="0"/>
          </a:p>
        </p:txBody>
      </p:sp>
      <p:sp>
        <p:nvSpPr>
          <p:cNvPr id="15362" name="AutoShape 2" descr="Image result for Tall buil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AutoShape 4" descr="Image result for Tall buil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219200"/>
            <a:ext cx="4648200" cy="449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Data Available in the </a:t>
            </a:r>
            <a:r>
              <a:rPr lang="en-US" sz="3600" b="1" dirty="0" err="1" smtClean="0"/>
              <a:t>Geodatabase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1"/>
            <a:ext cx="9144000" cy="44196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There are nearly 100 feature classes in the </a:t>
            </a:r>
            <a:r>
              <a:rPr lang="en-US" dirty="0" err="1" smtClean="0"/>
              <a:t>geodatabase</a:t>
            </a:r>
            <a:r>
              <a:rPr lang="en-US" dirty="0" smtClean="0"/>
              <a:t> including: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Airfield signage and markings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Airport Operations Area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Airspace surfaces and zone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Airspace Obstructions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Tall Structure Permits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Development parcels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Utilities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Wildlife observations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Bird strike data</a:t>
            </a:r>
          </a:p>
          <a:p>
            <a:pPr lvl="1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15362" name="AutoShape 2" descr="Image result for Tall buil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4" name="AutoShape 4" descr="Image result for Tall build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51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85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4019</TotalTime>
  <Words>269</Words>
  <Application>Microsoft Office PowerPoint</Application>
  <PresentationFormat>On-screen Show (4:3)</PresentationFormat>
  <Paragraphs>49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Custom Design</vt:lpstr>
      <vt:lpstr>Lee County Port Authority </vt:lpstr>
      <vt:lpstr>Welcome</vt:lpstr>
      <vt:lpstr>How GIS Fits Into the Airport Industry</vt:lpstr>
      <vt:lpstr>ArcIMS</vt:lpstr>
      <vt:lpstr>ArcGIS Viewer for Flex</vt:lpstr>
      <vt:lpstr>Data Available in the Geodatabase</vt:lpstr>
      <vt:lpstr>Slide 7</vt:lpstr>
      <vt:lpstr>Slide 8</vt:lpstr>
      <vt:lpstr>Slide 9</vt:lpstr>
      <vt:lpstr>Slide 10</vt:lpstr>
      <vt:lpstr>What We Look Forward to in the Future</vt:lpstr>
      <vt:lpstr>Slide 12</vt:lpstr>
    </vt:vector>
  </TitlesOfParts>
  <Company>Lee County Port Authority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Angie Strait</dc:creator>
  <cp:lastModifiedBy>Ian McKay</cp:lastModifiedBy>
  <cp:revision>413</cp:revision>
  <dcterms:created xsi:type="dcterms:W3CDTF">2014-08-05T14:48:52Z</dcterms:created>
  <dcterms:modified xsi:type="dcterms:W3CDTF">2015-11-13T16:20:42Z</dcterms:modified>
</cp:coreProperties>
</file>