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58" r:id="rId4"/>
    <p:sldId id="264" r:id="rId5"/>
    <p:sldId id="266" r:id="rId6"/>
    <p:sldId id="267" r:id="rId7"/>
    <p:sldId id="259" r:id="rId8"/>
    <p:sldId id="268" r:id="rId9"/>
    <p:sldId id="269" r:id="rId10"/>
    <p:sldId id="262" r:id="rId11"/>
    <p:sldId id="270" r:id="rId12"/>
    <p:sldId id="276" r:id="rId13"/>
    <p:sldId id="271" r:id="rId14"/>
    <p:sldId id="277" r:id="rId15"/>
    <p:sldId id="272" r:id="rId16"/>
    <p:sldId id="273" r:id="rId17"/>
    <p:sldId id="274" r:id="rId18"/>
    <p:sldId id="275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3" autoAdjust="0"/>
    <p:restoredTop sz="94660"/>
  </p:normalViewPr>
  <p:slideViewPr>
    <p:cSldViewPr snapToGrid="0">
      <p:cViewPr varScale="1">
        <p:scale>
          <a:sx n="96" d="100"/>
          <a:sy n="96" d="100"/>
        </p:scale>
        <p:origin x="96" y="10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10/15/2014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59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895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662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24909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100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10/15/2014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8561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10/15/2014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6378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477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394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644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379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270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10/15/2014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939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10/15/2014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134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10/15/2014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156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124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24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373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ti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giscadblog.blogspot.com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>
          <a:xfrm>
            <a:off x="6430615" y="3660500"/>
            <a:ext cx="5685184" cy="2977152"/>
          </a:xfrm>
          <a:prstGeom prst="cloud">
            <a:avLst/>
          </a:prstGeom>
          <a:solidFill>
            <a:schemeClr val="tx1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12342" y="2004738"/>
            <a:ext cx="8791575" cy="1655762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 basic overview of a really fantastic free tool no one is using.</a:t>
            </a:r>
            <a:endParaRPr lang="en-US" sz="4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62073" y="3772842"/>
            <a:ext cx="66424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Presented by:</a:t>
            </a:r>
          </a:p>
          <a:p>
            <a:r>
              <a:rPr lang="en-US" sz="2400" b="1" dirty="0"/>
              <a:t>Manuel </a:t>
            </a:r>
            <a:r>
              <a:rPr lang="en-US" sz="2400" b="1" dirty="0" smtClean="0"/>
              <a:t>Perez</a:t>
            </a:r>
            <a:r>
              <a:rPr lang="en-US" sz="2400" dirty="0" smtClean="0"/>
              <a:t>,</a:t>
            </a:r>
            <a:r>
              <a:rPr lang="en-US" sz="2400" i="1" dirty="0" smtClean="0"/>
              <a:t> Senior </a:t>
            </a:r>
            <a:r>
              <a:rPr lang="en-US" sz="2400" i="1" dirty="0"/>
              <a:t>GIS </a:t>
            </a:r>
            <a:r>
              <a:rPr lang="en-US" sz="2400" i="1" dirty="0" smtClean="0"/>
              <a:t>Analyst </a:t>
            </a:r>
          </a:p>
          <a:p>
            <a:pPr marL="342900" indent="-342900">
              <a:buFontTx/>
              <a:buChar char="-"/>
            </a:pPr>
            <a:r>
              <a:rPr lang="en-US" sz="2400" i="1" dirty="0" smtClean="0"/>
              <a:t>Stantec</a:t>
            </a:r>
          </a:p>
          <a:p>
            <a:endParaRPr lang="en-US" sz="2400" b="1" i="1" dirty="0"/>
          </a:p>
          <a:p>
            <a:r>
              <a:rPr lang="en-US" sz="2400" b="1" dirty="0" smtClean="0"/>
              <a:t>Shellie Watts</a:t>
            </a:r>
            <a:r>
              <a:rPr lang="en-US" sz="2400" dirty="0" smtClean="0"/>
              <a:t>, </a:t>
            </a:r>
            <a:r>
              <a:rPr lang="en-US" sz="2400" i="1" dirty="0" smtClean="0"/>
              <a:t>GIS Coordinator</a:t>
            </a:r>
          </a:p>
          <a:p>
            <a:r>
              <a:rPr lang="en-US" sz="2400" i="1" dirty="0" smtClean="0"/>
              <a:t> - City of Fort Myers </a:t>
            </a:r>
          </a:p>
          <a:p>
            <a:endParaRPr lang="en-US" dirty="0"/>
          </a:p>
        </p:txBody>
      </p:sp>
      <p:pic>
        <p:nvPicPr>
          <p:cNvPr id="1034" name="Picture 10" descr="http://3.bp.blogspot.com/_WoZJ0raoadU/SdYcB8TH9ZI/AAAAAAAAAP0/QO4RxYgqBAo/s400/ArcG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011" y="236634"/>
            <a:ext cx="9688235" cy="1768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2" name="Picture 8" descr="Stant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821" y="4227376"/>
            <a:ext cx="1465544" cy="126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tatic-dc.autodesk.net/content/dam/autodesk/www/products/autodesk-autocad/images/banners/autocad-2015-banner-lockup-283x6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477" y="4070110"/>
            <a:ext cx="2950729" cy="62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071" y="5211291"/>
            <a:ext cx="1536071" cy="1071677"/>
          </a:xfrm>
          <a:prstGeom prst="rect">
            <a:avLst/>
          </a:prstGeom>
        </p:spPr>
      </p:pic>
      <p:pic>
        <p:nvPicPr>
          <p:cNvPr id="1028" name="Picture 4" descr="http://webapps-cdn.esri.com/Apps/MegaMenu/img/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311" y="4970428"/>
            <a:ext cx="1504264" cy="50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19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326" y="-23191"/>
            <a:ext cx="9905998" cy="147857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8093" y="841443"/>
            <a:ext cx="9905999" cy="354171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 </a:t>
            </a:r>
            <a:r>
              <a:rPr lang="en-US" dirty="0"/>
              <a:t>was able to add data and bring  it into a CAD </a:t>
            </a:r>
            <a:r>
              <a:rPr lang="en-US" dirty="0" smtClean="0"/>
              <a:t>DWG edit it and push to GIS </a:t>
            </a:r>
            <a:r>
              <a:rPr lang="en-US" dirty="0" err="1" smtClean="0"/>
              <a:t>formate</a:t>
            </a:r>
            <a:r>
              <a:rPr lang="en-US" dirty="0" smtClean="0"/>
              <a:t>. 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4992" y="1862813"/>
            <a:ext cx="4229100" cy="4229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713" y="2061596"/>
            <a:ext cx="54864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9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Workflows </a:t>
            </a:r>
            <a:r>
              <a:rPr lang="en-US" dirty="0"/>
              <a:t>to support – GIS to CAD and CAD to </a:t>
            </a:r>
            <a:r>
              <a:rPr lang="en-US" dirty="0" smtClean="0"/>
              <a:t>GIS</a:t>
            </a:r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042" y="1991734"/>
            <a:ext cx="9534504" cy="4509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07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9641" y="2995080"/>
            <a:ext cx="7663435" cy="20558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0" name="Picture 3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869070"/>
            <a:ext cx="9476134" cy="5754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310378" y="-182529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Why it is useful for your organization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118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0378" y="-182529"/>
            <a:ext cx="9905998" cy="1478570"/>
          </a:xfrm>
        </p:spPr>
        <p:txBody>
          <a:bodyPr/>
          <a:lstStyle/>
          <a:p>
            <a:r>
              <a:rPr lang="en-US" dirty="0" smtClean="0"/>
              <a:t>Why it is useful for your organization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4" descr="image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512" y="899655"/>
            <a:ext cx="9501810" cy="57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640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0378" y="-182529"/>
            <a:ext cx="9905998" cy="1478570"/>
          </a:xfrm>
        </p:spPr>
        <p:txBody>
          <a:bodyPr/>
          <a:lstStyle/>
          <a:p>
            <a:r>
              <a:rPr lang="en-US" dirty="0" smtClean="0"/>
              <a:t>Why it is useful for your organization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1" descr="image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378" y="872970"/>
            <a:ext cx="9786524" cy="588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916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– all the moving parts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Requires either ArcGIS Server (any) or ArcGIS Online (Don’t have to roll your own – you can use publicly available servers such as City of Ft Myers)</a:t>
            </a:r>
          </a:p>
          <a:p>
            <a:r>
              <a:rPr lang="en-US" dirty="0" smtClean="0"/>
              <a:t>ACAD 2013-2015, any flavor (Civil, Map, </a:t>
            </a:r>
            <a:r>
              <a:rPr lang="en-US" dirty="0" err="1" smtClean="0"/>
              <a:t>etc</a:t>
            </a:r>
            <a:r>
              <a:rPr lang="en-US" dirty="0" smtClean="0"/>
              <a:t>). Mac users are out of luck.</a:t>
            </a:r>
          </a:p>
          <a:p>
            <a:r>
              <a:rPr lang="en-US" b="1" u="sng" dirty="0" smtClean="0"/>
              <a:t>Personnel</a:t>
            </a:r>
            <a:r>
              <a:rPr lang="en-US" dirty="0" smtClean="0"/>
              <a:t> – Someone who can publish services and is knowledgeable concerning ArcGIS Server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825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 A CONVERSION TOOL – Designed to consume ArcGIS Services</a:t>
            </a:r>
          </a:p>
          <a:p>
            <a:r>
              <a:rPr lang="en-US" dirty="0" smtClean="0"/>
              <a:t>The plugin is free – the server isn’t</a:t>
            </a:r>
          </a:p>
          <a:p>
            <a:r>
              <a:rPr lang="en-US" dirty="0" smtClean="0"/>
              <a:t>Performance and speed dependent on server </a:t>
            </a:r>
            <a:r>
              <a:rPr lang="en-US" dirty="0" err="1" smtClean="0"/>
              <a:t>config</a:t>
            </a:r>
            <a:r>
              <a:rPr lang="en-US" dirty="0" smtClean="0"/>
              <a:t>, connection speed, </a:t>
            </a:r>
            <a:r>
              <a:rPr lang="en-US" dirty="0" err="1" smtClean="0"/>
              <a:t>etc</a:t>
            </a:r>
            <a:endParaRPr lang="en-US" dirty="0" smtClean="0"/>
          </a:p>
          <a:p>
            <a:r>
              <a:rPr lang="en-US" dirty="0" smtClean="0"/>
              <a:t>It crashes!!!!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128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to learn more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http://giscadblog.blogspot.com</a:t>
            </a:r>
            <a:r>
              <a:rPr lang="en-US" dirty="0" smtClean="0"/>
              <a:t> – Don </a:t>
            </a:r>
            <a:r>
              <a:rPr lang="en-US" dirty="0" err="1" smtClean="0"/>
              <a:t>Keuhne’s</a:t>
            </a:r>
            <a:r>
              <a:rPr lang="en-US" dirty="0" smtClean="0"/>
              <a:t> blog (ESRI Product Owner)</a:t>
            </a:r>
          </a:p>
          <a:p>
            <a:r>
              <a:rPr lang="en-US" dirty="0" err="1" smtClean="0"/>
              <a:t>GISCADChannel</a:t>
            </a:r>
            <a:r>
              <a:rPr lang="en-US" dirty="0" smtClean="0"/>
              <a:t> – </a:t>
            </a:r>
            <a:r>
              <a:rPr lang="en-US" dirty="0" err="1" smtClean="0"/>
              <a:t>Youtube</a:t>
            </a:r>
            <a:r>
              <a:rPr lang="en-US" dirty="0" smtClean="0"/>
              <a:t> channel run by Don</a:t>
            </a:r>
          </a:p>
          <a:p>
            <a:r>
              <a:rPr lang="en-US" dirty="0" smtClean="0"/>
              <a:t>ESRI UC Presentations – just google “</a:t>
            </a:r>
            <a:r>
              <a:rPr lang="en-US" dirty="0" err="1" smtClean="0"/>
              <a:t>esri</a:t>
            </a:r>
            <a:r>
              <a:rPr lang="en-US" dirty="0" smtClean="0"/>
              <a:t> video </a:t>
            </a:r>
            <a:r>
              <a:rPr lang="en-US" dirty="0" err="1" smtClean="0"/>
              <a:t>arcgis</a:t>
            </a:r>
            <a:r>
              <a:rPr lang="en-US" dirty="0" smtClean="0"/>
              <a:t> for </a:t>
            </a:r>
            <a:r>
              <a:rPr lang="en-US" dirty="0" err="1" smtClean="0"/>
              <a:t>autocad</a:t>
            </a:r>
            <a:r>
              <a:rPr lang="en-US" dirty="0" smtClean="0"/>
              <a:t>”.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603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We thank you for your time today!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316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ArcGIS for AutoCAD is a free, plug-in application for AutoCAD that allows you to access and create GIS data by connecting to services from ArcGIS for Server and ArcGIS Online. </a:t>
            </a:r>
            <a:endParaRPr lang="en-US" dirty="0" smtClean="0"/>
          </a:p>
          <a:p>
            <a:r>
              <a:rPr lang="en-US" dirty="0" smtClean="0"/>
              <a:t>Within </a:t>
            </a:r>
            <a:r>
              <a:rPr lang="en-US" dirty="0"/>
              <a:t>the AutoCAD environment, you gain easy access to enterprise GIS maps, map services, image services, and feature services</a:t>
            </a:r>
            <a:r>
              <a:rPr lang="en-US" dirty="0" smtClean="0"/>
              <a:t>.</a:t>
            </a:r>
          </a:p>
          <a:p>
            <a:r>
              <a:rPr lang="en-US" dirty="0" smtClean="0"/>
              <a:t>It will make less work for you.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62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it so cool?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fontAlgn="base"/>
            <a:r>
              <a:rPr lang="en-US" dirty="0" smtClean="0"/>
              <a:t>Streamline </a:t>
            </a:r>
            <a:r>
              <a:rPr lang="en-US" dirty="0"/>
              <a:t>information sharing between GIS and CAD groups.</a:t>
            </a:r>
          </a:p>
          <a:p>
            <a:pPr fontAlgn="base"/>
            <a:r>
              <a:rPr lang="en-US" dirty="0"/>
              <a:t>View live, rich cartographic GIS maps in </a:t>
            </a:r>
            <a:r>
              <a:rPr lang="en-US" dirty="0" smtClean="0"/>
              <a:t>AutoCAD (AND EDIT IT)!! </a:t>
            </a:r>
            <a:endParaRPr lang="en-US" dirty="0"/>
          </a:p>
          <a:p>
            <a:pPr fontAlgn="base"/>
            <a:r>
              <a:rPr lang="en-US" dirty="0"/>
              <a:t>Include the results of GIS analysis in AutoCAD designs.</a:t>
            </a:r>
          </a:p>
          <a:p>
            <a:pPr fontAlgn="base"/>
            <a:r>
              <a:rPr lang="en-US" dirty="0"/>
              <a:t>Add imagery to your AutoCAD </a:t>
            </a:r>
            <a:r>
              <a:rPr lang="en-US" dirty="0" smtClean="0"/>
              <a:t>drawing (save storage space).</a:t>
            </a:r>
            <a:endParaRPr lang="en-US" dirty="0"/>
          </a:p>
          <a:p>
            <a:pPr fontAlgn="base"/>
            <a:r>
              <a:rPr lang="en-US" dirty="0"/>
              <a:t>Create, manipulate, and define how CAD data is organized and attributed as GIS content so it can be used in ArcGIS for Desktop or AutoCAD</a:t>
            </a:r>
            <a:r>
              <a:rPr lang="en-US" dirty="0" smtClean="0"/>
              <a:t>.</a:t>
            </a:r>
          </a:p>
          <a:p>
            <a:pPr fontAlgn="base"/>
            <a:r>
              <a:rPr lang="en-US" dirty="0" smtClean="0"/>
              <a:t>No longer have to continually export </a:t>
            </a:r>
            <a:r>
              <a:rPr lang="en-US" dirty="0" err="1" smtClean="0"/>
              <a:t>shapefiles</a:t>
            </a:r>
            <a:r>
              <a:rPr lang="en-US" dirty="0" smtClean="0"/>
              <a:t> and </a:t>
            </a:r>
            <a:r>
              <a:rPr lang="en-US" dirty="0" err="1" smtClean="0"/>
              <a:t>dwg’s</a:t>
            </a:r>
            <a:r>
              <a:rPr lang="en-US" dirty="0" smtClean="0"/>
              <a:t> to </a:t>
            </a:r>
            <a:r>
              <a:rPr lang="en-US" dirty="0" err="1" smtClean="0"/>
              <a:t>AutoCad</a:t>
            </a:r>
            <a:r>
              <a:rPr lang="en-US" dirty="0" smtClean="0"/>
              <a:t> users.  Labels come through. No longer have static view of the data (Roads/</a:t>
            </a:r>
            <a:r>
              <a:rPr lang="en-US" dirty="0" err="1" smtClean="0"/>
              <a:t>Parcles</a:t>
            </a:r>
            <a:r>
              <a:rPr lang="en-US" dirty="0" smtClean="0"/>
              <a:t>).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12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826" y="650938"/>
            <a:ext cx="5871924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826" y="-88347"/>
            <a:ext cx="9905998" cy="147857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From the GIS end… What Cad file looks like in </a:t>
            </a:r>
            <a:r>
              <a:rPr lang="en-US" dirty="0" err="1" smtClean="0"/>
              <a:t>Gis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2687" y="586845"/>
            <a:ext cx="5933661" cy="616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5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682" y="191136"/>
            <a:ext cx="9905998" cy="1478570"/>
          </a:xfrm>
        </p:spPr>
        <p:txBody>
          <a:bodyPr/>
          <a:lstStyle/>
          <a:p>
            <a:r>
              <a:rPr lang="en-US" dirty="0" smtClean="0"/>
              <a:t>Time Killer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735" y="1459613"/>
            <a:ext cx="4984743" cy="51749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733" y="1196500"/>
            <a:ext cx="5168516" cy="4033009"/>
          </a:xfrm>
          <a:prstGeom prst="rect">
            <a:avLst/>
          </a:prstGeom>
        </p:spPr>
      </p:pic>
      <p:pic>
        <p:nvPicPr>
          <p:cNvPr id="4" name="Content Placeholder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736" y="296874"/>
            <a:ext cx="4734970" cy="612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100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CAD vs. GIS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8572" y="139148"/>
            <a:ext cx="6140589" cy="6374916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0149" y="1665891"/>
            <a:ext cx="7084807" cy="494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8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3829" y="-316523"/>
            <a:ext cx="9905998" cy="1478570"/>
          </a:xfrm>
        </p:spPr>
        <p:txBody>
          <a:bodyPr/>
          <a:lstStyle/>
          <a:p>
            <a:r>
              <a:rPr lang="en-US" dirty="0" smtClean="0"/>
              <a:t>How does it work ?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626" y="2182448"/>
            <a:ext cx="5693915" cy="46755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801" y="2195721"/>
            <a:ext cx="5486400" cy="4229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632" y="4704788"/>
            <a:ext cx="2971800" cy="1381125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144414" y="768557"/>
            <a:ext cx="9905999" cy="3541714"/>
          </a:xfrm>
        </p:spPr>
        <p:txBody>
          <a:bodyPr>
            <a:normAutofit/>
          </a:bodyPr>
          <a:lstStyle/>
          <a:p>
            <a:pPr fontAlgn="base"/>
            <a:r>
              <a:rPr lang="en-US" dirty="0" smtClean="0"/>
              <a:t>Publish a .</a:t>
            </a:r>
            <a:r>
              <a:rPr lang="en-US" dirty="0" err="1" smtClean="0"/>
              <a:t>mxd</a:t>
            </a:r>
            <a:r>
              <a:rPr lang="en-US" dirty="0" smtClean="0"/>
              <a:t> to an ArcGIS Server – or ask someone you know. </a:t>
            </a:r>
          </a:p>
          <a:p>
            <a:pPr fontAlgn="base"/>
            <a:r>
              <a:rPr lang="en-US" dirty="0" smtClean="0"/>
              <a:t>If you want to be able to edit it, be to check “Feature Access” under capabilities.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51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72931" b="70345"/>
          <a:stretch/>
        </p:blipFill>
        <p:spPr>
          <a:xfrm>
            <a:off x="256831" y="56219"/>
            <a:ext cx="5342569" cy="40817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8291" y="1546723"/>
            <a:ext cx="3324708" cy="49870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-6064" t="-25604" r="68551" b="64734"/>
          <a:stretch/>
        </p:blipFill>
        <p:spPr>
          <a:xfrm>
            <a:off x="5599400" y="-2787790"/>
            <a:ext cx="6221896" cy="70405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0627" y="3383081"/>
            <a:ext cx="7089086" cy="315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88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018" y="187128"/>
            <a:ext cx="11350487" cy="75243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711" y="2308545"/>
            <a:ext cx="2857500" cy="28575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29047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TC104033919[[fn=Circuit]]</Template>
  <TotalTime>1675</TotalTime>
  <Words>408</Words>
  <Application>Microsoft Office PowerPoint</Application>
  <PresentationFormat>Widescreen</PresentationFormat>
  <Paragraphs>47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Trebuchet MS</vt:lpstr>
      <vt:lpstr>Circuit</vt:lpstr>
      <vt:lpstr>PowerPoint Presentation</vt:lpstr>
      <vt:lpstr>What is it?</vt:lpstr>
      <vt:lpstr>Why is it so cool? </vt:lpstr>
      <vt:lpstr>From the GIS end… What Cad file looks like in Gis </vt:lpstr>
      <vt:lpstr>Time Killer</vt:lpstr>
      <vt:lpstr>CAD vs. GIS</vt:lpstr>
      <vt:lpstr>How does it work ? </vt:lpstr>
      <vt:lpstr>PowerPoint Presentation</vt:lpstr>
      <vt:lpstr>PowerPoint Presentation</vt:lpstr>
      <vt:lpstr>PowerPoint Presentation</vt:lpstr>
      <vt:lpstr>Workflows to support – GIS to CAD and CAD to GIS</vt:lpstr>
      <vt:lpstr>PowerPoint Presentation</vt:lpstr>
      <vt:lpstr>Why it is useful for your organization</vt:lpstr>
      <vt:lpstr>Why it is useful for your organization</vt:lpstr>
      <vt:lpstr>Requirements – all the moving parts</vt:lpstr>
      <vt:lpstr>Limitations</vt:lpstr>
      <vt:lpstr>Where to learn more </vt:lpstr>
      <vt:lpstr>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ArcGIS for AutoCAD</dc:title>
  <dc:creator>Shellie Watts</dc:creator>
  <cp:lastModifiedBy>Shellie Watts</cp:lastModifiedBy>
  <cp:revision>45</cp:revision>
  <dcterms:created xsi:type="dcterms:W3CDTF">2014-10-01T14:15:23Z</dcterms:created>
  <dcterms:modified xsi:type="dcterms:W3CDTF">2014-10-15T18:49:49Z</dcterms:modified>
</cp:coreProperties>
</file>