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91" r:id="rId3"/>
    <p:sldId id="347" r:id="rId4"/>
    <p:sldId id="361" r:id="rId5"/>
    <p:sldId id="316" r:id="rId6"/>
    <p:sldId id="362" r:id="rId7"/>
    <p:sldId id="317" r:id="rId8"/>
    <p:sldId id="363" r:id="rId9"/>
    <p:sldId id="292" r:id="rId10"/>
    <p:sldId id="365" r:id="rId11"/>
    <p:sldId id="364" r:id="rId12"/>
    <p:sldId id="366" r:id="rId13"/>
    <p:sldId id="408" r:id="rId14"/>
    <p:sldId id="271" r:id="rId15"/>
    <p:sldId id="369" r:id="rId16"/>
    <p:sldId id="367" r:id="rId17"/>
    <p:sldId id="368" r:id="rId18"/>
    <p:sldId id="264" r:id="rId19"/>
    <p:sldId id="297" r:id="rId20"/>
    <p:sldId id="320" r:id="rId21"/>
    <p:sldId id="277" r:id="rId22"/>
    <p:sldId id="302" r:id="rId23"/>
    <p:sldId id="388" r:id="rId24"/>
    <p:sldId id="374" r:id="rId25"/>
    <p:sldId id="411" r:id="rId26"/>
    <p:sldId id="378" r:id="rId27"/>
    <p:sldId id="380" r:id="rId28"/>
    <p:sldId id="389" r:id="rId29"/>
    <p:sldId id="299" r:id="rId30"/>
    <p:sldId id="341" r:id="rId31"/>
    <p:sldId id="412" r:id="rId32"/>
    <p:sldId id="429" r:id="rId33"/>
    <p:sldId id="440" r:id="rId34"/>
    <p:sldId id="441" r:id="rId35"/>
    <p:sldId id="443" r:id="rId36"/>
    <p:sldId id="444" r:id="rId37"/>
    <p:sldId id="442" r:id="rId38"/>
    <p:sldId id="338" r:id="rId39"/>
    <p:sldId id="421" r:id="rId40"/>
    <p:sldId id="433" r:id="rId41"/>
    <p:sldId id="434" r:id="rId42"/>
    <p:sldId id="430" r:id="rId43"/>
    <p:sldId id="431" r:id="rId44"/>
    <p:sldId id="432" r:id="rId45"/>
    <p:sldId id="395" r:id="rId46"/>
    <p:sldId id="397" r:id="rId47"/>
    <p:sldId id="435" r:id="rId48"/>
    <p:sldId id="437" r:id="rId49"/>
    <p:sldId id="439" r:id="rId50"/>
    <p:sldId id="422" r:id="rId51"/>
    <p:sldId id="438" r:id="rId52"/>
    <p:sldId id="423" r:id="rId53"/>
    <p:sldId id="424" r:id="rId54"/>
    <p:sldId id="425" r:id="rId55"/>
    <p:sldId id="426" r:id="rId56"/>
    <p:sldId id="427" r:id="rId57"/>
    <p:sldId id="428" r:id="rId58"/>
    <p:sldId id="401" r:id="rId59"/>
    <p:sldId id="402" r:id="rId60"/>
    <p:sldId id="282" r:id="rId6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00"/>
    <a:srgbClr val="0000CC"/>
    <a:srgbClr val="FFCC00"/>
    <a:srgbClr val="FFFF66"/>
    <a:srgbClr val="99CCFF"/>
    <a:srgbClr val="FF7C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 autoAdjust="0"/>
  </p:normalViewPr>
  <p:slideViewPr>
    <p:cSldViewPr snapToGrid="0">
      <p:cViewPr>
        <p:scale>
          <a:sx n="73" d="100"/>
          <a:sy n="73" d="100"/>
        </p:scale>
        <p:origin x="-870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5F0841-24DF-452C-939A-3C54FB36E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0CACF-F08F-45A2-87C3-B34044EA949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DAC39-AE74-4664-9F93-07C0BE48A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9ED78-B5C4-4410-A075-4BF042E23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B684F-5534-45B8-9A5A-E2E35744A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491B0-ED21-488C-A61B-097F5FFDF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64C38-FB7D-44F2-85B6-5340FBE6F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DAE1E-230A-48B3-A065-C2702A2DB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919B0-442A-40B6-A778-C8AB10AD2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E0592-1BD7-4328-ABAB-E76DA31BE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7446C-B1DD-48FA-939D-ED1521AA1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E2033-93DA-4E53-9B3C-3BEBE214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CF472-4EF3-4D33-9F7A-E406014BB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FA3FF"/>
            </a:gs>
            <a:gs pos="100000">
              <a:srgbClr val="03D4A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E21B1EC-885B-4094-846B-4C5AECBD9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415636"/>
            <a:ext cx="7772400" cy="16002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tx1"/>
                </a:solidFill>
              </a:rPr>
              <a:t>Lee County GIS</a:t>
            </a: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3200" i="1" dirty="0" smtClean="0">
                <a:solidFill>
                  <a:schemeClr val="tx1"/>
                </a:solidFill>
              </a:rPr>
              <a:t>”Soup To Nuts”</a:t>
            </a:r>
            <a:br>
              <a:rPr lang="en-US" sz="32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(Building a GIS to Spatially Enable a Community)  </a:t>
            </a:r>
          </a:p>
        </p:txBody>
      </p:sp>
      <p:pic>
        <p:nvPicPr>
          <p:cNvPr id="2051" name="Picture 4" descr="LeeSpi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092" y="2660071"/>
            <a:ext cx="1755627" cy="21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816100" y="5554663"/>
            <a:ext cx="54737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1" dirty="0"/>
              <a:t>Amy Hoyt, </a:t>
            </a:r>
            <a:r>
              <a:rPr lang="en-US" sz="1800" b="1" dirty="0" smtClean="0"/>
              <a:t> GISP</a:t>
            </a:r>
          </a:p>
          <a:p>
            <a:pPr algn="ctr"/>
            <a:r>
              <a:rPr lang="en-US" sz="1800" b="1" dirty="0" smtClean="0"/>
              <a:t>GIS </a:t>
            </a:r>
            <a:r>
              <a:rPr lang="en-US" sz="1800" b="1" dirty="0"/>
              <a:t>Manager</a:t>
            </a:r>
            <a:br>
              <a:rPr lang="en-US" sz="1800" b="1" dirty="0"/>
            </a:br>
            <a:r>
              <a:rPr lang="en-US" sz="1800" b="1" dirty="0"/>
              <a:t>Lee County </a:t>
            </a:r>
            <a:r>
              <a:rPr lang="en-US" sz="1800" b="1" dirty="0" smtClean="0"/>
              <a:t>Government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ahoyt@leegov.com</a:t>
            </a:r>
          </a:p>
        </p:txBody>
      </p:sp>
      <p:pic>
        <p:nvPicPr>
          <p:cNvPr id="5" name="Picture 4" descr="LE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" y="768963"/>
            <a:ext cx="9144000" cy="56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lang="en-US" kern="0" dirty="0" smtClean="0">
                <a:latin typeface="+mn-lt"/>
              </a:rPr>
              <a:t>Points, Lines, Areas: over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700 data layers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76894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GIS Data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778" t="71096" r="78112" b="8114"/>
          <a:stretch>
            <a:fillRect/>
          </a:stretch>
        </p:blipFill>
        <p:spPr bwMode="auto">
          <a:xfrm>
            <a:off x="407497" y="3487555"/>
            <a:ext cx="4233570" cy="266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623" t="48375" r="79439" b="33897"/>
          <a:stretch>
            <a:fillRect/>
          </a:stretch>
        </p:blipFill>
        <p:spPr bwMode="auto">
          <a:xfrm>
            <a:off x="4968344" y="1429133"/>
            <a:ext cx="3932590" cy="239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058" t="43013" r="74783" b="37148"/>
          <a:stretch>
            <a:fillRect/>
          </a:stretch>
        </p:blipFill>
        <p:spPr bwMode="auto">
          <a:xfrm>
            <a:off x="5012179" y="4331802"/>
            <a:ext cx="3730967" cy="22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 l="5424" t="56273" r="73565" b="32838"/>
          <a:stretch>
            <a:fillRect/>
          </a:stretch>
        </p:blipFill>
        <p:spPr bwMode="auto">
          <a:xfrm>
            <a:off x="659757" y="1794076"/>
            <a:ext cx="3724032" cy="115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76894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GIS Data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000" y="962135"/>
            <a:ext cx="7987743" cy="5119351"/>
          </a:xfrm>
          <a:noFill/>
        </p:spPr>
        <p:txBody>
          <a:bodyPr/>
          <a:lstStyle/>
          <a:p>
            <a:pPr eaLnBrk="1" hangingPunct="1">
              <a:buClr>
                <a:schemeClr val="tx1"/>
              </a:buClr>
              <a:buNone/>
            </a:pPr>
            <a:r>
              <a:rPr lang="en-US" sz="2400" dirty="0" smtClean="0"/>
              <a:t>Imagery  ~ 4 TB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000" dirty="0" smtClean="0"/>
              <a:t>1998, 2002, 2005, 2007, 2008, 2010, 2011, 2012, 2013, 2014 :</a:t>
            </a:r>
          </a:p>
          <a:p>
            <a:pPr lvl="2" eaLnBrk="1" hangingPunct="1">
              <a:buClr>
                <a:schemeClr val="tx1"/>
              </a:buClr>
            </a:pPr>
            <a:r>
              <a:rPr lang="en-US" sz="1600" dirty="0" smtClean="0"/>
              <a:t>6 “ Digital </a:t>
            </a:r>
            <a:r>
              <a:rPr lang="en-US" sz="1600" dirty="0" err="1" smtClean="0"/>
              <a:t>Orthophotography</a:t>
            </a:r>
            <a:r>
              <a:rPr lang="en-US" sz="1600" dirty="0" smtClean="0"/>
              <a:t> </a:t>
            </a:r>
          </a:p>
          <a:p>
            <a:pPr lvl="2" eaLnBrk="1" hangingPunct="1">
              <a:buClr>
                <a:schemeClr val="tx1"/>
              </a:buClr>
            </a:pPr>
            <a:r>
              <a:rPr lang="en-US" sz="1600" dirty="0" err="1" smtClean="0"/>
              <a:t>Georectified</a:t>
            </a:r>
            <a:r>
              <a:rPr lang="en-US" sz="1600" dirty="0" smtClean="0"/>
              <a:t> (lines up with county GIS data)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000" dirty="0" smtClean="0"/>
              <a:t>1953, 1986:  </a:t>
            </a:r>
          </a:p>
          <a:p>
            <a:pPr lvl="2" eaLnBrk="1" hangingPunct="1">
              <a:buClr>
                <a:schemeClr val="tx1"/>
              </a:buClr>
            </a:pPr>
            <a:r>
              <a:rPr lang="en-US" sz="1600" dirty="0" smtClean="0"/>
              <a:t>Scanned Images</a:t>
            </a:r>
          </a:p>
          <a:p>
            <a:pPr lvl="2" eaLnBrk="1" hangingPunct="1">
              <a:buClr>
                <a:schemeClr val="tx1"/>
              </a:buClr>
            </a:pPr>
            <a:r>
              <a:rPr lang="en-US" sz="1600" dirty="0" err="1" smtClean="0"/>
              <a:t>Georectified</a:t>
            </a:r>
            <a:r>
              <a:rPr lang="en-US" sz="1600" dirty="0" smtClean="0"/>
              <a:t> (lines up with county GIS data)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000" dirty="0" smtClean="0"/>
              <a:t>1968, 1972, 1975, 1979, 1986, 1990, 1996: </a:t>
            </a:r>
          </a:p>
          <a:p>
            <a:pPr lvl="2" eaLnBrk="1" hangingPunct="1">
              <a:buClr>
                <a:schemeClr val="tx1"/>
              </a:buClr>
            </a:pPr>
            <a:r>
              <a:rPr lang="en-US" sz="1600" dirty="0" smtClean="0"/>
              <a:t>Scanned Images</a:t>
            </a:r>
          </a:p>
          <a:p>
            <a:pPr lvl="2" eaLnBrk="1" hangingPunct="1">
              <a:buClr>
                <a:schemeClr val="tx1"/>
              </a:buClr>
            </a:pPr>
            <a:r>
              <a:rPr lang="en-US" sz="1600" dirty="0" smtClean="0"/>
              <a:t>Not </a:t>
            </a:r>
            <a:r>
              <a:rPr lang="en-US" sz="1600" dirty="0" err="1" smtClean="0"/>
              <a:t>Georectified</a:t>
            </a:r>
            <a:r>
              <a:rPr lang="en-US" sz="1600" dirty="0" smtClean="0"/>
              <a:t> </a:t>
            </a:r>
          </a:p>
          <a:p>
            <a:pPr lvl="1"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000" dirty="0" smtClean="0"/>
              <a:t>1966 – 2008 (~ every 2 yrs): </a:t>
            </a:r>
          </a:p>
          <a:p>
            <a:pPr lvl="2" eaLnBrk="1" hangingPunct="1">
              <a:buClr>
                <a:schemeClr val="tx1"/>
              </a:buClr>
            </a:pPr>
            <a:r>
              <a:rPr lang="en-US" sz="1600" dirty="0" smtClean="0"/>
              <a:t>Scanned Section Images</a:t>
            </a:r>
          </a:p>
          <a:p>
            <a:pPr lvl="2" eaLnBrk="1" hangingPunct="1">
              <a:buClr>
                <a:schemeClr val="tx1"/>
              </a:buClr>
            </a:pPr>
            <a:r>
              <a:rPr lang="en-US" sz="1600" dirty="0" smtClean="0"/>
              <a:t>Not </a:t>
            </a:r>
            <a:r>
              <a:rPr lang="en-US" sz="1600" dirty="0" err="1" smtClean="0"/>
              <a:t>Georectified</a:t>
            </a:r>
            <a:endParaRPr lang="en-US" sz="1600" dirty="0" smtClean="0"/>
          </a:p>
          <a:p>
            <a:pPr eaLnBrk="1" hangingPunct="1">
              <a:buNone/>
            </a:pPr>
            <a:endParaRPr lang="en-US" sz="2400" dirty="0" smtClean="0">
              <a:solidFill>
                <a:srgbClr val="0000CC"/>
              </a:solidFill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2600" dirty="0" smtClean="0">
              <a:solidFill>
                <a:srgbClr val="0000CC"/>
              </a:solidFill>
            </a:endParaRP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en-US" sz="2600" dirty="0" smtClean="0">
              <a:solidFill>
                <a:srgbClr val="0000CC"/>
              </a:solidFill>
            </a:endParaRPr>
          </a:p>
        </p:txBody>
      </p:sp>
      <p:pic>
        <p:nvPicPr>
          <p:cNvPr id="4" name="Picture 3" descr="LE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682171"/>
          </a:xfrm>
          <a:noFill/>
        </p:spPr>
        <p:txBody>
          <a:bodyPr/>
          <a:lstStyle/>
          <a:p>
            <a:pPr eaLnBrk="1" hangingPunct="1"/>
            <a:r>
              <a:rPr lang="en-US" sz="2400" dirty="0" smtClean="0"/>
              <a:t>Scanned Historic Aerials</a:t>
            </a:r>
          </a:p>
        </p:txBody>
      </p:sp>
      <p:pic>
        <p:nvPicPr>
          <p:cNvPr id="6" name="Picture 5" descr="12071_1953_2H_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655" y="632702"/>
            <a:ext cx="4403905" cy="4410091"/>
          </a:xfrm>
          <a:prstGeom prst="rect">
            <a:avLst/>
          </a:prstGeom>
        </p:spPr>
      </p:pic>
      <p:pic>
        <p:nvPicPr>
          <p:cNvPr id="5" name="Picture 4" descr="FTM1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5062" y="635318"/>
            <a:ext cx="4393882" cy="4393882"/>
          </a:xfrm>
          <a:prstGeom prst="rect">
            <a:avLst/>
          </a:prstGeom>
        </p:spPr>
      </p:pic>
      <p:pic>
        <p:nvPicPr>
          <p:cNvPr id="8" name="Picture 7" descr="44S-24E-13-1993.jpg"/>
          <p:cNvPicPr>
            <a:picLocks noChangeAspect="1"/>
          </p:cNvPicPr>
          <p:nvPr/>
        </p:nvPicPr>
        <p:blipFill>
          <a:blip r:embed="rId4" cstate="print"/>
          <a:srcRect l="3620" t="3630" r="11251" b="8761"/>
          <a:stretch>
            <a:fillRect/>
          </a:stretch>
        </p:blipFill>
        <p:spPr>
          <a:xfrm>
            <a:off x="2646213" y="3056235"/>
            <a:ext cx="3843305" cy="3690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63737" y="3100648"/>
            <a:ext cx="758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3"/>
                </a:solidFill>
              </a:rPr>
              <a:t>April 1993</a:t>
            </a:r>
            <a:endParaRPr lang="en-US" sz="1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682171"/>
          </a:xfrm>
          <a:noFill/>
        </p:spPr>
        <p:txBody>
          <a:bodyPr/>
          <a:lstStyle/>
          <a:p>
            <a:pPr eaLnBrk="1" hangingPunct="1"/>
            <a:r>
              <a:rPr lang="en-US" sz="2400" dirty="0" smtClean="0"/>
              <a:t>1953 Aerials: scanned historic aerials (300 photos)</a:t>
            </a:r>
          </a:p>
        </p:txBody>
      </p:sp>
      <p:pic>
        <p:nvPicPr>
          <p:cNvPr id="6" name="Picture 5" descr="1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63" y="974849"/>
            <a:ext cx="7458891" cy="54651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682171"/>
          </a:xfrm>
          <a:noFill/>
        </p:spPr>
        <p:txBody>
          <a:bodyPr/>
          <a:lstStyle/>
          <a:p>
            <a:pPr eaLnBrk="1" hangingPunct="1"/>
            <a:r>
              <a:rPr lang="en-US" sz="2400" dirty="0" smtClean="0"/>
              <a:t>1998 Aerials: ½’ pixel resolution</a:t>
            </a:r>
          </a:p>
        </p:txBody>
      </p:sp>
      <p:pic>
        <p:nvPicPr>
          <p:cNvPr id="15363" name="Picture 5" descr="1998Aeri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080" y="995817"/>
            <a:ext cx="7578725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682171"/>
          </a:xfrm>
          <a:noFill/>
        </p:spPr>
        <p:txBody>
          <a:bodyPr/>
          <a:lstStyle/>
          <a:p>
            <a:pPr eaLnBrk="1" hangingPunct="1"/>
            <a:r>
              <a:rPr lang="en-US" sz="2400" dirty="0" smtClean="0"/>
              <a:t>2014 Aerials: 4” pixel resolution</a:t>
            </a:r>
          </a:p>
        </p:txBody>
      </p:sp>
      <p:pic>
        <p:nvPicPr>
          <p:cNvPr id="4" name="Picture 3" descr="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179" y="1005841"/>
            <a:ext cx="7650991" cy="544721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46901"/>
            <a:ext cx="9144000" cy="514667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CC"/>
              </a:buClr>
              <a:buFontTx/>
              <a:buNone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None/>
            </a:pPr>
            <a:r>
              <a:rPr lang="en-US" sz="2000" dirty="0" smtClean="0"/>
              <a:t>	              </a:t>
            </a:r>
            <a:r>
              <a:rPr lang="en-US" sz="1800" dirty="0" smtClean="0"/>
              <a:t>All Classifications        </a:t>
            </a:r>
            <a:r>
              <a:rPr lang="en-US" sz="1400" i="1" dirty="0" smtClean="0"/>
              <a:t>                                          </a:t>
            </a:r>
            <a:r>
              <a:rPr lang="en-US" sz="1800" dirty="0" smtClean="0"/>
              <a:t>Ground and Water</a:t>
            </a:r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2" cstate="print"/>
          <a:srcRect l="55571" t="31754" r="2055" b="10251"/>
          <a:stretch>
            <a:fillRect/>
          </a:stretch>
        </p:blipFill>
        <p:spPr bwMode="auto">
          <a:xfrm>
            <a:off x="99925" y="1896910"/>
            <a:ext cx="4422775" cy="4522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28250" y="608251"/>
            <a:ext cx="7532687" cy="107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200" kern="0" dirty="0" smtClean="0">
                <a:latin typeface="+mn-lt"/>
              </a:rPr>
              <a:t>Elevation Data - </a:t>
            </a:r>
            <a:r>
              <a:rPr lang="en-US" sz="2200" kern="0" dirty="0" err="1" smtClean="0">
                <a:latin typeface="+mn-lt"/>
              </a:rPr>
              <a:t>LiDAR</a:t>
            </a:r>
            <a:r>
              <a:rPr lang="en-US" sz="2200" kern="0" dirty="0" smtClean="0">
                <a:latin typeface="+mn-lt"/>
              </a:rPr>
              <a:t> (Light Detection and Ranging) 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collected for Surge Zone and Evacuation Zone updates.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76894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GIS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589376" y="4086631"/>
            <a:ext cx="2136489" cy="13087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760" t="22085" r="16048" b="15221"/>
          <a:stretch>
            <a:fillRect/>
          </a:stretch>
        </p:blipFill>
        <p:spPr bwMode="auto">
          <a:xfrm>
            <a:off x="4598125" y="2776148"/>
            <a:ext cx="4493623" cy="26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4784"/>
            <a:ext cx="9144000" cy="2043112"/>
          </a:xfrm>
          <a:noFill/>
        </p:spPr>
        <p:txBody>
          <a:bodyPr/>
          <a:lstStyle/>
          <a:p>
            <a:pPr algn="ctr" eaLnBrk="1" hangingPunct="1">
              <a:buClr>
                <a:srgbClr val="0000CC"/>
              </a:buClr>
              <a:buFontTx/>
              <a:buNone/>
            </a:pPr>
            <a:endParaRPr lang="en-US" sz="2400" i="1" dirty="0" smtClean="0"/>
          </a:p>
          <a:p>
            <a:pPr eaLnBrk="1" hangingPunct="1">
              <a:buClr>
                <a:srgbClr val="0000CC"/>
              </a:buClr>
              <a:buFontTx/>
              <a:buNone/>
            </a:pPr>
            <a:r>
              <a:rPr lang="en-US" sz="2400" dirty="0" smtClean="0"/>
              <a:t>               1’ and 2’ Contours</a:t>
            </a:r>
          </a:p>
          <a:p>
            <a:pPr eaLnBrk="1" hangingPunct="1">
              <a:buClr>
                <a:srgbClr val="0000CC"/>
              </a:buClr>
              <a:buFontTx/>
              <a:buNone/>
            </a:pPr>
            <a:r>
              <a:rPr lang="en-US" sz="2400" dirty="0" smtClean="0"/>
              <a:t>							   Spot Elevations</a:t>
            </a:r>
          </a:p>
          <a:p>
            <a:pPr eaLnBrk="1" hangingPunct="1">
              <a:buClr>
                <a:srgbClr val="0000CC"/>
              </a:buClr>
              <a:buFontTx/>
              <a:buNone/>
            </a:pPr>
            <a:r>
              <a:rPr lang="en-US" sz="2400" dirty="0" smtClean="0"/>
              <a:t>						</a:t>
            </a:r>
            <a:r>
              <a:rPr lang="en-US" sz="1100" dirty="0" smtClean="0"/>
              <a:t>           </a:t>
            </a:r>
            <a:r>
              <a:rPr lang="en-US" sz="2400" dirty="0" smtClean="0"/>
              <a:t>3 billion points county-wide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 cstate="print"/>
          <a:srcRect l="44830" t="29753" r="11674" b="11502"/>
          <a:stretch>
            <a:fillRect/>
          </a:stretch>
        </p:blipFill>
        <p:spPr bwMode="auto">
          <a:xfrm>
            <a:off x="132442" y="1841348"/>
            <a:ext cx="4559300" cy="4598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07818" y="0"/>
            <a:ext cx="9144000" cy="676894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GIS Data</a:t>
            </a:r>
          </a:p>
        </p:txBody>
      </p:sp>
      <p:pic>
        <p:nvPicPr>
          <p:cNvPr id="10" name="Picture 9" descr="20371SummerlinRd.jpg"/>
          <p:cNvPicPr>
            <a:picLocks noChangeAspect="1"/>
          </p:cNvPicPr>
          <p:nvPr/>
        </p:nvPicPr>
        <p:blipFill>
          <a:blip r:embed="rId3" cstate="print"/>
          <a:srcRect l="20692" t="13369" r="10590" b="18484"/>
          <a:stretch>
            <a:fillRect/>
          </a:stretch>
        </p:blipFill>
        <p:spPr>
          <a:xfrm>
            <a:off x="4847771" y="3103414"/>
            <a:ext cx="4151089" cy="313350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OldMap"/>
          <p:cNvPicPr>
            <a:picLocks noChangeAspect="1" noChangeArrowheads="1"/>
          </p:cNvPicPr>
          <p:nvPr/>
        </p:nvPicPr>
        <p:blipFill>
          <a:blip r:embed="rId2" cstate="print"/>
          <a:srcRect l="7463" t="10583" r="8296" b="10583"/>
          <a:stretch>
            <a:fillRect/>
          </a:stretch>
        </p:blipFill>
        <p:spPr bwMode="auto">
          <a:xfrm>
            <a:off x="0" y="696687"/>
            <a:ext cx="9144000" cy="61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11200"/>
          </a:xfrm>
          <a:noFill/>
        </p:spPr>
        <p:txBody>
          <a:bodyPr/>
          <a:lstStyle/>
          <a:p>
            <a:pPr eaLnBrk="1" hangingPunct="1"/>
            <a:r>
              <a:rPr lang="en-US" sz="4000" dirty="0" smtClean="0"/>
              <a:t>Data/Maps/Analyses</a:t>
            </a:r>
            <a:endParaRPr lang="en-US" sz="40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Water Distribution Map Book – 477 maps</a:t>
            </a:r>
          </a:p>
        </p:txBody>
      </p:sp>
      <p:pic>
        <p:nvPicPr>
          <p:cNvPr id="22532" name="Picture 5" descr="WaterMapBookSamplePage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6687"/>
            <a:ext cx="9144000" cy="61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85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What is a GIS?</a:t>
            </a:r>
          </a:p>
        </p:txBody>
      </p:sp>
      <p:sp>
        <p:nvSpPr>
          <p:cNvPr id="3075" name="AutoShape 3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5pointsofg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929" y="862013"/>
            <a:ext cx="773476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E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Fire District Hydrant Map Books</a:t>
            </a:r>
          </a:p>
        </p:txBody>
      </p:sp>
      <p:pic>
        <p:nvPicPr>
          <p:cNvPr id="24580" name="Picture 4" descr="BonitaSpringsCriticalFacilities_QA_MK 19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6687"/>
            <a:ext cx="9144000" cy="61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Lee Plan Map Series – 38 maps</a:t>
            </a:r>
          </a:p>
        </p:txBody>
      </p:sp>
      <p:pic>
        <p:nvPicPr>
          <p:cNvPr id="25603" name="Picture 5" descr="Map01-01_CounterS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6687"/>
            <a:ext cx="9144000" cy="61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Economic Development</a:t>
            </a:r>
          </a:p>
        </p:txBody>
      </p:sp>
      <p:pic>
        <p:nvPicPr>
          <p:cNvPr id="29700" name="Picture 4" descr="HotelsMotelsRSW-2.jpg"/>
          <p:cNvPicPr>
            <a:picLocks noChangeAspect="1"/>
          </p:cNvPicPr>
          <p:nvPr/>
        </p:nvPicPr>
        <p:blipFill>
          <a:blip r:embed="rId2" cstate="print"/>
          <a:srcRect t="2119"/>
          <a:stretch>
            <a:fillRect/>
          </a:stretch>
        </p:blipFill>
        <p:spPr bwMode="auto">
          <a:xfrm>
            <a:off x="2437724" y="614918"/>
            <a:ext cx="4253366" cy="615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19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19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19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19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198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198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19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199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20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 descr="200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201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 descr="201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62000" y="57150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Parcels with Structures</a:t>
            </a:r>
            <a:endParaRPr lang="en-US" sz="1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1199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County Lands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237" y="5345993"/>
            <a:ext cx="354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Calculate area of land needed from each property owner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69774" y="1404064"/>
            <a:ext cx="3546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Utility Expansion Easement Options</a:t>
            </a:r>
          </a:p>
        </p:txBody>
      </p:sp>
      <p:pic>
        <p:nvPicPr>
          <p:cNvPr id="11" name="Picture 10" descr="BayshoreUtilityEasementOpti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1917"/>
            <a:ext cx="5104263" cy="3944203"/>
          </a:xfrm>
          <a:prstGeom prst="rect">
            <a:avLst/>
          </a:prstGeom>
        </p:spPr>
      </p:pic>
      <p:pic>
        <p:nvPicPr>
          <p:cNvPr id="12" name="Picture 11" descr="BayshoreUtilityEasementOpti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9737" y="2913797"/>
            <a:ext cx="5104263" cy="394420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EOC</a:t>
            </a:r>
          </a:p>
        </p:txBody>
      </p:sp>
      <p:pic>
        <p:nvPicPr>
          <p:cNvPr id="7" name="Picture 6" descr="BuildingSearchSmall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3683"/>
            <a:ext cx="9144000" cy="616431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EOC</a:t>
            </a:r>
          </a:p>
        </p:txBody>
      </p:sp>
      <p:pic>
        <p:nvPicPr>
          <p:cNvPr id="5" name="Picture 4" descr="FloodTheCoun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727"/>
            <a:ext cx="9143999" cy="616527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Library</a:t>
            </a:r>
          </a:p>
        </p:txBody>
      </p:sp>
      <p:pic>
        <p:nvPicPr>
          <p:cNvPr id="6" name="Picture 5" descr="AllLibraryServiceAreas_7M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331"/>
            <a:ext cx="9144000" cy="616566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Public Safety</a:t>
            </a:r>
          </a:p>
        </p:txBody>
      </p:sp>
      <p:pic>
        <p:nvPicPr>
          <p:cNvPr id="5" name="Picture 4" descr="EMSServiceAreas_PopD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331"/>
            <a:ext cx="9144000" cy="616566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Natural Resources</a:t>
            </a:r>
          </a:p>
        </p:txBody>
      </p:sp>
      <p:pic>
        <p:nvPicPr>
          <p:cNvPr id="33796" name="Picture 5" descr="LCSO_Patrol"/>
          <p:cNvPicPr>
            <a:picLocks noChangeAspect="1" noChangeArrowheads="1"/>
          </p:cNvPicPr>
          <p:nvPr/>
        </p:nvPicPr>
        <p:blipFill>
          <a:blip r:embed="rId2" cstate="print"/>
          <a:srcRect t="1885" b="2945"/>
          <a:stretch>
            <a:fillRect/>
          </a:stretch>
        </p:blipFill>
        <p:spPr bwMode="auto">
          <a:xfrm>
            <a:off x="0" y="696686"/>
            <a:ext cx="9144000" cy="61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 cstate="print"/>
          <a:srcRect l="7698" t="5930" r="73213" b="15631"/>
          <a:stretch>
            <a:fillRect/>
          </a:stretch>
        </p:blipFill>
        <p:spPr bwMode="auto">
          <a:xfrm>
            <a:off x="0" y="665164"/>
            <a:ext cx="1263650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876" y="1370013"/>
            <a:ext cx="7421562" cy="4525962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People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Hardware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Software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Data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Data/Maps/Analyses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Map Services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ArcGIS</a:t>
            </a:r>
            <a:r>
              <a:rPr lang="en-US" sz="2400" dirty="0" smtClean="0"/>
              <a:t> Online for Organizations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Web Maps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Web Apps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>
              <a:solidFill>
                <a:srgbClr val="0000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89000" y="2960551"/>
            <a:ext cx="7315200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E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85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“Soup to Nuts”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315199" y="1124201"/>
            <a:ext cx="1236618" cy="3796959"/>
            <a:chOff x="7289073" y="1503024"/>
            <a:chExt cx="1236618" cy="3796959"/>
          </a:xfrm>
        </p:grpSpPr>
        <p:cxnSp>
          <p:nvCxnSpPr>
            <p:cNvPr id="13" name="Straight Arrow Connector 12"/>
            <p:cNvCxnSpPr/>
            <p:nvPr/>
          </p:nvCxnSpPr>
          <p:spPr>
            <a:xfrm rot="5400000">
              <a:off x="6879770" y="4450103"/>
              <a:ext cx="1698172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6884126" y="2351316"/>
              <a:ext cx="1698172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9" name="TextBox 8"/>
            <p:cNvSpPr txBox="1"/>
            <p:nvPr/>
          </p:nvSpPr>
          <p:spPr>
            <a:xfrm>
              <a:off x="7289073" y="2129249"/>
              <a:ext cx="1188720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Soup</a:t>
              </a:r>
            </a:p>
          </p:txBody>
        </p:sp>
        <p:sp useBgFill="1">
          <p:nvSpPr>
            <p:cNvPr id="10" name="TextBox 9"/>
            <p:cNvSpPr txBox="1"/>
            <p:nvPr/>
          </p:nvSpPr>
          <p:spPr>
            <a:xfrm>
              <a:off x="7336971" y="4214950"/>
              <a:ext cx="1188720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Nuts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trolBoatMod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7424"/>
            <a:ext cx="9144000" cy="6160575"/>
          </a:xfrm>
          <a:prstGeom prst="rect">
            <a:avLst/>
          </a:prstGeom>
        </p:spPr>
      </p:pic>
      <p:sp>
        <p:nvSpPr>
          <p:cNvPr id="33794" name="AutoShape 2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Natural Resources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004" t="6317" r="61749" b="25939"/>
          <a:stretch>
            <a:fillRect/>
          </a:stretch>
        </p:blipFill>
        <p:spPr bwMode="auto">
          <a:xfrm>
            <a:off x="6346741" y="353781"/>
            <a:ext cx="2564785" cy="307134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Sustainability</a:t>
            </a:r>
            <a:endParaRPr lang="en-US" sz="2000" dirty="0" smtClean="0"/>
          </a:p>
        </p:txBody>
      </p:sp>
      <p:pic>
        <p:nvPicPr>
          <p:cNvPr id="5" name="Picture 4" descr="HS-4 Food Access And Nutrition - Outcome 3.jpg"/>
          <p:cNvPicPr>
            <a:picLocks noChangeAspect="1"/>
          </p:cNvPicPr>
          <p:nvPr/>
        </p:nvPicPr>
        <p:blipFill>
          <a:blip r:embed="rId2" cstate="print"/>
          <a:srcRect l="56533" t="53891" r="2642" b="9325"/>
          <a:stretch>
            <a:fillRect/>
          </a:stretch>
        </p:blipFill>
        <p:spPr>
          <a:xfrm>
            <a:off x="5080000" y="1415073"/>
            <a:ext cx="3647368" cy="5078554"/>
          </a:xfrm>
          <a:prstGeom prst="rect">
            <a:avLst/>
          </a:prstGeom>
        </p:spPr>
      </p:pic>
      <p:pic>
        <p:nvPicPr>
          <p:cNvPr id="7" name="Picture 6" descr="HS-4 Food Access And Nutrition - Outcome 3.jpg"/>
          <p:cNvPicPr>
            <a:picLocks noChangeAspect="1"/>
          </p:cNvPicPr>
          <p:nvPr/>
        </p:nvPicPr>
        <p:blipFill>
          <a:blip r:embed="rId2" cstate="print"/>
          <a:srcRect l="53717" t="10045" r="4987" b="87669"/>
          <a:stretch>
            <a:fillRect/>
          </a:stretch>
        </p:blipFill>
        <p:spPr>
          <a:xfrm>
            <a:off x="5347620" y="845083"/>
            <a:ext cx="3030231" cy="241926"/>
          </a:xfrm>
          <a:prstGeom prst="rect">
            <a:avLst/>
          </a:prstGeom>
        </p:spPr>
      </p:pic>
      <p:pic>
        <p:nvPicPr>
          <p:cNvPr id="8" name="Picture 7" descr="FoodDesertUSDA.jpg"/>
          <p:cNvPicPr>
            <a:picLocks noChangeAspect="1"/>
          </p:cNvPicPr>
          <p:nvPr/>
        </p:nvPicPr>
        <p:blipFill>
          <a:blip r:embed="rId3" cstate="print"/>
          <a:srcRect l="2655" t="5397" r="43131" b="47778"/>
          <a:stretch>
            <a:fillRect/>
          </a:stretch>
        </p:blipFill>
        <p:spPr>
          <a:xfrm>
            <a:off x="344714" y="753117"/>
            <a:ext cx="4285343" cy="57202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730066" y="1337733"/>
            <a:ext cx="1016000" cy="2980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t="5886" r="50000"/>
          <a:stretch>
            <a:fillRect/>
          </a:stretch>
        </p:blipFill>
        <p:spPr bwMode="auto">
          <a:xfrm>
            <a:off x="2116184" y="783771"/>
            <a:ext cx="4770481" cy="561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Map Services</a:t>
            </a:r>
            <a:endParaRPr lang="en-US" sz="3600" dirty="0" smtClean="0"/>
          </a:p>
        </p:txBody>
      </p:sp>
      <p:sp>
        <p:nvSpPr>
          <p:cNvPr id="14" name="Oval 13"/>
          <p:cNvSpPr/>
          <p:nvPr/>
        </p:nvSpPr>
        <p:spPr>
          <a:xfrm>
            <a:off x="2116183" y="666206"/>
            <a:ext cx="1946366" cy="444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 t="5943" r="50000"/>
          <a:stretch>
            <a:fillRect/>
          </a:stretch>
        </p:blipFill>
        <p:spPr bwMode="auto">
          <a:xfrm>
            <a:off x="2103119" y="767610"/>
            <a:ext cx="4794069" cy="563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Map Services</a:t>
            </a:r>
            <a:endParaRPr lang="en-US" sz="36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Map Services</a:t>
            </a:r>
            <a:endParaRPr lang="en-US" sz="36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5733" r="50000"/>
          <a:stretch>
            <a:fillRect/>
          </a:stretch>
        </p:blipFill>
        <p:spPr bwMode="auto">
          <a:xfrm>
            <a:off x="2129245" y="764610"/>
            <a:ext cx="4767944" cy="561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730137" y="2050869"/>
            <a:ext cx="992777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Map Services</a:t>
            </a:r>
            <a:endParaRPr lang="en-US" sz="3600" dirty="0" smtClean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t="5897"/>
          <a:stretch>
            <a:fillRect/>
          </a:stretch>
        </p:blipFill>
        <p:spPr bwMode="auto">
          <a:xfrm>
            <a:off x="0" y="875211"/>
            <a:ext cx="9132943" cy="598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Map Services</a:t>
            </a:r>
            <a:endParaRPr lang="en-US" sz="36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5733" r="50000"/>
          <a:stretch>
            <a:fillRect/>
          </a:stretch>
        </p:blipFill>
        <p:spPr bwMode="auto">
          <a:xfrm>
            <a:off x="2129245" y="764610"/>
            <a:ext cx="4767944" cy="561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246811" y="5721532"/>
            <a:ext cx="992777" cy="300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 t="5943" r="50000"/>
          <a:stretch>
            <a:fillRect/>
          </a:stretch>
        </p:blipFill>
        <p:spPr bwMode="auto">
          <a:xfrm>
            <a:off x="2116183" y="783770"/>
            <a:ext cx="4796545" cy="563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171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Map Services</a:t>
            </a:r>
            <a:endParaRPr lang="en-US" sz="3600" dirty="0" smtClean="0"/>
          </a:p>
        </p:txBody>
      </p:sp>
      <p:sp>
        <p:nvSpPr>
          <p:cNvPr id="5" name="Oval 4"/>
          <p:cNvSpPr/>
          <p:nvPr/>
        </p:nvSpPr>
        <p:spPr>
          <a:xfrm>
            <a:off x="2168434" y="679268"/>
            <a:ext cx="3370217" cy="470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err="1" smtClean="0"/>
              <a:t>ArcGIS</a:t>
            </a:r>
            <a:r>
              <a:rPr lang="en-US" sz="3600" dirty="0" smtClean="0"/>
              <a:t> Online for Organizations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60978"/>
            <a:ext cx="9144000" cy="4429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dirty="0" smtClean="0"/>
              <a:t>Web Maps to Web Apps</a:t>
            </a:r>
            <a:endParaRPr lang="en-US" sz="24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95000" y="1240971"/>
            <a:ext cx="7532687" cy="517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200" dirty="0" err="1" smtClean="0"/>
              <a:t>ArcGIS</a:t>
            </a:r>
            <a:r>
              <a:rPr lang="en-US" sz="2200" dirty="0" smtClean="0"/>
              <a:t> Online is a cloud-based, collaborative content management system for maps, apps, and data.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200" kern="0" noProof="0" dirty="0" smtClean="0">
                <a:solidFill>
                  <a:schemeClr val="tx2"/>
                </a:solidFill>
                <a:latin typeface="+mn-lt"/>
              </a:rPr>
              <a:t>Connected viewing/editing to hosted data and/or your own data.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200" kern="0" noProof="0" dirty="0" smtClean="0">
                <a:solidFill>
                  <a:schemeClr val="tx2"/>
                </a:solidFill>
                <a:latin typeface="+mn-lt"/>
              </a:rPr>
              <a:t>Create your own </a:t>
            </a:r>
            <a:r>
              <a:rPr lang="en-US" sz="2200" b="1" kern="0" noProof="0" dirty="0" smtClean="0">
                <a:solidFill>
                  <a:schemeClr val="tx2"/>
                </a:solidFill>
                <a:latin typeface="+mn-lt"/>
              </a:rPr>
              <a:t>Web Maps</a:t>
            </a:r>
            <a:r>
              <a:rPr lang="en-US" sz="2200" kern="0" noProof="0" dirty="0" smtClean="0">
                <a:solidFill>
                  <a:schemeClr val="tx2"/>
                </a:solidFill>
                <a:latin typeface="+mn-lt"/>
              </a:rPr>
              <a:t>, enable pop-ups, </a:t>
            </a:r>
            <a:r>
              <a:rPr lang="en-US" sz="2200" kern="0" dirty="0" smtClean="0">
                <a:solidFill>
                  <a:schemeClr val="tx2"/>
                </a:solidFill>
              </a:rPr>
              <a:t>Access with free </a:t>
            </a:r>
            <a:r>
              <a:rPr lang="en-US" sz="2200" b="1" kern="0" dirty="0" err="1" smtClean="0">
                <a:solidFill>
                  <a:schemeClr val="tx2"/>
                </a:solidFill>
              </a:rPr>
              <a:t>ArcGIS</a:t>
            </a:r>
            <a:r>
              <a:rPr lang="en-US" sz="2200" kern="0" dirty="0" smtClean="0">
                <a:solidFill>
                  <a:schemeClr val="tx2"/>
                </a:solidFill>
              </a:rPr>
              <a:t> app for </a:t>
            </a:r>
            <a:r>
              <a:rPr lang="en-US" sz="2200" kern="0" dirty="0" err="1" smtClean="0">
                <a:solidFill>
                  <a:schemeClr val="tx2"/>
                </a:solidFill>
              </a:rPr>
              <a:t>smartphones</a:t>
            </a:r>
            <a:r>
              <a:rPr lang="en-US" sz="2200" kern="0" dirty="0" smtClean="0">
                <a:solidFill>
                  <a:schemeClr val="tx2"/>
                </a:solidFill>
              </a:rPr>
              <a:t>, and tablets.</a:t>
            </a:r>
            <a:endParaRPr lang="en-US" sz="2200" kern="0" noProof="0" dirty="0" smtClean="0">
              <a:solidFill>
                <a:schemeClr val="tx2"/>
              </a:solidFill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kumimoji="0" lang="en-US" sz="2200" b="0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</a:t>
            </a: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your own </a:t>
            </a:r>
            <a:r>
              <a:rPr kumimoji="0" lang="en-US" sz="2200" b="1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 Apps </a:t>
            </a: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 your web maps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kern="0" baseline="0" noProof="0" dirty="0" smtClean="0">
              <a:solidFill>
                <a:schemeClr val="tx2"/>
              </a:solidFill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noProof="0" dirty="0" smtClean="0">
                <a:solidFill>
                  <a:schemeClr val="tx2"/>
                </a:solidFill>
                <a:latin typeface="+mn-lt"/>
              </a:rPr>
              <a:t>	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000" t="38095" r="31333" b="29905"/>
          <a:stretch>
            <a:fillRect/>
          </a:stretch>
        </p:blipFill>
        <p:spPr bwMode="auto">
          <a:xfrm>
            <a:off x="4754881" y="4455336"/>
            <a:ext cx="3735976" cy="193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0190" t="38038" r="31334" b="29352"/>
          <a:stretch>
            <a:fillRect/>
          </a:stretch>
        </p:blipFill>
        <p:spPr bwMode="auto">
          <a:xfrm>
            <a:off x="587829" y="4450295"/>
            <a:ext cx="3657600" cy="193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err="1" smtClean="0"/>
              <a:t>ArcGIS</a:t>
            </a:r>
            <a:r>
              <a:rPr lang="en-US" sz="3600" dirty="0" smtClean="0"/>
              <a:t> Online for Organizations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020722" y="1028138"/>
            <a:ext cx="7606147" cy="122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kern="0" dirty="0" smtClean="0">
              <a:latin typeface="+mn-lt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+mn-lt"/>
              </a:rPr>
              <a:t>Cloud </a:t>
            </a:r>
            <a:r>
              <a:rPr lang="en-US" sz="2800" kern="0" dirty="0" smtClean="0">
                <a:latin typeface="+mn-lt"/>
              </a:rPr>
              <a:t>Portal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loud 4"/>
          <p:cNvSpPr/>
          <p:nvPr/>
        </p:nvSpPr>
        <p:spPr>
          <a:xfrm rot="194023">
            <a:off x="3231627" y="1897941"/>
            <a:ext cx="3056558" cy="176336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84814" y="2139997"/>
            <a:ext cx="217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Maps &amp; Apps – Viewing or </a:t>
            </a:r>
            <a:r>
              <a:rPr lang="en-US" sz="1800" dirty="0" smtClean="0"/>
              <a:t>Editing</a:t>
            </a:r>
          </a:p>
          <a:p>
            <a:pPr algn="ctr"/>
            <a:r>
              <a:rPr lang="en-US" sz="1800" dirty="0" smtClean="0"/>
              <a:t>Your Own Data</a:t>
            </a:r>
          </a:p>
          <a:p>
            <a:pPr algn="ctr"/>
            <a:r>
              <a:rPr lang="en-US" sz="1800" dirty="0" smtClean="0"/>
              <a:t>Shared Data</a:t>
            </a:r>
            <a:endParaRPr lang="en-US" sz="1800" dirty="0" smtClean="0"/>
          </a:p>
        </p:txBody>
      </p:sp>
      <p:grpSp>
        <p:nvGrpSpPr>
          <p:cNvPr id="2" name="Group 15"/>
          <p:cNvGrpSpPr/>
          <p:nvPr/>
        </p:nvGrpSpPr>
        <p:grpSpPr>
          <a:xfrm>
            <a:off x="736600" y="3505201"/>
            <a:ext cx="3900714" cy="3530599"/>
            <a:chOff x="736600" y="3505201"/>
            <a:chExt cx="3900714" cy="3530599"/>
          </a:xfrm>
        </p:grpSpPr>
        <p:pic>
          <p:nvPicPr>
            <p:cNvPr id="1026" name="Picture 2" descr="C:\Documents and Settings\hoytal\Local Settings\Temporary Internet Files\Content.IE5\YEIGNW26\MC900435242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6600" y="4016376"/>
              <a:ext cx="1526063" cy="3019424"/>
            </a:xfrm>
            <a:prstGeom prst="rect">
              <a:avLst/>
            </a:prstGeom>
            <a:noFill/>
          </p:spPr>
        </p:pic>
        <p:sp>
          <p:nvSpPr>
            <p:cNvPr id="11" name="Left-Right Arrow 10"/>
            <p:cNvSpPr/>
            <p:nvPr/>
          </p:nvSpPr>
          <p:spPr>
            <a:xfrm rot="19311234">
              <a:off x="1981199" y="3505201"/>
              <a:ext cx="1485900" cy="393700"/>
            </a:xfrm>
            <a:prstGeom prst="left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24100" y="4838700"/>
              <a:ext cx="23132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Lee County GIS</a:t>
              </a:r>
            </a:p>
            <a:p>
              <a:pPr algn="ctr"/>
              <a:r>
                <a:rPr lang="en-US" sz="1800" dirty="0" smtClean="0"/>
                <a:t>Servers</a:t>
              </a:r>
            </a:p>
            <a:p>
              <a:pPr algn="ctr"/>
              <a:endParaRPr lang="en-US" sz="1800" dirty="0" smtClean="0"/>
            </a:p>
            <a:p>
              <a:pPr algn="ctr"/>
              <a:r>
                <a:rPr lang="en-US" sz="1800" dirty="0" smtClean="0"/>
                <a:t>Data and Aerials</a:t>
              </a: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5892799" y="3619499"/>
            <a:ext cx="2768601" cy="2967455"/>
            <a:chOff x="5892799" y="3619499"/>
            <a:chExt cx="2768601" cy="296745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0831" t="19667" r="14797" b="48333"/>
            <a:stretch>
              <a:fillRect/>
            </a:stretch>
          </p:blipFill>
          <p:spPr bwMode="auto">
            <a:xfrm>
              <a:off x="5943600" y="4613246"/>
              <a:ext cx="2578100" cy="1495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eft-Right Arrow 9"/>
            <p:cNvSpPr/>
            <p:nvPr/>
          </p:nvSpPr>
          <p:spPr>
            <a:xfrm rot="2689891">
              <a:off x="5892799" y="3619499"/>
              <a:ext cx="1485900" cy="393700"/>
            </a:xfrm>
            <a:prstGeom prst="left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1700" y="6248400"/>
              <a:ext cx="2679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kern="0" dirty="0" err="1" smtClean="0"/>
                <a:t>iPhone</a:t>
              </a:r>
              <a:r>
                <a:rPr lang="en-US" sz="1600" kern="0" dirty="0" smtClean="0"/>
                <a:t>, </a:t>
              </a:r>
              <a:r>
                <a:rPr lang="en-US" sz="1600" kern="0" dirty="0" err="1" smtClean="0"/>
                <a:t>iPad</a:t>
              </a:r>
              <a:r>
                <a:rPr lang="en-US" sz="1600" kern="0" dirty="0" smtClean="0"/>
                <a:t>, Android, PC</a:t>
              </a:r>
              <a:endParaRPr lang="en-US" sz="1600" dirty="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9144000" cy="698500"/>
          </a:xfrm>
          <a:noFill/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GIS Staff &amp; County Departments</a:t>
            </a:r>
          </a:p>
        </p:txBody>
      </p:sp>
      <p:sp>
        <p:nvSpPr>
          <p:cNvPr id="6147" name="Rectangle 21"/>
          <p:cNvSpPr>
            <a:spLocks noChangeArrowheads="1"/>
          </p:cNvSpPr>
          <p:nvPr/>
        </p:nvSpPr>
        <p:spPr bwMode="auto">
          <a:xfrm>
            <a:off x="901103" y="840513"/>
            <a:ext cx="7862887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+mn-lt"/>
              </a:rPr>
              <a:t>4 </a:t>
            </a:r>
            <a:r>
              <a:rPr lang="en-US" dirty="0">
                <a:latin typeface="+mn-lt"/>
              </a:rPr>
              <a:t>GIS Staff </a:t>
            </a:r>
            <a:endParaRPr lang="en-US" dirty="0" smtClean="0">
              <a:latin typeface="+mn-lt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dirty="0" smtClean="0">
                <a:latin typeface="+mn-lt"/>
              </a:rPr>
              <a:t>–  </a:t>
            </a:r>
            <a:r>
              <a:rPr lang="en-US" sz="2000" dirty="0" smtClean="0">
                <a:latin typeface="+mn-lt"/>
              </a:rPr>
              <a:t>Manager, System Administrator, Data Steward, GIS Analyst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 smtClean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+mn-lt"/>
              </a:rPr>
              <a:t>Provide daily county-wide </a:t>
            </a:r>
            <a:r>
              <a:rPr lang="en-US" dirty="0">
                <a:latin typeface="+mn-lt"/>
              </a:rPr>
              <a:t>GIS </a:t>
            </a:r>
            <a:r>
              <a:rPr lang="en-US" dirty="0" smtClean="0">
                <a:latin typeface="+mn-lt"/>
              </a:rPr>
              <a:t>support and training for 21 departments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dirty="0" smtClean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600" dirty="0"/>
              <a:t>	</a:t>
            </a:r>
            <a:r>
              <a:rPr lang="en-US" sz="1600" dirty="0" smtClean="0"/>
              <a:t>	Administration</a:t>
            </a:r>
            <a:r>
              <a:rPr lang="en-US" sz="1600" dirty="0"/>
              <a:t>			</a:t>
            </a:r>
            <a:r>
              <a:rPr lang="en-US" sz="1600" dirty="0" smtClean="0"/>
              <a:t>ITG</a:t>
            </a:r>
            <a:endParaRPr lang="en-US" sz="16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600" dirty="0"/>
              <a:t>	</a:t>
            </a:r>
            <a:r>
              <a:rPr lang="en-US" sz="1600" dirty="0" smtClean="0"/>
              <a:t>	Building </a:t>
            </a:r>
            <a:r>
              <a:rPr lang="en-US" sz="1600" dirty="0"/>
              <a:t>Inspections                  	</a:t>
            </a:r>
            <a:r>
              <a:rPr lang="en-US" sz="1600" dirty="0" smtClean="0"/>
              <a:t>Parks </a:t>
            </a:r>
            <a:r>
              <a:rPr lang="en-US" sz="1600" dirty="0"/>
              <a:t>&amp; Recreation*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Code </a:t>
            </a:r>
            <a:r>
              <a:rPr lang="en-US" sz="1600" dirty="0"/>
              <a:t>Enforcement			Permitting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County </a:t>
            </a:r>
            <a:r>
              <a:rPr lang="en-US" sz="1600" dirty="0"/>
              <a:t>Lands			</a:t>
            </a:r>
            <a:r>
              <a:rPr lang="en-US" sz="1600" dirty="0" smtClean="0"/>
              <a:t>Planning</a:t>
            </a:r>
            <a:r>
              <a:rPr lang="en-US" sz="1600" dirty="0"/>
              <a:t>*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Development Review*</a:t>
            </a:r>
            <a:r>
              <a:rPr lang="en-US" sz="1600" dirty="0"/>
              <a:t>		</a:t>
            </a:r>
            <a:r>
              <a:rPr lang="en-US" sz="1600" dirty="0" smtClean="0"/>
              <a:t>Public </a:t>
            </a:r>
            <a:r>
              <a:rPr lang="en-US" sz="1600" dirty="0"/>
              <a:t>Resources*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DOT </a:t>
            </a:r>
            <a:r>
              <a:rPr lang="en-US" sz="1600" dirty="0"/>
              <a:t>– Eng/Operations/Traffic*    	</a:t>
            </a:r>
            <a:r>
              <a:rPr lang="en-US" sz="1600" dirty="0" smtClean="0"/>
              <a:t>Public </a:t>
            </a:r>
            <a:r>
              <a:rPr lang="en-US" sz="1600" dirty="0"/>
              <a:t>Safety*/EOC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Economic </a:t>
            </a:r>
            <a:r>
              <a:rPr lang="en-US" sz="1600" dirty="0"/>
              <a:t>Development		</a:t>
            </a:r>
            <a:r>
              <a:rPr lang="en-US" sz="1600" dirty="0" smtClean="0"/>
              <a:t>Solid </a:t>
            </a:r>
            <a:r>
              <a:rPr lang="en-US" sz="1600" dirty="0"/>
              <a:t>Waste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Environmental Sciences*</a:t>
            </a:r>
            <a:r>
              <a:rPr lang="en-US" sz="1600" dirty="0"/>
              <a:t>		</a:t>
            </a:r>
            <a:r>
              <a:rPr lang="en-US" sz="1600" dirty="0" smtClean="0"/>
              <a:t>Sustainability</a:t>
            </a:r>
            <a:endParaRPr lang="en-US" sz="16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Human </a:t>
            </a:r>
            <a:r>
              <a:rPr lang="en-US" sz="1600" dirty="0"/>
              <a:t>Services</a:t>
            </a:r>
            <a:r>
              <a:rPr lang="en-US" sz="1600" dirty="0" smtClean="0"/>
              <a:t>*</a:t>
            </a:r>
            <a:r>
              <a:rPr lang="en-US" sz="1600" dirty="0"/>
              <a:t>			</a:t>
            </a:r>
            <a:r>
              <a:rPr lang="en-US" sz="1600" dirty="0" smtClean="0"/>
              <a:t>Utilities* </a:t>
            </a:r>
            <a:r>
              <a:rPr lang="en-US" sz="1600" dirty="0"/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Lee </a:t>
            </a:r>
            <a:r>
              <a:rPr lang="en-US" sz="1600" dirty="0"/>
              <a:t>Tran*				</a:t>
            </a:r>
            <a:r>
              <a:rPr lang="en-US" sz="1600" dirty="0" smtClean="0"/>
              <a:t>Zoning* </a:t>
            </a:r>
            <a:r>
              <a:rPr lang="en-US" sz="1600" dirty="0"/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r>
              <a:rPr lang="en-US" sz="1600" dirty="0" smtClean="0"/>
              <a:t>	Natural </a:t>
            </a:r>
            <a:r>
              <a:rPr lang="en-US" sz="1600" dirty="0"/>
              <a:t>Resources – </a:t>
            </a:r>
            <a:r>
              <a:rPr lang="en-US" sz="1600" dirty="0" err="1"/>
              <a:t>Env</a:t>
            </a:r>
            <a:r>
              <a:rPr lang="en-US" sz="1600" dirty="0"/>
              <a:t> Lab/Marine Sciences/Surface Water*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9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100" dirty="0"/>
              <a:t>	* </a:t>
            </a:r>
            <a:r>
              <a:rPr lang="en-US" sz="1800" dirty="0"/>
              <a:t>GIS expertise embedded in department</a:t>
            </a:r>
          </a:p>
        </p:txBody>
      </p:sp>
      <p:pic>
        <p:nvPicPr>
          <p:cNvPr id="5" name="Picture 4" descr="LE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Web </a:t>
            </a:r>
            <a:r>
              <a:rPr lang="en-US" sz="3600" dirty="0" smtClean="0"/>
              <a:t>Maps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81937" y="679269"/>
            <a:ext cx="8262063" cy="482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dirty="0" smtClean="0"/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dirty="0" smtClean="0"/>
              <a:t>Install free </a:t>
            </a:r>
            <a:r>
              <a:rPr lang="en-US" dirty="0" smtClean="0"/>
              <a:t>apps </a:t>
            </a:r>
            <a:r>
              <a:rPr lang="en-US" dirty="0" smtClean="0"/>
              <a:t>(</a:t>
            </a:r>
            <a:r>
              <a:rPr lang="en-US" dirty="0" err="1" smtClean="0"/>
              <a:t>itunes</a:t>
            </a:r>
            <a:r>
              <a:rPr lang="en-US" dirty="0" smtClean="0"/>
              <a:t> app store, </a:t>
            </a:r>
            <a:r>
              <a:rPr lang="en-US" dirty="0" err="1" smtClean="0"/>
              <a:t>google</a:t>
            </a:r>
            <a:r>
              <a:rPr lang="en-US" dirty="0" smtClean="0"/>
              <a:t> play store</a:t>
            </a:r>
            <a:r>
              <a:rPr lang="en-US" dirty="0" smtClean="0"/>
              <a:t>)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b="1" dirty="0" err="1" smtClean="0"/>
              <a:t>ArcGIS</a:t>
            </a:r>
            <a:r>
              <a:rPr lang="en-US" dirty="0" smtClean="0"/>
              <a:t> - </a:t>
            </a:r>
            <a:r>
              <a:rPr lang="en-US" dirty="0" smtClean="0"/>
              <a:t>to view </a:t>
            </a:r>
            <a:r>
              <a:rPr lang="en-US" dirty="0" smtClean="0"/>
              <a:t>all public Web </a:t>
            </a:r>
            <a:r>
              <a:rPr lang="en-US" dirty="0" smtClean="0"/>
              <a:t>Maps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b="1" dirty="0" smtClean="0"/>
              <a:t>Collector for </a:t>
            </a:r>
            <a:r>
              <a:rPr lang="en-US" b="1" dirty="0" err="1" smtClean="0"/>
              <a:t>ArcGIS</a:t>
            </a:r>
            <a:r>
              <a:rPr lang="en-US" b="1" dirty="0" smtClean="0"/>
              <a:t> </a:t>
            </a:r>
            <a:r>
              <a:rPr lang="en-US" dirty="0" smtClean="0"/>
              <a:t>– field collection</a:t>
            </a:r>
            <a:endParaRPr lang="en-US" dirty="0" smtClean="0"/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dirty="0" smtClean="0"/>
              <a:t>Start </a:t>
            </a:r>
            <a:r>
              <a:rPr lang="en-US" dirty="0" err="1" smtClean="0"/>
              <a:t>ArcGIS</a:t>
            </a:r>
            <a:r>
              <a:rPr lang="en-US" dirty="0" smtClean="0"/>
              <a:t> app 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dirty="0" smtClean="0"/>
              <a:t>Search: </a:t>
            </a:r>
            <a:r>
              <a:rPr lang="en-US" dirty="0" err="1" smtClean="0"/>
              <a:t>lcgis</a:t>
            </a:r>
            <a:endParaRPr lang="en-US" dirty="0" smtClean="0"/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dirty="0" smtClean="0"/>
              <a:t>My Groups:  Lee County Florida GIS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lang="en-US" kern="0" baseline="0" noProof="0" dirty="0" smtClean="0">
              <a:solidFill>
                <a:schemeClr val="tx2"/>
              </a:solidFill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noProof="0" dirty="0" smtClean="0">
                <a:solidFill>
                  <a:schemeClr val="tx2"/>
                </a:solidFill>
                <a:latin typeface="+mn-lt"/>
              </a:rPr>
              <a:t>	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phot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1Apho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2phot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4phot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5phot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6phot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tl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405" y="908220"/>
            <a:ext cx="7537622" cy="5613057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Turtle Nest Field Collection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Turtle Nest Field Collection</a:t>
            </a:r>
          </a:p>
        </p:txBody>
      </p:sp>
      <p:pic>
        <p:nvPicPr>
          <p:cNvPr id="8" name="Picture 7" descr="turtl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608" y="873045"/>
            <a:ext cx="7568047" cy="56760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5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Turtle Nest Field Collection</a:t>
            </a:r>
          </a:p>
        </p:txBody>
      </p:sp>
      <p:pic>
        <p:nvPicPr>
          <p:cNvPr id="8" name="Picture 7" descr="turtle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608" y="873045"/>
            <a:ext cx="7568047" cy="56760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Web Apps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740218"/>
            <a:ext cx="856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://leegis.leegov.com/mapsandapps/</a:t>
            </a:r>
            <a:endParaRPr lang="en-US" sz="3200" dirty="0" smtClean="0">
              <a:solidFill>
                <a:srgbClr val="0000FF"/>
              </a:solidFill>
            </a:endParaRPr>
          </a:p>
          <a:p>
            <a:pPr lvl="4"/>
            <a:endParaRPr lang="en-US" dirty="0" smtClean="0"/>
          </a:p>
          <a:p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87" t="17285" r="844"/>
          <a:stretch>
            <a:fillRect/>
          </a:stretch>
        </p:blipFill>
        <p:spPr bwMode="auto">
          <a:xfrm>
            <a:off x="0" y="1580607"/>
            <a:ext cx="9131974" cy="527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7310"/>
          <a:stretch>
            <a:fillRect/>
          </a:stretch>
        </p:blipFill>
        <p:spPr bwMode="auto">
          <a:xfrm>
            <a:off x="0" y="1743072"/>
            <a:ext cx="9144000" cy="511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6967470" y="1790163"/>
            <a:ext cx="399245" cy="3928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740218"/>
            <a:ext cx="85632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 smtClean="0">
                <a:solidFill>
                  <a:srgbClr val="0000FF"/>
                </a:solidFill>
              </a:rPr>
              <a:t>Find </a:t>
            </a:r>
            <a:r>
              <a:rPr lang="en-US" sz="2800" dirty="0" smtClean="0">
                <a:solidFill>
                  <a:srgbClr val="0000FF"/>
                </a:solidFill>
              </a:rPr>
              <a:t>My Flood Zone</a:t>
            </a:r>
            <a:endParaRPr lang="en-US" sz="3200" dirty="0" smtClean="0">
              <a:solidFill>
                <a:srgbClr val="0000FF"/>
              </a:solidFill>
            </a:endParaRPr>
          </a:p>
          <a:p>
            <a:pPr lvl="4"/>
            <a:endParaRPr lang="en-US" dirty="0" smtClean="0"/>
          </a:p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17693" r="538" b="833"/>
          <a:stretch>
            <a:fillRect/>
          </a:stretch>
        </p:blipFill>
        <p:spPr bwMode="auto">
          <a:xfrm>
            <a:off x="0" y="1742739"/>
            <a:ext cx="9144000" cy="511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7611035" y="2358483"/>
            <a:ext cx="618565" cy="3928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96678" y="5206287"/>
            <a:ext cx="803790" cy="239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7782" t="17302" r="9365"/>
          <a:stretch>
            <a:fillRect/>
          </a:stretch>
        </p:blipFill>
        <p:spPr bwMode="auto">
          <a:xfrm>
            <a:off x="1" y="1743456"/>
            <a:ext cx="9143999" cy="511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5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Web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Apps - Finder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Web App – Map Tour</a:t>
            </a:r>
            <a:endParaRPr lang="en-US" sz="3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13333"/>
          <a:stretch>
            <a:fillRect/>
          </a:stretch>
        </p:blipFill>
        <p:spPr bwMode="auto">
          <a:xfrm>
            <a:off x="0" y="901337"/>
            <a:ext cx="9158630" cy="595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Web App – Find, Edit, and Filter</a:t>
            </a:r>
            <a:endParaRPr lang="en-US" sz="3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2838"/>
          <a:stretch>
            <a:fillRect/>
          </a:stretch>
        </p:blipFill>
        <p:spPr bwMode="auto">
          <a:xfrm>
            <a:off x="0" y="940526"/>
            <a:ext cx="9144000" cy="59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Services Dashboard - JavaScript</a:t>
            </a:r>
            <a:endParaRPr lang="en-US" sz="36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3105"/>
          <a:stretch>
            <a:fillRect/>
          </a:stretch>
        </p:blipFill>
        <p:spPr bwMode="auto">
          <a:xfrm>
            <a:off x="0" y="796835"/>
            <a:ext cx="9143999" cy="606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85800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GIS Partners &amp; Community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83" y="869435"/>
            <a:ext cx="7620000" cy="5326062"/>
          </a:xfrm>
          <a:noFill/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Work closely with/provide data to stakeholders: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en-US" sz="2400" dirty="0" smtClean="0"/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400" dirty="0" smtClean="0"/>
              <a:t>	</a:t>
            </a:r>
            <a:r>
              <a:rPr lang="en-US" sz="2200" dirty="0" smtClean="0"/>
              <a:t>City of Bonita Springs		LCEC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200" dirty="0" smtClean="0"/>
              <a:t>	City of Cape Coral			RPC/MPO	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200" dirty="0" smtClean="0"/>
              <a:t>	City of Fort Myers*			Port Authority*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200" dirty="0" smtClean="0"/>
              <a:t>	City of Sanibel			Property Appraiser*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200" dirty="0" smtClean="0"/>
              <a:t>	Town of Fort Myers Beach		Sheriff’s Office*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200" dirty="0" smtClean="0"/>
              <a:t>	Fire Districts			FGCU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200" dirty="0" smtClean="0"/>
              <a:t>	 						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000" dirty="0" smtClean="0"/>
              <a:t>     		* Connected directly to our GIS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endParaRPr lang="en-US" sz="2000" dirty="0" smtClean="0"/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Southwest Florida GIS User Group – 7 SW </a:t>
            </a:r>
            <a:r>
              <a:rPr lang="en-US" sz="2400" dirty="0" smtClean="0"/>
              <a:t>Counties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GIS Symposium – Rookery Bay</a:t>
            </a:r>
            <a:endParaRPr lang="en-US" sz="2400" dirty="0" smtClean="0"/>
          </a:p>
          <a:p>
            <a:pPr eaLnBrk="1" hangingPunct="1">
              <a:buClr>
                <a:srgbClr val="0000CC"/>
              </a:buClr>
              <a:buFontTx/>
              <a:buNone/>
            </a:pPr>
            <a:endParaRPr lang="en-US" sz="2000" dirty="0" smtClean="0">
              <a:solidFill>
                <a:srgbClr val="0000CC"/>
              </a:solidFill>
            </a:endParaRP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rgbClr val="0000CC"/>
              </a:solidFill>
            </a:endParaRP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4" name="Picture 3" descr="LE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Services Dashboard - JavaScript</a:t>
            </a:r>
            <a:endParaRPr lang="en-US" sz="3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3798"/>
          <a:stretch>
            <a:fillRect/>
          </a:stretch>
        </p:blipFill>
        <p:spPr bwMode="auto">
          <a:xfrm>
            <a:off x="0" y="783771"/>
            <a:ext cx="9144000" cy="607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96686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Operations Dashboard - JavaScript</a:t>
            </a:r>
            <a:endParaRPr lang="en-US" sz="3600" dirty="0" smtClean="0"/>
          </a:p>
        </p:txBody>
      </p:sp>
      <p:pic>
        <p:nvPicPr>
          <p:cNvPr id="4098" name="Picture 2" descr="http://www.esri.com/%7E/media/Images/Content/Software/arcgis/arcgisonline/graphics/operations-dashboard-app-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8275"/>
            <a:ext cx="9144000" cy="596972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13430"/>
          <a:stretch>
            <a:fillRect/>
          </a:stretch>
        </p:blipFill>
        <p:spPr bwMode="auto">
          <a:xfrm>
            <a:off x="0" y="951471"/>
            <a:ext cx="9144000" cy="590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Web </a:t>
            </a:r>
            <a:r>
              <a:rPr lang="en-US" sz="3600" dirty="0" err="1" smtClean="0">
                <a:solidFill>
                  <a:schemeClr val="tx1"/>
                </a:solidFill>
              </a:rPr>
              <a:t>AppBuilder</a:t>
            </a:r>
            <a:r>
              <a:rPr lang="en-US" sz="3600" dirty="0" smtClean="0">
                <a:solidFill>
                  <a:schemeClr val="tx1"/>
                </a:solidFill>
              </a:rPr>
              <a:t> - JavaScript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129839" y="889687"/>
            <a:ext cx="506627" cy="494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Web </a:t>
            </a:r>
            <a:r>
              <a:rPr lang="en-US" sz="3600" dirty="0" err="1" smtClean="0">
                <a:solidFill>
                  <a:schemeClr val="tx1"/>
                </a:solidFill>
              </a:rPr>
              <a:t>AppBuilder</a:t>
            </a:r>
            <a:r>
              <a:rPr lang="en-US" sz="3600" dirty="0" smtClean="0">
                <a:solidFill>
                  <a:schemeClr val="tx1"/>
                </a:solidFill>
              </a:rPr>
              <a:t> - JavaScript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3430"/>
          <a:stretch>
            <a:fillRect/>
          </a:stretch>
        </p:blipFill>
        <p:spPr bwMode="auto">
          <a:xfrm>
            <a:off x="0" y="939113"/>
            <a:ext cx="9144000" cy="591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3430"/>
          <a:stretch>
            <a:fillRect/>
          </a:stretch>
        </p:blipFill>
        <p:spPr bwMode="auto">
          <a:xfrm>
            <a:off x="0" y="939114"/>
            <a:ext cx="9150040" cy="591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Web </a:t>
            </a:r>
            <a:r>
              <a:rPr lang="en-US" sz="3600" dirty="0" err="1" smtClean="0">
                <a:solidFill>
                  <a:schemeClr val="tx1"/>
                </a:solidFill>
              </a:rPr>
              <a:t>AppBuilder</a:t>
            </a:r>
            <a:r>
              <a:rPr lang="en-US" sz="3600" dirty="0" smtClean="0">
                <a:solidFill>
                  <a:schemeClr val="tx1"/>
                </a:solidFill>
              </a:rPr>
              <a:t> - JavaScript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598508" y="3521676"/>
            <a:ext cx="1977081" cy="4077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718487" y="5857103"/>
            <a:ext cx="370702" cy="21006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Web </a:t>
            </a:r>
            <a:r>
              <a:rPr lang="en-US" sz="3600" dirty="0" err="1" smtClean="0">
                <a:solidFill>
                  <a:schemeClr val="tx1"/>
                </a:solidFill>
              </a:rPr>
              <a:t>AppBuilder</a:t>
            </a:r>
            <a:r>
              <a:rPr lang="en-US" sz="3600" dirty="0" smtClean="0">
                <a:solidFill>
                  <a:schemeClr val="tx1"/>
                </a:solidFill>
              </a:rPr>
              <a:t> - JavaScript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2373"/>
          <a:stretch>
            <a:fillRect/>
          </a:stretch>
        </p:blipFill>
        <p:spPr bwMode="auto">
          <a:xfrm>
            <a:off x="0" y="790832"/>
            <a:ext cx="9144000" cy="606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Web </a:t>
            </a:r>
            <a:r>
              <a:rPr lang="en-US" sz="3600" dirty="0" err="1" smtClean="0">
                <a:solidFill>
                  <a:schemeClr val="tx1"/>
                </a:solidFill>
              </a:rPr>
              <a:t>AppBuilder</a:t>
            </a:r>
            <a:r>
              <a:rPr lang="en-US" sz="3600" dirty="0" smtClean="0">
                <a:solidFill>
                  <a:schemeClr val="tx1"/>
                </a:solidFill>
              </a:rPr>
              <a:t> - JavaScript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430"/>
          <a:stretch>
            <a:fillRect/>
          </a:stretch>
        </p:blipFill>
        <p:spPr bwMode="auto">
          <a:xfrm>
            <a:off x="0" y="939114"/>
            <a:ext cx="9144000" cy="591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3430"/>
          <a:stretch>
            <a:fillRect/>
          </a:stretch>
        </p:blipFill>
        <p:spPr bwMode="auto">
          <a:xfrm>
            <a:off x="-1" y="926757"/>
            <a:ext cx="9150041" cy="59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898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Web </a:t>
            </a:r>
            <a:r>
              <a:rPr lang="en-US" sz="3600" dirty="0" err="1" smtClean="0">
                <a:solidFill>
                  <a:schemeClr val="tx1"/>
                </a:solidFill>
              </a:rPr>
              <a:t>AppBuilder</a:t>
            </a:r>
            <a:r>
              <a:rPr lang="en-US" sz="3600" dirty="0" smtClean="0">
                <a:solidFill>
                  <a:schemeClr val="tx1"/>
                </a:solidFill>
              </a:rPr>
              <a:t> - JavaScript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845644" y="3534032"/>
            <a:ext cx="284205" cy="4572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998941" y="3525794"/>
            <a:ext cx="284205" cy="4572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7771" y="653143"/>
            <a:ext cx="7135318" cy="150354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dirty="0" err="1" smtClean="0">
                <a:solidFill>
                  <a:schemeClr val="tx1"/>
                </a:solidFill>
              </a:rPr>
              <a:t>LeeEvac</a:t>
            </a:r>
            <a:r>
              <a:rPr lang="en-US" sz="2800" dirty="0" smtClean="0">
                <a:solidFill>
                  <a:schemeClr val="tx1"/>
                </a:solidFill>
              </a:rPr>
              <a:t> – Evacuation App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What evacuation zone do I live in?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Am I being evacuated?  Can I come back now?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Automatic Notifications…</a:t>
            </a:r>
            <a:endParaRPr lang="en-US" sz="3600" i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IMG_0289.png"/>
          <p:cNvPicPr>
            <a:picLocks noChangeAspect="1"/>
          </p:cNvPicPr>
          <p:nvPr/>
        </p:nvPicPr>
        <p:blipFill>
          <a:blip r:embed="rId2" cstate="print"/>
          <a:srcRect l="30007" t="25710" r="53980" b="63448"/>
          <a:stretch>
            <a:fillRect/>
          </a:stretch>
        </p:blipFill>
        <p:spPr>
          <a:xfrm>
            <a:off x="928914" y="693058"/>
            <a:ext cx="732089" cy="743499"/>
          </a:xfrm>
          <a:prstGeom prst="rect">
            <a:avLst/>
          </a:prstGeom>
        </p:spPr>
      </p:pic>
      <p:pic>
        <p:nvPicPr>
          <p:cNvPr id="7" name="Picture 6" descr="photo12.PNG"/>
          <p:cNvPicPr>
            <a:picLocks noChangeAspect="1"/>
          </p:cNvPicPr>
          <p:nvPr/>
        </p:nvPicPr>
        <p:blipFill>
          <a:blip r:embed="rId3" cstate="print"/>
          <a:srcRect t="3992"/>
          <a:stretch>
            <a:fillRect/>
          </a:stretch>
        </p:blipFill>
        <p:spPr>
          <a:xfrm>
            <a:off x="5029200" y="2362200"/>
            <a:ext cx="2377440" cy="342378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81952" y="5805054"/>
            <a:ext cx="7135318" cy="77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iPhone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iPad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Android phones and tablets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69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Mobile Apps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55600" y="2641599"/>
            <a:ext cx="4152900" cy="261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+mj-lt"/>
                <a:ea typeface="+mj-ea"/>
                <a:cs typeface="+mj-cs"/>
              </a:rPr>
              <a:t>Install </a:t>
            </a:r>
            <a:r>
              <a:rPr lang="en-US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FREE</a:t>
            </a:r>
            <a:r>
              <a:rPr lang="en-US" kern="0" dirty="0" smtClean="0">
                <a:latin typeface="+mj-lt"/>
                <a:ea typeface="+mj-ea"/>
                <a:cs typeface="+mj-cs"/>
              </a:rPr>
              <a:t> App:  </a:t>
            </a:r>
            <a:r>
              <a:rPr lang="en-US" sz="3200" kern="0" dirty="0" err="1" smtClean="0">
                <a:latin typeface="+mj-lt"/>
                <a:ea typeface="+mj-ea"/>
                <a:cs typeface="+mj-cs"/>
              </a:rPr>
              <a:t>LeeEvac</a:t>
            </a:r>
            <a:endParaRPr lang="en-US" sz="3200" kern="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u="sng" kern="0" dirty="0" smtClean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iTunes App Store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kern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Google Play Android App Store</a:t>
            </a:r>
            <a:endParaRPr kumimoji="0" lang="en-US" sz="2000" b="0" i="0" u="sng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iva.PNG"/>
          <p:cNvPicPr>
            <a:picLocks noChangeAspect="1"/>
          </p:cNvPicPr>
          <p:nvPr/>
        </p:nvPicPr>
        <p:blipFill>
          <a:blip r:embed="rId2" cstate="print"/>
          <a:srcRect t="4079"/>
          <a:stretch>
            <a:fillRect/>
          </a:stretch>
        </p:blipFill>
        <p:spPr>
          <a:xfrm>
            <a:off x="609600" y="1981200"/>
            <a:ext cx="2371726" cy="3412474"/>
          </a:xfrm>
          <a:prstGeom prst="rect">
            <a:avLst/>
          </a:prstGeom>
        </p:spPr>
      </p:pic>
      <p:pic>
        <p:nvPicPr>
          <p:cNvPr id="6" name="Picture 5" descr="photo13.PNG"/>
          <p:cNvPicPr>
            <a:picLocks noChangeAspect="1"/>
          </p:cNvPicPr>
          <p:nvPr/>
        </p:nvPicPr>
        <p:blipFill>
          <a:blip r:embed="rId3" cstate="print"/>
          <a:srcRect t="4159"/>
          <a:stretch>
            <a:fillRect/>
          </a:stretch>
        </p:blipFill>
        <p:spPr>
          <a:xfrm>
            <a:off x="6248400" y="2971800"/>
            <a:ext cx="2388517" cy="3417855"/>
          </a:xfrm>
          <a:prstGeom prst="rect">
            <a:avLst/>
          </a:prstGeom>
        </p:spPr>
      </p:pic>
      <p:pic>
        <p:nvPicPr>
          <p:cNvPr id="7" name="Picture 6" descr="MonroeSt.PNG"/>
          <p:cNvPicPr>
            <a:picLocks noChangeAspect="1"/>
          </p:cNvPicPr>
          <p:nvPr/>
        </p:nvPicPr>
        <p:blipFill>
          <a:blip r:embed="rId4" cstate="print"/>
          <a:srcRect t="4198"/>
          <a:stretch>
            <a:fillRect/>
          </a:stretch>
        </p:blipFill>
        <p:spPr>
          <a:xfrm>
            <a:off x="3429000" y="2514600"/>
            <a:ext cx="2371106" cy="3407368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514" y="736600"/>
            <a:ext cx="6393543" cy="726831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Reports Evacuation Zone, Active Evacuations, and links to EOC Shelter Page</a:t>
            </a:r>
          </a:p>
        </p:txBody>
      </p:sp>
      <p:pic>
        <p:nvPicPr>
          <p:cNvPr id="9" name="Picture 8" descr="IMG_0289.png"/>
          <p:cNvPicPr>
            <a:picLocks noChangeAspect="1"/>
          </p:cNvPicPr>
          <p:nvPr/>
        </p:nvPicPr>
        <p:blipFill>
          <a:blip r:embed="rId5" cstate="print"/>
          <a:srcRect l="30007" t="25710" r="53980" b="63448"/>
          <a:stretch>
            <a:fillRect/>
          </a:stretch>
        </p:blipFill>
        <p:spPr>
          <a:xfrm>
            <a:off x="928914" y="693058"/>
            <a:ext cx="732089" cy="74349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8769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Hardware </a:t>
            </a:r>
            <a:r>
              <a:rPr lang="en-US" sz="2400" dirty="0" smtClean="0"/>
              <a:t>(Partnership w/IT)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875" y="900216"/>
            <a:ext cx="7667625" cy="5723006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Servers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2 Virtual SQL 2012 Servers – EOC - failover capability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1 Virtual SQL 2012 Server </a:t>
            </a:r>
            <a:r>
              <a:rPr lang="en-US" sz="2000" dirty="0" smtClean="0"/>
              <a:t>– DR (Miami)</a:t>
            </a: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Flat File Storage Array - EOC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1 VM Web/Application Server – EOC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2 Citrix Servers – EOC - Remote </a:t>
            </a:r>
            <a:r>
              <a:rPr lang="en-US" sz="2000" dirty="0" err="1" smtClean="0"/>
              <a:t>ArcGIS</a:t>
            </a:r>
            <a:r>
              <a:rPr lang="en-US" sz="2000" dirty="0" smtClean="0"/>
              <a:t> Access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1 Citrix Server – DR - Remote </a:t>
            </a:r>
            <a:r>
              <a:rPr lang="en-US" sz="2000" dirty="0" err="1" smtClean="0"/>
              <a:t>ArcGIS</a:t>
            </a:r>
            <a:r>
              <a:rPr lang="en-US" sz="2000" dirty="0" smtClean="0"/>
              <a:t> </a:t>
            </a:r>
            <a:r>
              <a:rPr lang="en-US" sz="2000" dirty="0" smtClean="0"/>
              <a:t>Access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Desktops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Dell Workstations, Dell Laptops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Plotters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1 HP5000 (60”), 14 HP1055/800 (36”) – county-wide</a:t>
            </a:r>
            <a:endParaRPr lang="en-US" sz="2000" dirty="0" smtClean="0"/>
          </a:p>
          <a:p>
            <a:pPr eaLnBrk="1" hangingPunct="1">
              <a:spcBef>
                <a:spcPct val="0"/>
              </a:spcBef>
            </a:pPr>
            <a:r>
              <a:rPr lang="en-US" sz="2400" dirty="0" smtClean="0"/>
              <a:t>Mobile </a:t>
            </a:r>
            <a:r>
              <a:rPr lang="en-US" sz="2400" dirty="0" smtClean="0"/>
              <a:t>Devices 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000" dirty="0" smtClean="0"/>
              <a:t>Dell Tablets, </a:t>
            </a:r>
            <a:r>
              <a:rPr lang="en-US" sz="2000" dirty="0" err="1" smtClean="0"/>
              <a:t>iPad</a:t>
            </a:r>
            <a:r>
              <a:rPr lang="en-US" sz="2000" dirty="0" smtClean="0"/>
              <a:t>, Trimble </a:t>
            </a:r>
            <a:r>
              <a:rPr lang="en-US" sz="2000" dirty="0" err="1" smtClean="0"/>
              <a:t>GeoXT</a:t>
            </a:r>
            <a:r>
              <a:rPr lang="en-US" sz="2000" dirty="0" smtClean="0"/>
              <a:t>, GPS </a:t>
            </a:r>
            <a:r>
              <a:rPr lang="en-US" sz="2000" dirty="0" smtClean="0"/>
              <a:t>Cameras, USB GPS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solidFill>
                <a:srgbClr val="0000CC"/>
              </a:solidFill>
            </a:endParaRPr>
          </a:p>
        </p:txBody>
      </p:sp>
      <p:pic>
        <p:nvPicPr>
          <p:cNvPr id="4" name="Picture 3" descr="LE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419600"/>
            <a:ext cx="9144000" cy="872836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en-US" sz="3200" dirty="0" smtClean="0"/>
              <a:t>http://leegis.leegov.com</a:t>
            </a:r>
          </a:p>
          <a:p>
            <a:pPr lvl="1" algn="ctr" eaLnBrk="1" hangingPunct="1">
              <a:buFontTx/>
              <a:buNone/>
            </a:pPr>
            <a:endParaRPr lang="en-US" sz="2000" dirty="0" smtClean="0"/>
          </a:p>
          <a:p>
            <a:pPr lvl="2" algn="ctr" eaLnBrk="1" hangingPunct="1">
              <a:buFontTx/>
              <a:buNone/>
            </a:pPr>
            <a:endParaRPr lang="en-US" sz="2000" dirty="0" smtClean="0"/>
          </a:p>
          <a:p>
            <a:pPr lvl="2" algn="ctr" eaLnBrk="1" hangingPunct="1">
              <a:buFontTx/>
              <a:buNone/>
            </a:pPr>
            <a:r>
              <a:rPr lang="en-US" sz="2000" dirty="0" smtClean="0"/>
              <a:t>								</a:t>
            </a:r>
          </a:p>
          <a:p>
            <a:pPr lvl="2" algn="ctr" eaLnBrk="1" hangingPunct="1">
              <a:buFontTx/>
              <a:buNone/>
            </a:pPr>
            <a:r>
              <a:rPr lang="en-US" sz="2000" dirty="0" smtClean="0"/>
              <a:t>								</a:t>
            </a:r>
            <a:endParaRPr lang="en-US" sz="1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7700" y="415636"/>
            <a:ext cx="7772400" cy="1600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Questions??</a:t>
            </a:r>
            <a:endParaRPr kumimoji="0" lang="en-US" sz="24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LeeSpi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092" y="1690252"/>
            <a:ext cx="1755627" cy="21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5880100"/>
            <a:ext cx="9143999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1" dirty="0"/>
              <a:t>Amy </a:t>
            </a:r>
            <a:r>
              <a:rPr lang="en-US" sz="1800" b="1" dirty="0" smtClean="0"/>
              <a:t>Hoyt, GISP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 smtClean="0"/>
              <a:t>ahoyt@leegov.com</a:t>
            </a:r>
            <a:endParaRPr lang="en-US" sz="18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5056909"/>
            <a:ext cx="9144000" cy="56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*Links to Web Applications *Data Downloads *Map Downloads</a:t>
            </a:r>
          </a:p>
          <a:p>
            <a:pPr marL="1143000" marR="0" lvl="2" indent="-2286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143000" marR="0" lvl="2" indent="-2286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								</a:t>
            </a:r>
          </a:p>
          <a:p>
            <a:pPr marL="1143000" marR="0" lvl="2" indent="-2286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								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LE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8769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Hardware</a:t>
            </a:r>
          </a:p>
        </p:txBody>
      </p:sp>
      <p:pic>
        <p:nvPicPr>
          <p:cNvPr id="5" name="Picture 4" descr="GIS System Diagr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00644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Software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0749" y="1079870"/>
            <a:ext cx="7949742" cy="4863730"/>
          </a:xfrm>
          <a:noFill/>
        </p:spPr>
        <p:txBody>
          <a:bodyPr/>
          <a:lstStyle/>
          <a:p>
            <a:pPr eaLnBrk="1" hangingPunct="1"/>
            <a:r>
              <a:rPr lang="en-US" sz="2400" dirty="0" smtClean="0"/>
              <a:t>ESRI (Environmental Systems Research Institute)</a:t>
            </a:r>
          </a:p>
          <a:p>
            <a:pPr lvl="1" eaLnBrk="1" hangingPunct="1">
              <a:buNone/>
            </a:pPr>
            <a:r>
              <a:rPr lang="en-US" sz="2000" u="sng" dirty="0" err="1" smtClean="0"/>
              <a:t>ArcGIS</a:t>
            </a:r>
            <a:r>
              <a:rPr lang="en-US" sz="2000" u="sng" dirty="0" smtClean="0"/>
              <a:t>  Desktop</a:t>
            </a:r>
            <a:r>
              <a:rPr lang="en-US" sz="2000" dirty="0" smtClean="0"/>
              <a:t>: create data, maps, perform analyses, publish data to the web (accessed </a:t>
            </a:r>
            <a:r>
              <a:rPr lang="en-US" sz="2000" dirty="0" smtClean="0"/>
              <a:t>through </a:t>
            </a:r>
            <a:r>
              <a:rPr lang="en-US" sz="2000" dirty="0" smtClean="0"/>
              <a:t>local installs and Citrix </a:t>
            </a:r>
            <a:r>
              <a:rPr lang="en-US" sz="2000" dirty="0" smtClean="0"/>
              <a:t>– </a:t>
            </a:r>
            <a:r>
              <a:rPr lang="en-US" sz="2000" dirty="0" smtClean="0"/>
              <a:t>central license </a:t>
            </a:r>
            <a:r>
              <a:rPr lang="en-US" sz="2000" dirty="0" smtClean="0"/>
              <a:t>server)</a:t>
            </a:r>
          </a:p>
          <a:p>
            <a:pPr lvl="1" eaLnBrk="1" hangingPunct="1">
              <a:buNone/>
            </a:pPr>
            <a:r>
              <a:rPr lang="en-US" sz="2000" u="sng" dirty="0" err="1" smtClean="0"/>
              <a:t>ArcGIS</a:t>
            </a:r>
            <a:r>
              <a:rPr lang="en-US" sz="2000" u="sng" dirty="0" smtClean="0"/>
              <a:t> Desktop Extensions</a:t>
            </a:r>
            <a:r>
              <a:rPr lang="en-US" sz="2000" dirty="0" smtClean="0"/>
              <a:t>:  </a:t>
            </a:r>
            <a:r>
              <a:rPr lang="en-US" sz="2000" dirty="0" smtClean="0"/>
              <a:t>3D Analyst, </a:t>
            </a:r>
            <a:r>
              <a:rPr lang="en-US" sz="2000" dirty="0" err="1" smtClean="0"/>
              <a:t>GeoStats</a:t>
            </a:r>
            <a:r>
              <a:rPr lang="en-US" sz="2000" dirty="0" smtClean="0"/>
              <a:t>, LP360, </a:t>
            </a:r>
            <a:r>
              <a:rPr lang="en-US" sz="2000" dirty="0" err="1" smtClean="0"/>
              <a:t>Maplex</a:t>
            </a:r>
            <a:r>
              <a:rPr lang="en-US" sz="2000" dirty="0" smtClean="0"/>
              <a:t>, Network Analyst, Publisher, Spatial </a:t>
            </a:r>
            <a:r>
              <a:rPr lang="en-US" sz="2000" dirty="0" smtClean="0"/>
              <a:t>Analyst</a:t>
            </a:r>
          </a:p>
          <a:p>
            <a:pPr lvl="1" eaLnBrk="1" hangingPunct="1">
              <a:buNone/>
            </a:pPr>
            <a:r>
              <a:rPr lang="en-US" sz="2000" u="sng" dirty="0" err="1" smtClean="0"/>
              <a:t>ArcSDE</a:t>
            </a:r>
            <a:r>
              <a:rPr lang="en-US" sz="2000" dirty="0" smtClean="0"/>
              <a:t>: </a:t>
            </a:r>
            <a:r>
              <a:rPr lang="en-US" sz="2000" dirty="0" smtClean="0"/>
              <a:t>database engine</a:t>
            </a:r>
            <a:endParaRPr lang="en-US" sz="2000" dirty="0" smtClean="0"/>
          </a:p>
          <a:p>
            <a:pPr lvl="1" eaLnBrk="1" hangingPunct="1">
              <a:buNone/>
            </a:pPr>
            <a:r>
              <a:rPr lang="en-US" sz="2000" u="sng" dirty="0" err="1" smtClean="0"/>
              <a:t>ArcGIS</a:t>
            </a:r>
            <a:r>
              <a:rPr lang="en-US" sz="2000" u="sng" dirty="0" smtClean="0"/>
              <a:t> Server</a:t>
            </a:r>
            <a:r>
              <a:rPr lang="en-US" sz="2000" dirty="0" smtClean="0"/>
              <a:t>: serves data to web</a:t>
            </a:r>
            <a:endParaRPr lang="en-US" sz="2000" dirty="0" smtClean="0"/>
          </a:p>
          <a:p>
            <a:pPr lvl="1" eaLnBrk="1" hangingPunct="1">
              <a:buNone/>
            </a:pPr>
            <a:r>
              <a:rPr lang="en-US" sz="2000" u="sng" dirty="0" err="1" smtClean="0"/>
              <a:t>ArcGIS</a:t>
            </a:r>
            <a:r>
              <a:rPr lang="en-US" sz="2000" u="sng" dirty="0" smtClean="0"/>
              <a:t> Online for </a:t>
            </a:r>
            <a:r>
              <a:rPr lang="en-US" sz="2000" u="sng" dirty="0" smtClean="0"/>
              <a:t>Organizations</a:t>
            </a:r>
            <a:r>
              <a:rPr lang="en-US" sz="2000" dirty="0" smtClean="0"/>
              <a:t>: provides GIS access on all devices</a:t>
            </a:r>
            <a:endParaRPr lang="en-US" sz="2000" dirty="0" smtClean="0"/>
          </a:p>
          <a:p>
            <a:pPr eaLnBrk="1" hangingPunct="1"/>
            <a:r>
              <a:rPr lang="en-US" sz="2400" dirty="0" smtClean="0"/>
              <a:t>Microsoft </a:t>
            </a:r>
          </a:p>
          <a:p>
            <a:pPr lvl="1" eaLnBrk="1" hangingPunct="1">
              <a:buNone/>
            </a:pPr>
            <a:r>
              <a:rPr lang="en-US" sz="2000" dirty="0" smtClean="0"/>
              <a:t>SQL Server: database</a:t>
            </a:r>
            <a:endParaRPr lang="en-US" sz="2000" dirty="0" smtClean="0"/>
          </a:p>
          <a:p>
            <a:pPr lvl="1" eaLnBrk="1" hangingPunct="1"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eaLnBrk="1" hangingPunct="1">
              <a:buNone/>
            </a:pPr>
            <a:endParaRPr lang="en-US" dirty="0" smtClean="0">
              <a:solidFill>
                <a:srgbClr val="0000CC"/>
              </a:solidFill>
            </a:endParaRPr>
          </a:p>
        </p:txBody>
      </p:sp>
      <p:pic>
        <p:nvPicPr>
          <p:cNvPr id="4" name="Picture 3" descr="LE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00644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What is GIS Data?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751" y="874424"/>
            <a:ext cx="7458075" cy="4687887"/>
          </a:xfrm>
          <a:noFill/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</a:pPr>
            <a:r>
              <a:rPr lang="en-US" sz="2400" dirty="0" smtClean="0"/>
              <a:t>Layers of Information</a:t>
            </a:r>
          </a:p>
          <a:p>
            <a:pPr marL="990600" lvl="1" indent="-533400" eaLnBrk="1" hangingPunct="1">
              <a:buClr>
                <a:schemeClr val="tx1"/>
              </a:buClr>
              <a:buFontTx/>
              <a:buAutoNum type="arabicPeriod"/>
            </a:pPr>
            <a:r>
              <a:rPr lang="en-US" sz="2400" dirty="0" smtClean="0"/>
              <a:t>Points - hydrants, traffic signs, permitted wells</a:t>
            </a:r>
          </a:p>
          <a:p>
            <a:pPr marL="990600" lvl="1" indent="-533400" eaLnBrk="1" hangingPunct="1">
              <a:buClr>
                <a:schemeClr val="tx1"/>
              </a:buClr>
              <a:buFontTx/>
              <a:buAutoNum type="arabicPeriod"/>
            </a:pPr>
            <a:r>
              <a:rPr lang="en-US" sz="2400" dirty="0" smtClean="0"/>
              <a:t>Lines - roads, pressurized mains, contours</a:t>
            </a:r>
          </a:p>
          <a:p>
            <a:pPr marL="990600" lvl="1" indent="-533400" eaLnBrk="1" hangingPunct="1">
              <a:buClr>
                <a:schemeClr val="tx1"/>
              </a:buClr>
              <a:buFontTx/>
              <a:buAutoNum type="arabicPeriod"/>
            </a:pPr>
            <a:r>
              <a:rPr lang="en-US" sz="2400" dirty="0" smtClean="0"/>
              <a:t>Polygons </a:t>
            </a:r>
            <a:r>
              <a:rPr lang="en-US" sz="2400" dirty="0" smtClean="0"/>
              <a:t>– flood zone</a:t>
            </a:r>
            <a:r>
              <a:rPr lang="en-US" sz="2400" dirty="0" smtClean="0"/>
              <a:t>, </a:t>
            </a:r>
            <a:r>
              <a:rPr lang="en-US" sz="2400" dirty="0" smtClean="0"/>
              <a:t>properties, </a:t>
            </a:r>
            <a:r>
              <a:rPr lang="en-US" sz="2400" dirty="0" smtClean="0"/>
              <a:t>zoning</a:t>
            </a:r>
          </a:p>
          <a:p>
            <a:pPr marL="990600" lvl="1" indent="-533400" eaLnBrk="1" hangingPunct="1">
              <a:buClr>
                <a:schemeClr val="tx1"/>
              </a:buClr>
              <a:buFontTx/>
              <a:buAutoNum type="arabicPeriod"/>
            </a:pPr>
            <a:r>
              <a:rPr lang="en-US" sz="2400" dirty="0" smtClean="0"/>
              <a:t>Imagery - aerial photos, scanned images</a:t>
            </a:r>
          </a:p>
          <a:p>
            <a:pPr marL="990600" lvl="1" indent="-533400" eaLnBrk="1" hangingPunct="1">
              <a:buClr>
                <a:schemeClr val="tx1"/>
              </a:buClr>
              <a:buFontTx/>
              <a:buNone/>
            </a:pPr>
            <a:endParaRPr lang="en-US" sz="2400" dirty="0" smtClean="0"/>
          </a:p>
          <a:p>
            <a:pPr marL="990600" lvl="1" indent="-533400" eaLnBrk="1" hangingPunct="1">
              <a:buClr>
                <a:schemeClr val="tx1"/>
              </a:buClr>
              <a:buFontTx/>
              <a:buChar char="•"/>
            </a:pPr>
            <a:r>
              <a:rPr lang="en-US" sz="2400" dirty="0" smtClean="0"/>
              <a:t>Attributes - street name, </a:t>
            </a:r>
          </a:p>
          <a:p>
            <a:pPr marL="2209800" lvl="4" indent="-381000" eaLnBrk="1" hangingPunct="1">
              <a:buClr>
                <a:schemeClr val="tx1"/>
              </a:buClr>
              <a:buFontTx/>
              <a:buNone/>
            </a:pPr>
            <a:r>
              <a:rPr lang="en-US" sz="2400" dirty="0" smtClean="0"/>
              <a:t>	    flood zone,</a:t>
            </a:r>
          </a:p>
          <a:p>
            <a:pPr marL="2209800" lvl="4" indent="-381000" eaLnBrk="1" hangingPunct="1">
              <a:buClr>
                <a:schemeClr val="tx1"/>
              </a:buClr>
              <a:buFontTx/>
              <a:buNone/>
            </a:pPr>
            <a:r>
              <a:rPr lang="en-US" sz="2400" dirty="0" smtClean="0"/>
              <a:t>	    install date,</a:t>
            </a:r>
          </a:p>
          <a:p>
            <a:pPr marL="2209800" lvl="4" indent="-381000" eaLnBrk="1" hangingPunct="1">
              <a:buClr>
                <a:schemeClr val="tx1"/>
              </a:buClr>
              <a:buFontTx/>
              <a:buNone/>
            </a:pPr>
            <a:r>
              <a:rPr lang="en-US" sz="2400" dirty="0" smtClean="0"/>
              <a:t>	    elevation</a:t>
            </a:r>
          </a:p>
        </p:txBody>
      </p:sp>
      <p:sp>
        <p:nvSpPr>
          <p:cNvPr id="11268" name="AutoShape 4" descr="A map frame contains a series of map layers for a given extent."/>
          <p:cNvSpPr>
            <a:spLocks noChangeAspect="1" noChangeArrowheads="1"/>
          </p:cNvSpPr>
          <p:nvPr/>
        </p:nvSpPr>
        <p:spPr bwMode="auto">
          <a:xfrm>
            <a:off x="758825" y="1417638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/>
          <a:srcRect l="31213" t="33696" r="28865" b="12500"/>
          <a:stretch>
            <a:fillRect/>
          </a:stretch>
        </p:blipFill>
        <p:spPr bwMode="auto">
          <a:xfrm>
            <a:off x="5448321" y="3408281"/>
            <a:ext cx="2835275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E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6391275"/>
            <a:ext cx="819150" cy="2873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5310</TotalTime>
  <Words>781</Words>
  <Application>Microsoft Office PowerPoint</Application>
  <PresentationFormat>On-screen Show (4:3)</PresentationFormat>
  <Paragraphs>210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Default Design</vt:lpstr>
      <vt:lpstr>Lee County GIS ”Soup To Nuts” (Building a GIS to Spatially Enable a Community)  </vt:lpstr>
      <vt:lpstr>What is a GIS?</vt:lpstr>
      <vt:lpstr>“Soup to Nuts”</vt:lpstr>
      <vt:lpstr>Slide 4</vt:lpstr>
      <vt:lpstr>GIS Partners &amp; Community</vt:lpstr>
      <vt:lpstr>Hardware (Partnership w/IT)</vt:lpstr>
      <vt:lpstr>Hardware</vt:lpstr>
      <vt:lpstr>Software</vt:lpstr>
      <vt:lpstr>What is GIS Data?</vt:lpstr>
      <vt:lpstr>GIS Data</vt:lpstr>
      <vt:lpstr>GIS Data</vt:lpstr>
      <vt:lpstr>Scanned Historic Aerials</vt:lpstr>
      <vt:lpstr>1953 Aerials: scanned historic aerials (300 photos)</vt:lpstr>
      <vt:lpstr>1998 Aerials: ½’ pixel resolution</vt:lpstr>
      <vt:lpstr>2014 Aerials: 4” pixel resolution</vt:lpstr>
      <vt:lpstr>GIS Data</vt:lpstr>
      <vt:lpstr>GIS Data</vt:lpstr>
      <vt:lpstr>Data/Maps/Analyses</vt:lpstr>
      <vt:lpstr>Water Distribution Map Book – 477 maps</vt:lpstr>
      <vt:lpstr>Fire District Hydrant Map Books</vt:lpstr>
      <vt:lpstr>Lee Plan Map Series – 38 maps</vt:lpstr>
      <vt:lpstr>Economic Development</vt:lpstr>
      <vt:lpstr>Slide 23</vt:lpstr>
      <vt:lpstr>County Lands</vt:lpstr>
      <vt:lpstr>EOC</vt:lpstr>
      <vt:lpstr>EOC</vt:lpstr>
      <vt:lpstr>Library</vt:lpstr>
      <vt:lpstr>Public Safety</vt:lpstr>
      <vt:lpstr>Natural Resources</vt:lpstr>
      <vt:lpstr>Natural Resources</vt:lpstr>
      <vt:lpstr>Sustainability</vt:lpstr>
      <vt:lpstr>Map Services</vt:lpstr>
      <vt:lpstr>Map Services</vt:lpstr>
      <vt:lpstr>Map Services</vt:lpstr>
      <vt:lpstr>Map Services</vt:lpstr>
      <vt:lpstr>Map Services</vt:lpstr>
      <vt:lpstr>Map Services</vt:lpstr>
      <vt:lpstr>ArcGIS Online for Organizations</vt:lpstr>
      <vt:lpstr>ArcGIS Online for Organizations</vt:lpstr>
      <vt:lpstr>Web Maps</vt:lpstr>
      <vt:lpstr>Slide 41</vt:lpstr>
      <vt:lpstr>Turtle Nest Field Collection</vt:lpstr>
      <vt:lpstr>Turtle Nest Field Collection</vt:lpstr>
      <vt:lpstr>Slide 44</vt:lpstr>
      <vt:lpstr>Web Apps</vt:lpstr>
      <vt:lpstr>Slide 46</vt:lpstr>
      <vt:lpstr>Web App – Map Tour</vt:lpstr>
      <vt:lpstr>Web App – Find, Edit, and Filter</vt:lpstr>
      <vt:lpstr>Services Dashboard - JavaScript</vt:lpstr>
      <vt:lpstr>Services Dashboard - JavaScript</vt:lpstr>
      <vt:lpstr>Operations Dashboard - JavaScript</vt:lpstr>
      <vt:lpstr>Web AppBuilder - JavaScript</vt:lpstr>
      <vt:lpstr>Web AppBuilder - JavaScript</vt:lpstr>
      <vt:lpstr>Web AppBuilder - JavaScript</vt:lpstr>
      <vt:lpstr>Web AppBuilder - JavaScript</vt:lpstr>
      <vt:lpstr>Web AppBuilder - JavaScript</vt:lpstr>
      <vt:lpstr>Web AppBuilder - JavaScript</vt:lpstr>
      <vt:lpstr>LeeEvac – Evacuation App What evacuation zone do I live in? Am I being evacuated?  Can I come back now? Automatic Notifications…</vt:lpstr>
      <vt:lpstr>Reports Evacuation Zone, Active Evacuations, and links to EOC Shelter Page</vt:lpstr>
      <vt:lpstr>Slide 60</vt:lpstr>
    </vt:vector>
  </TitlesOfParts>
  <Company>Managesoft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 County GIS</dc:title>
  <dc:creator>Amy Hoyt</dc:creator>
  <cp:lastModifiedBy>hoytal</cp:lastModifiedBy>
  <cp:revision>492</cp:revision>
  <dcterms:created xsi:type="dcterms:W3CDTF">2006-09-27T17:48:17Z</dcterms:created>
  <dcterms:modified xsi:type="dcterms:W3CDTF">2014-09-15T14:51:45Z</dcterms:modified>
</cp:coreProperties>
</file>